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93070" y="2840227"/>
            <a:ext cx="7907258" cy="681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58384" y="4401566"/>
            <a:ext cx="7976631" cy="121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1">
                <a:solidFill>
                  <a:srgbClr val="003365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206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206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206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84439" y="984503"/>
            <a:ext cx="4655820" cy="95250"/>
          </a:xfrm>
          <a:custGeom>
            <a:avLst/>
            <a:gdLst/>
            <a:ahLst/>
            <a:cxnLst/>
            <a:rect l="l" t="t" r="r" b="b"/>
            <a:pathLst>
              <a:path w="4655820" h="95250">
                <a:moveTo>
                  <a:pt x="0" y="95250"/>
                </a:moveTo>
                <a:lnTo>
                  <a:pt x="4655820" y="95250"/>
                </a:lnTo>
                <a:lnTo>
                  <a:pt x="4655820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84439" y="970025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8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384439" y="970025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6808" y="410972"/>
            <a:ext cx="831978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2060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2172" y="3468425"/>
            <a:ext cx="8201025" cy="3040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997321" y="6919917"/>
            <a:ext cx="244475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hyperlink" Target="http://blog.csdn.net/u014235934/article/details/51996493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0639" y="2743200"/>
            <a:ext cx="4803775" cy="109855"/>
          </a:xfrm>
          <a:custGeom>
            <a:avLst/>
            <a:gdLst/>
            <a:ahLst/>
            <a:cxnLst/>
            <a:rect l="l" t="t" r="r" b="b"/>
            <a:pathLst>
              <a:path w="4803775" h="109855">
                <a:moveTo>
                  <a:pt x="0" y="0"/>
                </a:moveTo>
                <a:lnTo>
                  <a:pt x="0" y="109727"/>
                </a:lnTo>
                <a:lnTo>
                  <a:pt x="4803647" y="109727"/>
                </a:lnTo>
                <a:lnTo>
                  <a:pt x="480364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0639" y="2743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 h="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914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07137" y="390143"/>
            <a:ext cx="656844" cy="37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65753" y="497840"/>
            <a:ext cx="299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企业与服务智能计算研究中心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4689" y="477266"/>
            <a:ext cx="2235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哈尔滨工业大学</a:t>
            </a:r>
            <a:r>
              <a:rPr dirty="0" sz="1800">
                <a:solidFill>
                  <a:srgbClr val="002060"/>
                </a:solidFill>
                <a:latin typeface="Arial"/>
                <a:cs typeface="Arial"/>
              </a:rPr>
              <a:t>(</a:t>
            </a: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威海</a:t>
            </a:r>
            <a:r>
              <a:rPr dirty="0" sz="1800">
                <a:solidFill>
                  <a:srgbClr val="00206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7605" y="369569"/>
            <a:ext cx="628650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90249" y="1659941"/>
            <a:ext cx="2522220" cy="6705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200" spc="-204" i="1">
                <a:latin typeface="Microsoft YaHei"/>
                <a:cs typeface="Microsoft YaHei"/>
              </a:rPr>
              <a:t>第</a:t>
            </a:r>
            <a:r>
              <a:rPr dirty="0" sz="4200" spc="-130" i="1">
                <a:latin typeface="Microsoft YaHei"/>
                <a:cs typeface="Microsoft YaHei"/>
              </a:rPr>
              <a:t>1</a:t>
            </a:r>
            <a:r>
              <a:rPr dirty="0" sz="4200" spc="-200" i="1">
                <a:latin typeface="Microsoft YaHei"/>
                <a:cs typeface="Microsoft YaHei"/>
              </a:rPr>
              <a:t>章</a:t>
            </a:r>
            <a:r>
              <a:rPr dirty="0" sz="4200" spc="-155" i="1">
                <a:latin typeface="Microsoft YaHei"/>
                <a:cs typeface="Microsoft YaHei"/>
              </a:rPr>
              <a:t> </a:t>
            </a:r>
            <a:r>
              <a:rPr dirty="0" sz="4200" spc="-200" i="1">
                <a:latin typeface="Microsoft YaHei"/>
                <a:cs typeface="Microsoft YaHei"/>
              </a:rPr>
              <a:t>绪论</a:t>
            </a:r>
            <a:endParaRPr sz="4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1.3什么是数据结构（续）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02746" y="2974848"/>
          <a:ext cx="2987040" cy="695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165"/>
                <a:gridCol w="685800"/>
                <a:gridCol w="838199"/>
                <a:gridCol w="685800"/>
                <a:gridCol w="457835"/>
              </a:tblGrid>
              <a:tr h="6819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ts val="5150"/>
                        </a:lnSpc>
                      </a:pPr>
                      <a:r>
                        <a:rPr dirty="0" sz="4800">
                          <a:latin typeface="NSimSun"/>
                          <a:cs typeface="NSimSun"/>
                        </a:rPr>
                        <a:t>x</a:t>
                      </a:r>
                      <a:endParaRPr sz="4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ts val="5150"/>
                        </a:lnSpc>
                      </a:pPr>
                      <a:r>
                        <a:rPr dirty="0" sz="4800">
                          <a:latin typeface="NSimSun"/>
                          <a:cs typeface="NSimSun"/>
                        </a:rPr>
                        <a:t>y</a:t>
                      </a:r>
                      <a:endParaRPr sz="4800">
                        <a:latin typeface="NSimSun"/>
                        <a:cs typeface="NSimSu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420502" y="1204975"/>
            <a:ext cx="8394700" cy="5253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0" marR="161290" indent="-470534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有序对&lt;x,y&gt;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的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顺序存储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800" spc="-5" b="1">
                <a:latin typeface="Microsoft YaHei"/>
                <a:cs typeface="Microsoft YaHei"/>
              </a:rPr>
              <a:t>以相对的存储位置表示 </a:t>
            </a:r>
            <a:r>
              <a:rPr dirty="0" sz="2800" b="1">
                <a:latin typeface="Microsoft YaHei"/>
                <a:cs typeface="Microsoft YaHei"/>
              </a:rPr>
              <a:t>后继关系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例如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: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令</a:t>
            </a:r>
            <a:r>
              <a:rPr dirty="0" sz="2400" spc="-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y</a:t>
            </a:r>
            <a:r>
              <a:rPr dirty="0" sz="2400" spc="-25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的存储位置和</a:t>
            </a:r>
            <a:r>
              <a:rPr dirty="0" sz="2400" spc="-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x</a:t>
            </a:r>
            <a:r>
              <a:rPr dirty="0" sz="2400" spc="-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的存储位置之间差一个常量</a:t>
            </a:r>
            <a:r>
              <a:rPr dirty="0" sz="2400" spc="-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C</a:t>
            </a:r>
            <a:endParaRPr sz="2400">
              <a:latin typeface="Microsoft YaHei"/>
              <a:cs typeface="Microsoft YaHei"/>
            </a:endParaRPr>
          </a:p>
          <a:p>
            <a:pPr marL="920750" marR="70485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，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而</a:t>
            </a:r>
            <a:r>
              <a:rPr dirty="0" sz="2400" spc="-5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C</a:t>
            </a:r>
            <a:r>
              <a:rPr dirty="0" sz="2400" spc="-55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是一个隐含值，</a:t>
            </a:r>
            <a:r>
              <a:rPr dirty="0" sz="2400" b="1">
                <a:solidFill>
                  <a:srgbClr val="800000"/>
                </a:solidFill>
                <a:latin typeface="Microsoft YaHei"/>
                <a:cs typeface="Microsoft YaHei"/>
              </a:rPr>
              <a:t>整个存储结构中只含数据元素本 身的信息</a:t>
            </a:r>
            <a:endParaRPr sz="2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50">
              <a:latin typeface="Times New Roman"/>
              <a:cs typeface="Times New Roman"/>
            </a:endParaRPr>
          </a:p>
          <a:p>
            <a:pPr marL="482600" marR="242570" indent="-470534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有序对&lt;x,y&gt;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的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链式存储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800" spc="-5" b="1">
                <a:latin typeface="Microsoft YaHei"/>
                <a:cs typeface="Microsoft YaHei"/>
              </a:rPr>
              <a:t>以附加信息(指针)表示 </a:t>
            </a:r>
            <a:r>
              <a:rPr dirty="0" sz="2800" b="1">
                <a:latin typeface="Microsoft YaHei"/>
                <a:cs typeface="Microsoft YaHei"/>
              </a:rPr>
              <a:t>后继关系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760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  <a:tab pos="2901950" algn="l"/>
                <a:tab pos="3206750" algn="l"/>
                <a:tab pos="6412230" algn="l"/>
              </a:tabLst>
            </a:pPr>
            <a:r>
              <a:rPr dirty="0" sz="2400">
                <a:solidFill>
                  <a:srgbClr val="002060"/>
                </a:solidFill>
                <a:latin typeface="NSimSun"/>
                <a:cs typeface="NSimSun"/>
              </a:rPr>
              <a:t>需要用一个和	x	在一起的</a:t>
            </a:r>
            <a:r>
              <a:rPr dirty="0" sz="2400" b="1">
                <a:solidFill>
                  <a:srgbClr val="800000"/>
                </a:solidFill>
                <a:latin typeface="NSimSun"/>
                <a:cs typeface="NSimSun"/>
              </a:rPr>
              <a:t>附加信</a:t>
            </a:r>
            <a:r>
              <a:rPr dirty="0" sz="2400" spc="-5" b="1">
                <a:solidFill>
                  <a:srgbClr val="800000"/>
                </a:solidFill>
                <a:latin typeface="NSimSun"/>
                <a:cs typeface="NSimSun"/>
              </a:rPr>
              <a:t>息</a:t>
            </a:r>
            <a:r>
              <a:rPr dirty="0" sz="2400">
                <a:solidFill>
                  <a:srgbClr val="002060"/>
                </a:solidFill>
                <a:latin typeface="NSimSun"/>
                <a:cs typeface="NSimSun"/>
              </a:rPr>
              <a:t>指示	y</a:t>
            </a:r>
            <a:r>
              <a:rPr dirty="0" sz="2400" spc="-50">
                <a:solidFill>
                  <a:srgbClr val="002060"/>
                </a:solidFill>
                <a:latin typeface="NSimSun"/>
                <a:cs typeface="NSimSun"/>
              </a:rPr>
              <a:t> </a:t>
            </a:r>
            <a:r>
              <a:rPr dirty="0" sz="2400">
                <a:solidFill>
                  <a:srgbClr val="002060"/>
                </a:solidFill>
                <a:latin typeface="NSimSun"/>
                <a:cs typeface="NSimSun"/>
              </a:rPr>
              <a:t>的存储位置</a:t>
            </a:r>
            <a:endParaRPr sz="2400">
              <a:latin typeface="NSimSun"/>
              <a:cs typeface="NSimSu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/>
              <a:cs typeface="Times New Roman"/>
            </a:endParaRPr>
          </a:p>
          <a:p>
            <a:pPr algn="ctr" marR="878205">
              <a:lnSpc>
                <a:spcPct val="100000"/>
              </a:lnSpc>
              <a:spcBef>
                <a:spcPts val="5"/>
              </a:spcBef>
              <a:tabLst>
                <a:tab pos="1828164" algn="l"/>
              </a:tabLst>
            </a:pPr>
            <a:r>
              <a:rPr dirty="0" sz="4800">
                <a:latin typeface="NSimSun"/>
                <a:cs typeface="NSimSun"/>
              </a:rPr>
              <a:t>y	x</a:t>
            </a:r>
            <a:endParaRPr sz="4800">
              <a:latin typeface="NSimSun"/>
              <a:cs typeface="NSimSu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1839" y="5731002"/>
            <a:ext cx="4038600" cy="0"/>
          </a:xfrm>
          <a:custGeom>
            <a:avLst/>
            <a:gdLst/>
            <a:ahLst/>
            <a:cxnLst/>
            <a:rect l="l" t="t" r="r" b="b"/>
            <a:pathLst>
              <a:path w="4038600" h="0">
                <a:moveTo>
                  <a:pt x="0" y="0"/>
                </a:moveTo>
                <a:lnTo>
                  <a:pt x="403859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65639" y="6569202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 h="0">
                <a:moveTo>
                  <a:pt x="0" y="0"/>
                </a:moveTo>
                <a:lnTo>
                  <a:pt x="3962399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13820" y="5738621"/>
            <a:ext cx="0" cy="830580"/>
          </a:xfrm>
          <a:custGeom>
            <a:avLst/>
            <a:gdLst/>
            <a:ahLst/>
            <a:cxnLst/>
            <a:rect l="l" t="t" r="r" b="b"/>
            <a:pathLst>
              <a:path w="0" h="830579">
                <a:moveTo>
                  <a:pt x="0" y="0"/>
                </a:moveTo>
                <a:lnTo>
                  <a:pt x="0" y="83057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04420" y="5731002"/>
            <a:ext cx="0" cy="830580"/>
          </a:xfrm>
          <a:custGeom>
            <a:avLst/>
            <a:gdLst/>
            <a:ahLst/>
            <a:cxnLst/>
            <a:rect l="l" t="t" r="r" b="b"/>
            <a:pathLst>
              <a:path w="0" h="830579">
                <a:moveTo>
                  <a:pt x="0" y="0"/>
                </a:moveTo>
                <a:lnTo>
                  <a:pt x="0" y="83057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66027" y="6188202"/>
            <a:ext cx="0" cy="685800"/>
          </a:xfrm>
          <a:custGeom>
            <a:avLst/>
            <a:gdLst/>
            <a:ahLst/>
            <a:cxnLst/>
            <a:rect l="l" t="t" r="r" b="b"/>
            <a:pathLst>
              <a:path w="0"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70489" y="6874002"/>
            <a:ext cx="2495550" cy="0"/>
          </a:xfrm>
          <a:custGeom>
            <a:avLst/>
            <a:gdLst/>
            <a:ahLst/>
            <a:cxnLst/>
            <a:rect l="l" t="t" r="r" b="b"/>
            <a:pathLst>
              <a:path w="2495550" h="0">
                <a:moveTo>
                  <a:pt x="0" y="0"/>
                </a:moveTo>
                <a:lnTo>
                  <a:pt x="2495549" y="0"/>
                </a:lnTo>
              </a:path>
            </a:pathLst>
          </a:custGeom>
          <a:ln w="38100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84967" y="6576821"/>
            <a:ext cx="172085" cy="297180"/>
          </a:xfrm>
          <a:custGeom>
            <a:avLst/>
            <a:gdLst/>
            <a:ahLst/>
            <a:cxnLst/>
            <a:rect l="l" t="t" r="r" b="b"/>
            <a:pathLst>
              <a:path w="172085" h="297179">
                <a:moveTo>
                  <a:pt x="171700" y="149756"/>
                </a:moveTo>
                <a:lnTo>
                  <a:pt x="169342" y="142494"/>
                </a:lnTo>
                <a:lnTo>
                  <a:pt x="85522" y="0"/>
                </a:lnTo>
                <a:lnTo>
                  <a:pt x="2464" y="142494"/>
                </a:lnTo>
                <a:lnTo>
                  <a:pt x="0" y="149756"/>
                </a:lnTo>
                <a:lnTo>
                  <a:pt x="464" y="157162"/>
                </a:lnTo>
                <a:lnTo>
                  <a:pt x="3643" y="163710"/>
                </a:lnTo>
                <a:lnTo>
                  <a:pt x="9322" y="168401"/>
                </a:lnTo>
                <a:lnTo>
                  <a:pt x="16597" y="170866"/>
                </a:lnTo>
                <a:lnTo>
                  <a:pt x="24086" y="170402"/>
                </a:lnTo>
                <a:lnTo>
                  <a:pt x="30861" y="167223"/>
                </a:lnTo>
                <a:lnTo>
                  <a:pt x="35992" y="161544"/>
                </a:lnTo>
                <a:lnTo>
                  <a:pt x="66472" y="108992"/>
                </a:lnTo>
                <a:lnTo>
                  <a:pt x="66472" y="38100"/>
                </a:lnTo>
                <a:lnTo>
                  <a:pt x="104572" y="38100"/>
                </a:lnTo>
                <a:lnTo>
                  <a:pt x="104572" y="107678"/>
                </a:lnTo>
                <a:lnTo>
                  <a:pt x="135814" y="161544"/>
                </a:lnTo>
                <a:lnTo>
                  <a:pt x="140946" y="167223"/>
                </a:lnTo>
                <a:lnTo>
                  <a:pt x="147720" y="170402"/>
                </a:lnTo>
                <a:lnTo>
                  <a:pt x="155209" y="170866"/>
                </a:lnTo>
                <a:lnTo>
                  <a:pt x="162484" y="168401"/>
                </a:lnTo>
                <a:lnTo>
                  <a:pt x="167842" y="163710"/>
                </a:lnTo>
                <a:lnTo>
                  <a:pt x="171057" y="157162"/>
                </a:lnTo>
                <a:lnTo>
                  <a:pt x="171700" y="149756"/>
                </a:lnTo>
                <a:close/>
              </a:path>
              <a:path w="172085" h="297179">
                <a:moveTo>
                  <a:pt x="104572" y="107678"/>
                </a:moveTo>
                <a:lnTo>
                  <a:pt x="104572" y="38100"/>
                </a:lnTo>
                <a:lnTo>
                  <a:pt x="66472" y="38100"/>
                </a:lnTo>
                <a:lnTo>
                  <a:pt x="66472" y="108992"/>
                </a:lnTo>
                <a:lnTo>
                  <a:pt x="69520" y="103737"/>
                </a:lnTo>
                <a:lnTo>
                  <a:pt x="69520" y="47244"/>
                </a:lnTo>
                <a:lnTo>
                  <a:pt x="102286" y="47244"/>
                </a:lnTo>
                <a:lnTo>
                  <a:pt x="102286" y="103737"/>
                </a:lnTo>
                <a:lnTo>
                  <a:pt x="104572" y="107678"/>
                </a:lnTo>
                <a:close/>
              </a:path>
              <a:path w="172085" h="297179">
                <a:moveTo>
                  <a:pt x="104572" y="297179"/>
                </a:moveTo>
                <a:lnTo>
                  <a:pt x="104572" y="107678"/>
                </a:lnTo>
                <a:lnTo>
                  <a:pt x="85903" y="75490"/>
                </a:lnTo>
                <a:lnTo>
                  <a:pt x="66472" y="108992"/>
                </a:lnTo>
                <a:lnTo>
                  <a:pt x="66472" y="297179"/>
                </a:lnTo>
                <a:lnTo>
                  <a:pt x="104572" y="297179"/>
                </a:lnTo>
                <a:close/>
              </a:path>
              <a:path w="172085" h="297179">
                <a:moveTo>
                  <a:pt x="102286" y="47244"/>
                </a:moveTo>
                <a:lnTo>
                  <a:pt x="69520" y="47244"/>
                </a:lnTo>
                <a:lnTo>
                  <a:pt x="85903" y="75490"/>
                </a:lnTo>
                <a:lnTo>
                  <a:pt x="102286" y="47244"/>
                </a:lnTo>
                <a:close/>
              </a:path>
              <a:path w="172085" h="297179">
                <a:moveTo>
                  <a:pt x="85903" y="75490"/>
                </a:moveTo>
                <a:lnTo>
                  <a:pt x="69520" y="47244"/>
                </a:lnTo>
                <a:lnTo>
                  <a:pt x="69520" y="103737"/>
                </a:lnTo>
                <a:lnTo>
                  <a:pt x="85903" y="75490"/>
                </a:lnTo>
                <a:close/>
              </a:path>
              <a:path w="172085" h="297179">
                <a:moveTo>
                  <a:pt x="102286" y="103737"/>
                </a:moveTo>
                <a:lnTo>
                  <a:pt x="102286" y="47244"/>
                </a:lnTo>
                <a:lnTo>
                  <a:pt x="85903" y="75490"/>
                </a:lnTo>
                <a:lnTo>
                  <a:pt x="102286" y="103737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71220" y="5738621"/>
            <a:ext cx="0" cy="830580"/>
          </a:xfrm>
          <a:custGeom>
            <a:avLst/>
            <a:gdLst/>
            <a:ahLst/>
            <a:cxnLst/>
            <a:rect l="l" t="t" r="r" b="b"/>
            <a:pathLst>
              <a:path w="0" h="830579">
                <a:moveTo>
                  <a:pt x="0" y="0"/>
                </a:moveTo>
                <a:lnTo>
                  <a:pt x="0" y="83058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1.3什么是数据结构（续）</a:t>
            </a:r>
          </a:p>
        </p:txBody>
      </p:sp>
      <p:sp>
        <p:nvSpPr>
          <p:cNvPr id="3" name="object 3"/>
          <p:cNvSpPr/>
          <p:nvPr/>
        </p:nvSpPr>
        <p:spPr>
          <a:xfrm>
            <a:off x="2015375" y="1815360"/>
            <a:ext cx="3566922" cy="613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20502" y="1204975"/>
            <a:ext cx="4054475" cy="106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用有序对表示线型结构</a:t>
            </a:r>
            <a:endParaRPr sz="2800">
              <a:latin typeface="Microsoft YaHei"/>
              <a:cs typeface="Microsoft YaHei"/>
            </a:endParaRPr>
          </a:p>
          <a:p>
            <a:pPr marL="859790">
              <a:lnSpc>
                <a:spcPct val="100000"/>
              </a:lnSpc>
              <a:spcBef>
                <a:spcPts val="2665"/>
              </a:spcBef>
              <a:tabLst>
                <a:tab pos="1794510" algn="l"/>
                <a:tab pos="2802255" algn="l"/>
                <a:tab pos="372999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	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1775" y="2009647"/>
            <a:ext cx="2817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Verdana"/>
                <a:cs typeface="Verdana"/>
              </a:rPr>
              <a:t>{&lt;A,B&gt;,&lt;B,C&gt;,&lt;C,D&gt;}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7765" y="5788875"/>
            <a:ext cx="2125980" cy="1392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26747" y="6723380"/>
            <a:ext cx="185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9747" y="6723380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0502" y="2741161"/>
            <a:ext cx="8431530" cy="1152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用有序对表示树型结构</a:t>
            </a:r>
            <a:endParaRPr sz="2800">
              <a:latin typeface="Microsoft YaHei"/>
              <a:cs typeface="Microsoft YaHei"/>
            </a:endParaRPr>
          </a:p>
          <a:p>
            <a:pPr marL="2002789">
              <a:lnSpc>
                <a:spcPts val="2085"/>
              </a:lnSpc>
              <a:spcBef>
                <a:spcPts val="134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  <a:p>
            <a:pPr marL="4791075">
              <a:lnSpc>
                <a:spcPts val="2085"/>
              </a:lnSpc>
            </a:pPr>
            <a:r>
              <a:rPr dirty="0" sz="1800" spc="-5">
                <a:latin typeface="Verdana"/>
                <a:cs typeface="Verdana"/>
              </a:rPr>
              <a:t>{&lt;A,B&gt;,&lt;A,C&gt;,&lt;B,D&gt;,&lt;B,E&gt;}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8291" y="4081526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5375" y="3183859"/>
            <a:ext cx="2450591" cy="2112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30351" y="4081526"/>
            <a:ext cx="185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1420502" y="4715537"/>
            <a:ext cx="8413115" cy="17703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849630">
              <a:lnSpc>
                <a:spcPct val="100000"/>
              </a:lnSpc>
              <a:spcBef>
                <a:spcPts val="1060"/>
              </a:spcBef>
              <a:tabLst>
                <a:tab pos="190881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用有序对表示图型结构</a:t>
            </a:r>
            <a:endParaRPr sz="2800">
              <a:latin typeface="Microsoft YaHei"/>
              <a:cs typeface="Microsoft YaHei"/>
            </a:endParaRPr>
          </a:p>
          <a:p>
            <a:pPr marL="932180">
              <a:lnSpc>
                <a:spcPts val="2035"/>
              </a:lnSpc>
              <a:spcBef>
                <a:spcPts val="1695"/>
              </a:spcBef>
              <a:tabLst>
                <a:tab pos="222758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</a:t>
            </a:r>
            <a:endParaRPr sz="1800">
              <a:latin typeface="Verdana"/>
              <a:cs typeface="Verdana"/>
            </a:endParaRPr>
          </a:p>
          <a:p>
            <a:pPr marL="3009265">
              <a:lnSpc>
                <a:spcPts val="2035"/>
              </a:lnSpc>
            </a:pPr>
            <a:r>
              <a:rPr dirty="0" sz="1800" spc="-5">
                <a:latin typeface="Verdana"/>
                <a:cs typeface="Verdana"/>
              </a:rPr>
              <a:t>{&lt;A,B&gt;,&lt;A,C&gt;,&lt;A,D&gt;,&lt;B,C&gt;,&lt;B,D&gt;,&lt;C,D&gt;}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1.3什么是数据结构（续）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2741161"/>
            <a:ext cx="36982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用数组存储树型结构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5375" y="1815360"/>
            <a:ext cx="3566922" cy="613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0502" y="1204975"/>
            <a:ext cx="3698240" cy="106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用数组存储线型结构</a:t>
            </a:r>
            <a:endParaRPr sz="2800">
              <a:latin typeface="Microsoft YaHei"/>
              <a:cs typeface="Microsoft YaHei"/>
            </a:endParaRPr>
          </a:p>
          <a:p>
            <a:pPr marL="859790">
              <a:lnSpc>
                <a:spcPct val="100000"/>
              </a:lnSpc>
              <a:spcBef>
                <a:spcPts val="2665"/>
              </a:spcBef>
              <a:tabLst>
                <a:tab pos="1794510" algn="l"/>
                <a:tab pos="2802255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8299" y="1970023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7765" y="5788875"/>
            <a:ext cx="2125980" cy="1392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10845" y="3338576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8291" y="4081526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15375" y="3183859"/>
            <a:ext cx="2450591" cy="2112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30351" y="4081526"/>
            <a:ext cx="185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20502" y="4715537"/>
            <a:ext cx="3698240" cy="152844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849630">
              <a:lnSpc>
                <a:spcPct val="100000"/>
              </a:lnSpc>
              <a:spcBef>
                <a:spcPts val="1060"/>
              </a:spcBef>
              <a:tabLst>
                <a:tab pos="190881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用数组存储图型结构</a:t>
            </a:r>
            <a:endParaRPr sz="2800">
              <a:latin typeface="Microsoft YaHei"/>
              <a:cs typeface="Microsoft YaHei"/>
            </a:endParaRPr>
          </a:p>
          <a:p>
            <a:pPr marL="932180">
              <a:lnSpc>
                <a:spcPct val="100000"/>
              </a:lnSpc>
              <a:spcBef>
                <a:spcPts val="1695"/>
              </a:spcBef>
              <a:tabLst>
                <a:tab pos="222758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880734" y="2056638"/>
          <a:ext cx="4051300" cy="372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380"/>
                <a:gridCol w="1008380"/>
                <a:gridCol w="1008380"/>
                <a:gridCol w="1007744"/>
              </a:tblGrid>
              <a:tr h="36576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A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B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C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D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5965069" y="1721611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3218" y="1721611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81367" y="1721611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9515" y="1721611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59565" y="3639311"/>
            <a:ext cx="2880360" cy="365760"/>
          </a:xfrm>
          <a:custGeom>
            <a:avLst/>
            <a:gdLst/>
            <a:ahLst/>
            <a:cxnLst/>
            <a:rect l="l" t="t" r="r" b="b"/>
            <a:pathLst>
              <a:path w="2880359" h="365760">
                <a:moveTo>
                  <a:pt x="0" y="0"/>
                </a:moveTo>
                <a:lnTo>
                  <a:pt x="0" y="365760"/>
                </a:lnTo>
                <a:lnTo>
                  <a:pt x="2880360" y="365760"/>
                </a:lnTo>
                <a:lnTo>
                  <a:pt x="2880360" y="0"/>
                </a:lnTo>
                <a:lnTo>
                  <a:pt x="0" y="0"/>
                </a:lnTo>
                <a:close/>
              </a:path>
            </a:pathLst>
          </a:custGeom>
          <a:solidFill>
            <a:srgbClr val="ECCB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59565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35637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11709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7781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63853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9925" y="3639311"/>
            <a:ext cx="0" cy="372745"/>
          </a:xfrm>
          <a:custGeom>
            <a:avLst/>
            <a:gdLst/>
            <a:ahLst/>
            <a:cxnLst/>
            <a:rect l="l" t="t" r="r" b="b"/>
            <a:pathLst>
              <a:path w="0" h="372745">
                <a:moveTo>
                  <a:pt x="0" y="0"/>
                </a:moveTo>
                <a:lnTo>
                  <a:pt x="0" y="37261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77397" y="4005071"/>
            <a:ext cx="3469004" cy="0"/>
          </a:xfrm>
          <a:custGeom>
            <a:avLst/>
            <a:gdLst/>
            <a:ahLst/>
            <a:cxnLst/>
            <a:rect l="l" t="t" r="r" b="b"/>
            <a:pathLst>
              <a:path w="3469004" h="0">
                <a:moveTo>
                  <a:pt x="0" y="0"/>
                </a:moveTo>
                <a:lnTo>
                  <a:pt x="346862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62227" y="3305047"/>
            <a:ext cx="3068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10" algn="l"/>
                <a:tab pos="1163955" algn="l"/>
                <a:tab pos="1739900" algn="l"/>
                <a:tab pos="2315845" algn="l"/>
                <a:tab pos="2892425" algn="l"/>
              </a:tabLst>
            </a:pPr>
            <a:r>
              <a:rPr dirty="0" sz="1800" b="1">
                <a:latin typeface="Verdana"/>
                <a:cs typeface="Verdana"/>
              </a:rPr>
              <a:t>0	1	2	3	4	5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65915" y="3639311"/>
            <a:ext cx="563880" cy="359410"/>
          </a:xfrm>
          <a:prstGeom prst="rect">
            <a:avLst/>
          </a:prstGeom>
          <a:solidFill>
            <a:srgbClr val="ECCBCB"/>
          </a:solidFill>
        </p:spPr>
        <p:txBody>
          <a:bodyPr wrap="square" lIns="0" tIns="4381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345"/>
              </a:spcBef>
            </a:pPr>
            <a:r>
              <a:rPr dirty="0" sz="1800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41987" y="3639311"/>
            <a:ext cx="563880" cy="359410"/>
          </a:xfrm>
          <a:prstGeom prst="rect">
            <a:avLst/>
          </a:prstGeom>
          <a:solidFill>
            <a:srgbClr val="ECCBCB"/>
          </a:solidFill>
        </p:spPr>
        <p:txBody>
          <a:bodyPr wrap="square" lIns="0" tIns="4381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345"/>
              </a:spcBef>
            </a:pPr>
            <a:r>
              <a:rPr dirty="0" sz="1800"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18059" y="3639311"/>
            <a:ext cx="563880" cy="359410"/>
          </a:xfrm>
          <a:prstGeom prst="rect">
            <a:avLst/>
          </a:prstGeom>
          <a:solidFill>
            <a:srgbClr val="ECCBCB"/>
          </a:solidFill>
        </p:spPr>
        <p:txBody>
          <a:bodyPr wrap="square" lIns="0" tIns="4381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345"/>
              </a:spcBef>
            </a:pPr>
            <a:r>
              <a:rPr dirty="0" sz="1800" spc="-5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4131" y="3670808"/>
            <a:ext cx="5638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70203" y="3639311"/>
            <a:ext cx="563880" cy="359410"/>
          </a:xfrm>
          <a:prstGeom prst="rect">
            <a:avLst/>
          </a:prstGeom>
          <a:solidFill>
            <a:srgbClr val="ECCBCB"/>
          </a:solidFill>
        </p:spPr>
        <p:txBody>
          <a:bodyPr wrap="square" lIns="0" tIns="4381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345"/>
              </a:spcBef>
            </a:pPr>
            <a:r>
              <a:rPr dirty="0" sz="1800" spc="-5"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16245" y="3327146"/>
            <a:ext cx="882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73163" y="3040379"/>
            <a:ext cx="2645676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60519" y="4346702"/>
            <a:ext cx="234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2i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41211" y="6687084"/>
            <a:ext cx="170815" cy="303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Verdana"/>
                <a:cs typeface="Verdana"/>
              </a:rPr>
              <a:t>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26747" y="6722152"/>
            <a:ext cx="185420" cy="303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69747" y="6722152"/>
            <a:ext cx="201930" cy="303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12</a:t>
            </a:fld>
          </a:p>
        </p:txBody>
      </p:sp>
      <p:sp>
        <p:nvSpPr>
          <p:cNvPr id="35" name="object 35"/>
          <p:cNvSpPr txBox="1"/>
          <p:nvPr/>
        </p:nvSpPr>
        <p:spPr>
          <a:xfrm>
            <a:off x="9099937" y="4382516"/>
            <a:ext cx="567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2i+1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152019" y="5524500"/>
          <a:ext cx="2400300" cy="151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995"/>
                <a:gridCol w="595630"/>
                <a:gridCol w="594994"/>
                <a:gridCol w="594994"/>
              </a:tblGrid>
              <a:tr h="377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CCBCB"/>
                    </a:solidFill>
                  </a:tcPr>
                </a:tc>
              </a:tr>
              <a:tr h="37718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>
                          <a:latin typeface="Verdana"/>
                          <a:cs typeface="Verdana"/>
                        </a:rPr>
                        <a:t>1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6E7E7"/>
                    </a:solidFill>
                  </a:tcPr>
                </a:tc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6237103" y="5178044"/>
            <a:ext cx="1973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7695" algn="l"/>
                <a:tab pos="1202690" algn="l"/>
                <a:tab pos="1797685" algn="l"/>
              </a:tabLst>
            </a:pPr>
            <a:r>
              <a:rPr dirty="0" sz="1800" b="1">
                <a:latin typeface="Verdana"/>
                <a:cs typeface="Verdana"/>
              </a:rPr>
              <a:t>0	1	2	3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41211" y="5451609"/>
            <a:ext cx="170815" cy="115887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800">
                <a:latin typeface="Verdana"/>
                <a:cs typeface="Verdana"/>
              </a:rPr>
              <a:t>0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800">
                <a:latin typeface="Verdana"/>
                <a:cs typeface="Verdana"/>
              </a:rPr>
              <a:t>1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800">
                <a:latin typeface="Verdana"/>
                <a:cs typeface="Verdana"/>
              </a:rPr>
              <a:t>2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1.3什么是数据结构（续）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2721" y="6931855"/>
            <a:ext cx="193675" cy="18542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Verdana"/>
                <a:cs typeface="Verdana"/>
              </a:rPr>
              <a:t>13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5375" y="1815360"/>
            <a:ext cx="3566922" cy="613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20502" y="1204975"/>
            <a:ext cx="4054475" cy="1064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用单链表存储线型结构</a:t>
            </a:r>
            <a:endParaRPr sz="2800">
              <a:latin typeface="Microsoft YaHei"/>
              <a:cs typeface="Microsoft YaHei"/>
            </a:endParaRPr>
          </a:p>
          <a:p>
            <a:pPr marL="859790">
              <a:lnSpc>
                <a:spcPct val="100000"/>
              </a:lnSpc>
              <a:spcBef>
                <a:spcPts val="2665"/>
              </a:spcBef>
              <a:tabLst>
                <a:tab pos="1794510" algn="l"/>
                <a:tab pos="2802255" algn="l"/>
                <a:tab pos="372999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	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7765" y="5788875"/>
            <a:ext cx="2125980" cy="1392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26747" y="6723380"/>
            <a:ext cx="185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9747" y="6723380"/>
            <a:ext cx="201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0502" y="2741161"/>
            <a:ext cx="4054475" cy="897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用二叉链存储树型结构</a:t>
            </a:r>
            <a:endParaRPr sz="2800">
              <a:latin typeface="Microsoft YaHei"/>
              <a:cs typeface="Microsoft YaHei"/>
            </a:endParaRPr>
          </a:p>
          <a:p>
            <a:pPr algn="ctr" marL="107950">
              <a:lnSpc>
                <a:spcPct val="100000"/>
              </a:lnSpc>
              <a:spcBef>
                <a:spcPts val="1345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88291" y="4081526"/>
            <a:ext cx="182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5375" y="3183859"/>
            <a:ext cx="2450591" cy="2112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30351" y="4081526"/>
            <a:ext cx="1854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0502" y="4715537"/>
            <a:ext cx="4054475" cy="1528445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849630">
              <a:lnSpc>
                <a:spcPct val="100000"/>
              </a:lnSpc>
              <a:spcBef>
                <a:spcPts val="1060"/>
              </a:spcBef>
              <a:tabLst>
                <a:tab pos="190881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D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用邻接表存储图型结构</a:t>
            </a:r>
            <a:endParaRPr sz="2800">
              <a:latin typeface="Microsoft YaHei"/>
              <a:cs typeface="Microsoft YaHei"/>
            </a:endParaRPr>
          </a:p>
          <a:p>
            <a:pPr marL="932180">
              <a:lnSpc>
                <a:spcPct val="100000"/>
              </a:lnSpc>
              <a:spcBef>
                <a:spcPts val="1695"/>
              </a:spcBef>
              <a:tabLst>
                <a:tab pos="2227580" algn="l"/>
              </a:tabLst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	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23673" y="1937004"/>
            <a:ext cx="791845" cy="371475"/>
          </a:xfrm>
          <a:custGeom>
            <a:avLst/>
            <a:gdLst/>
            <a:ahLst/>
            <a:cxnLst/>
            <a:rect l="l" t="t" r="r" b="b"/>
            <a:pathLst>
              <a:path w="791845" h="371475">
                <a:moveTo>
                  <a:pt x="0" y="0"/>
                </a:moveTo>
                <a:lnTo>
                  <a:pt x="0" y="371094"/>
                </a:lnTo>
                <a:lnTo>
                  <a:pt x="791717" y="371094"/>
                </a:lnTo>
                <a:lnTo>
                  <a:pt x="791717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19901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3660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15379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6803" y="1937004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6815" y="2308098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930010" y="1943354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91998" y="1937004"/>
            <a:ext cx="791845" cy="371475"/>
          </a:xfrm>
          <a:custGeom>
            <a:avLst/>
            <a:gdLst/>
            <a:ahLst/>
            <a:cxnLst/>
            <a:rect l="l" t="t" r="r" b="b"/>
            <a:pathLst>
              <a:path w="791845" h="371475">
                <a:moveTo>
                  <a:pt x="0" y="0"/>
                </a:moveTo>
                <a:lnTo>
                  <a:pt x="0" y="371094"/>
                </a:lnTo>
                <a:lnTo>
                  <a:pt x="791718" y="371094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88225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91984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83703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85127" y="1937004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85127" y="2308098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98334" y="1943354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9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58798" y="1937004"/>
            <a:ext cx="791845" cy="371475"/>
          </a:xfrm>
          <a:custGeom>
            <a:avLst/>
            <a:gdLst/>
            <a:ahLst/>
            <a:cxnLst/>
            <a:rect l="l" t="t" r="r" b="b"/>
            <a:pathLst>
              <a:path w="791845" h="371475">
                <a:moveTo>
                  <a:pt x="0" y="0"/>
                </a:moveTo>
                <a:lnTo>
                  <a:pt x="0" y="371094"/>
                </a:lnTo>
                <a:lnTo>
                  <a:pt x="791718" y="371093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55025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58784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50503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51927" y="1937004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51927" y="2308098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065134" y="1943354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9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523348" y="1930145"/>
            <a:ext cx="0" cy="359410"/>
          </a:xfrm>
          <a:custGeom>
            <a:avLst/>
            <a:gdLst/>
            <a:ahLst/>
            <a:cxnLst/>
            <a:rect l="l" t="t" r="r" b="b"/>
            <a:pathLst>
              <a:path w="0" h="359410">
                <a:moveTo>
                  <a:pt x="0" y="0"/>
                </a:moveTo>
                <a:lnTo>
                  <a:pt x="0" y="3589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127108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918827" y="1930145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133458" y="1943354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29698" y="1943354"/>
            <a:ext cx="382905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71360" y="2037076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5814" y="85474"/>
                </a:moveTo>
                <a:lnTo>
                  <a:pt x="323626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2312" y="104905"/>
                </a:lnTo>
                <a:lnTo>
                  <a:pt x="355814" y="85474"/>
                </a:lnTo>
                <a:close/>
              </a:path>
              <a:path w="432434" h="171450">
                <a:moveTo>
                  <a:pt x="432066" y="85855"/>
                </a:moveTo>
                <a:lnTo>
                  <a:pt x="288810" y="2035"/>
                </a:lnTo>
                <a:lnTo>
                  <a:pt x="281969" y="0"/>
                </a:lnTo>
                <a:lnTo>
                  <a:pt x="274702" y="607"/>
                </a:lnTo>
                <a:lnTo>
                  <a:pt x="268009" y="3643"/>
                </a:lnTo>
                <a:lnTo>
                  <a:pt x="262890" y="8893"/>
                </a:lnTo>
                <a:lnTo>
                  <a:pt x="260432" y="16168"/>
                </a:lnTo>
                <a:lnTo>
                  <a:pt x="260900" y="23657"/>
                </a:lnTo>
                <a:lnTo>
                  <a:pt x="264081" y="30432"/>
                </a:lnTo>
                <a:lnTo>
                  <a:pt x="269760" y="35563"/>
                </a:lnTo>
                <a:lnTo>
                  <a:pt x="323626" y="66805"/>
                </a:lnTo>
                <a:lnTo>
                  <a:pt x="393953" y="66805"/>
                </a:lnTo>
                <a:lnTo>
                  <a:pt x="393953" y="107953"/>
                </a:lnTo>
                <a:lnTo>
                  <a:pt x="432066" y="85855"/>
                </a:lnTo>
                <a:close/>
              </a:path>
              <a:path w="432434" h="171450">
                <a:moveTo>
                  <a:pt x="393953" y="107953"/>
                </a:moveTo>
                <a:lnTo>
                  <a:pt x="393953" y="104905"/>
                </a:lnTo>
                <a:lnTo>
                  <a:pt x="322312" y="104905"/>
                </a:lnTo>
                <a:lnTo>
                  <a:pt x="269760" y="135385"/>
                </a:lnTo>
                <a:lnTo>
                  <a:pt x="264081" y="140517"/>
                </a:lnTo>
                <a:lnTo>
                  <a:pt x="260900" y="147292"/>
                </a:lnTo>
                <a:lnTo>
                  <a:pt x="260432" y="154781"/>
                </a:lnTo>
                <a:lnTo>
                  <a:pt x="262890" y="162055"/>
                </a:lnTo>
                <a:lnTo>
                  <a:pt x="268009" y="167735"/>
                </a:lnTo>
                <a:lnTo>
                  <a:pt x="274702" y="170914"/>
                </a:lnTo>
                <a:lnTo>
                  <a:pt x="281969" y="171378"/>
                </a:lnTo>
                <a:lnTo>
                  <a:pt x="288810" y="168913"/>
                </a:lnTo>
                <a:lnTo>
                  <a:pt x="393953" y="107953"/>
                </a:lnTo>
                <a:close/>
              </a:path>
              <a:path w="432434" h="171450">
                <a:moveTo>
                  <a:pt x="384060" y="104905"/>
                </a:moveTo>
                <a:lnTo>
                  <a:pt x="384060" y="101857"/>
                </a:lnTo>
                <a:lnTo>
                  <a:pt x="355814" y="85474"/>
                </a:lnTo>
                <a:lnTo>
                  <a:pt x="322312" y="104905"/>
                </a:lnTo>
                <a:lnTo>
                  <a:pt x="384060" y="104905"/>
                </a:lnTo>
                <a:close/>
              </a:path>
              <a:path w="432434" h="171450">
                <a:moveTo>
                  <a:pt x="393953" y="104905"/>
                </a:moveTo>
                <a:lnTo>
                  <a:pt x="393953" y="66805"/>
                </a:lnTo>
                <a:lnTo>
                  <a:pt x="323626" y="66805"/>
                </a:lnTo>
                <a:lnTo>
                  <a:pt x="355814" y="85474"/>
                </a:lnTo>
                <a:lnTo>
                  <a:pt x="384060" y="69091"/>
                </a:lnTo>
                <a:lnTo>
                  <a:pt x="384060" y="104905"/>
                </a:lnTo>
                <a:lnTo>
                  <a:pt x="393953" y="104905"/>
                </a:lnTo>
                <a:close/>
              </a:path>
              <a:path w="432434" h="171450">
                <a:moveTo>
                  <a:pt x="384060" y="101857"/>
                </a:moveTo>
                <a:lnTo>
                  <a:pt x="384060" y="69091"/>
                </a:lnTo>
                <a:lnTo>
                  <a:pt x="355814" y="85474"/>
                </a:lnTo>
                <a:lnTo>
                  <a:pt x="384060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71360" y="2037076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5814" y="85474"/>
                </a:moveTo>
                <a:lnTo>
                  <a:pt x="323626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2312" y="104905"/>
                </a:lnTo>
                <a:lnTo>
                  <a:pt x="355814" y="85474"/>
                </a:lnTo>
                <a:close/>
              </a:path>
              <a:path w="432434" h="171450">
                <a:moveTo>
                  <a:pt x="432066" y="85855"/>
                </a:moveTo>
                <a:lnTo>
                  <a:pt x="288810" y="2035"/>
                </a:lnTo>
                <a:lnTo>
                  <a:pt x="281969" y="0"/>
                </a:lnTo>
                <a:lnTo>
                  <a:pt x="274702" y="607"/>
                </a:lnTo>
                <a:lnTo>
                  <a:pt x="268009" y="3643"/>
                </a:lnTo>
                <a:lnTo>
                  <a:pt x="262890" y="8893"/>
                </a:lnTo>
                <a:lnTo>
                  <a:pt x="260432" y="16168"/>
                </a:lnTo>
                <a:lnTo>
                  <a:pt x="260900" y="23657"/>
                </a:lnTo>
                <a:lnTo>
                  <a:pt x="264081" y="30432"/>
                </a:lnTo>
                <a:lnTo>
                  <a:pt x="269760" y="35563"/>
                </a:lnTo>
                <a:lnTo>
                  <a:pt x="323626" y="66805"/>
                </a:lnTo>
                <a:lnTo>
                  <a:pt x="393953" y="66805"/>
                </a:lnTo>
                <a:lnTo>
                  <a:pt x="393953" y="107953"/>
                </a:lnTo>
                <a:lnTo>
                  <a:pt x="432066" y="85855"/>
                </a:lnTo>
                <a:close/>
              </a:path>
              <a:path w="432434" h="171450">
                <a:moveTo>
                  <a:pt x="393953" y="107953"/>
                </a:moveTo>
                <a:lnTo>
                  <a:pt x="393953" y="104905"/>
                </a:lnTo>
                <a:lnTo>
                  <a:pt x="322312" y="104905"/>
                </a:lnTo>
                <a:lnTo>
                  <a:pt x="269760" y="135385"/>
                </a:lnTo>
                <a:lnTo>
                  <a:pt x="264081" y="140517"/>
                </a:lnTo>
                <a:lnTo>
                  <a:pt x="260900" y="147292"/>
                </a:lnTo>
                <a:lnTo>
                  <a:pt x="260432" y="154781"/>
                </a:lnTo>
                <a:lnTo>
                  <a:pt x="262890" y="162055"/>
                </a:lnTo>
                <a:lnTo>
                  <a:pt x="268009" y="167735"/>
                </a:lnTo>
                <a:lnTo>
                  <a:pt x="274702" y="170914"/>
                </a:lnTo>
                <a:lnTo>
                  <a:pt x="281969" y="171378"/>
                </a:lnTo>
                <a:lnTo>
                  <a:pt x="288810" y="168913"/>
                </a:lnTo>
                <a:lnTo>
                  <a:pt x="393953" y="107953"/>
                </a:lnTo>
                <a:close/>
              </a:path>
              <a:path w="432434" h="171450">
                <a:moveTo>
                  <a:pt x="384060" y="104905"/>
                </a:moveTo>
                <a:lnTo>
                  <a:pt x="384060" y="101857"/>
                </a:lnTo>
                <a:lnTo>
                  <a:pt x="355814" y="85474"/>
                </a:lnTo>
                <a:lnTo>
                  <a:pt x="322312" y="104905"/>
                </a:lnTo>
                <a:lnTo>
                  <a:pt x="384060" y="104905"/>
                </a:lnTo>
                <a:close/>
              </a:path>
              <a:path w="432434" h="171450">
                <a:moveTo>
                  <a:pt x="393953" y="104905"/>
                </a:moveTo>
                <a:lnTo>
                  <a:pt x="393953" y="66805"/>
                </a:lnTo>
                <a:lnTo>
                  <a:pt x="323626" y="66805"/>
                </a:lnTo>
                <a:lnTo>
                  <a:pt x="355814" y="85474"/>
                </a:lnTo>
                <a:lnTo>
                  <a:pt x="384060" y="69091"/>
                </a:lnTo>
                <a:lnTo>
                  <a:pt x="384060" y="104905"/>
                </a:lnTo>
                <a:lnTo>
                  <a:pt x="393953" y="104905"/>
                </a:lnTo>
                <a:close/>
              </a:path>
              <a:path w="432434" h="171450">
                <a:moveTo>
                  <a:pt x="384060" y="101857"/>
                </a:moveTo>
                <a:lnTo>
                  <a:pt x="384060" y="69091"/>
                </a:lnTo>
                <a:lnTo>
                  <a:pt x="355814" y="85474"/>
                </a:lnTo>
                <a:lnTo>
                  <a:pt x="384060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31315" y="2037076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074" y="85474"/>
                </a:moveTo>
                <a:lnTo>
                  <a:pt x="325886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4573" y="104905"/>
                </a:lnTo>
                <a:lnTo>
                  <a:pt x="358074" y="85474"/>
                </a:lnTo>
                <a:close/>
              </a:path>
              <a:path w="433704" h="171450">
                <a:moveTo>
                  <a:pt x="433577" y="85855"/>
                </a:moveTo>
                <a:lnTo>
                  <a:pt x="291071" y="2035"/>
                </a:lnTo>
                <a:lnTo>
                  <a:pt x="283921" y="0"/>
                </a:lnTo>
                <a:lnTo>
                  <a:pt x="276694" y="607"/>
                </a:lnTo>
                <a:lnTo>
                  <a:pt x="270182" y="3643"/>
                </a:lnTo>
                <a:lnTo>
                  <a:pt x="265175" y="8893"/>
                </a:lnTo>
                <a:lnTo>
                  <a:pt x="262711" y="16168"/>
                </a:lnTo>
                <a:lnTo>
                  <a:pt x="263174" y="23657"/>
                </a:lnTo>
                <a:lnTo>
                  <a:pt x="266349" y="30432"/>
                </a:lnTo>
                <a:lnTo>
                  <a:pt x="272021" y="35563"/>
                </a:lnTo>
                <a:lnTo>
                  <a:pt x="325886" y="66805"/>
                </a:lnTo>
                <a:lnTo>
                  <a:pt x="396240" y="66805"/>
                </a:lnTo>
                <a:lnTo>
                  <a:pt x="396240" y="107617"/>
                </a:lnTo>
                <a:lnTo>
                  <a:pt x="433577" y="85855"/>
                </a:lnTo>
                <a:close/>
              </a:path>
              <a:path w="433704" h="171450">
                <a:moveTo>
                  <a:pt x="396240" y="107617"/>
                </a:moveTo>
                <a:lnTo>
                  <a:pt x="396240" y="104905"/>
                </a:lnTo>
                <a:lnTo>
                  <a:pt x="324573" y="104905"/>
                </a:lnTo>
                <a:lnTo>
                  <a:pt x="272021" y="135385"/>
                </a:lnTo>
                <a:lnTo>
                  <a:pt x="266349" y="140517"/>
                </a:lnTo>
                <a:lnTo>
                  <a:pt x="263174" y="147292"/>
                </a:lnTo>
                <a:lnTo>
                  <a:pt x="262711" y="154781"/>
                </a:lnTo>
                <a:lnTo>
                  <a:pt x="265175" y="162055"/>
                </a:lnTo>
                <a:lnTo>
                  <a:pt x="270182" y="167735"/>
                </a:lnTo>
                <a:lnTo>
                  <a:pt x="276694" y="170914"/>
                </a:lnTo>
                <a:lnTo>
                  <a:pt x="283921" y="171378"/>
                </a:lnTo>
                <a:lnTo>
                  <a:pt x="291071" y="168913"/>
                </a:lnTo>
                <a:lnTo>
                  <a:pt x="396240" y="107617"/>
                </a:lnTo>
                <a:close/>
              </a:path>
              <a:path w="433704" h="171450">
                <a:moveTo>
                  <a:pt x="386321" y="104905"/>
                </a:moveTo>
                <a:lnTo>
                  <a:pt x="386321" y="101857"/>
                </a:lnTo>
                <a:lnTo>
                  <a:pt x="358074" y="85474"/>
                </a:lnTo>
                <a:lnTo>
                  <a:pt x="324573" y="104905"/>
                </a:lnTo>
                <a:lnTo>
                  <a:pt x="386321" y="104905"/>
                </a:lnTo>
                <a:close/>
              </a:path>
              <a:path w="433704" h="171450">
                <a:moveTo>
                  <a:pt x="396240" y="104905"/>
                </a:moveTo>
                <a:lnTo>
                  <a:pt x="396240" y="66805"/>
                </a:lnTo>
                <a:lnTo>
                  <a:pt x="325886" y="66805"/>
                </a:lnTo>
                <a:lnTo>
                  <a:pt x="358074" y="85474"/>
                </a:lnTo>
                <a:lnTo>
                  <a:pt x="386321" y="69091"/>
                </a:lnTo>
                <a:lnTo>
                  <a:pt x="386321" y="104905"/>
                </a:lnTo>
                <a:lnTo>
                  <a:pt x="396240" y="104905"/>
                </a:lnTo>
                <a:close/>
              </a:path>
              <a:path w="433704" h="171450">
                <a:moveTo>
                  <a:pt x="386321" y="101857"/>
                </a:moveTo>
                <a:lnTo>
                  <a:pt x="386321" y="69091"/>
                </a:lnTo>
                <a:lnTo>
                  <a:pt x="358074" y="85474"/>
                </a:lnTo>
                <a:lnTo>
                  <a:pt x="386321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31315" y="2037076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074" y="85474"/>
                </a:moveTo>
                <a:lnTo>
                  <a:pt x="325886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4573" y="104905"/>
                </a:lnTo>
                <a:lnTo>
                  <a:pt x="358074" y="85474"/>
                </a:lnTo>
                <a:close/>
              </a:path>
              <a:path w="433704" h="171450">
                <a:moveTo>
                  <a:pt x="433577" y="85855"/>
                </a:moveTo>
                <a:lnTo>
                  <a:pt x="291071" y="2035"/>
                </a:lnTo>
                <a:lnTo>
                  <a:pt x="283921" y="0"/>
                </a:lnTo>
                <a:lnTo>
                  <a:pt x="276694" y="607"/>
                </a:lnTo>
                <a:lnTo>
                  <a:pt x="270182" y="3643"/>
                </a:lnTo>
                <a:lnTo>
                  <a:pt x="265175" y="8893"/>
                </a:lnTo>
                <a:lnTo>
                  <a:pt x="262711" y="16168"/>
                </a:lnTo>
                <a:lnTo>
                  <a:pt x="263174" y="23657"/>
                </a:lnTo>
                <a:lnTo>
                  <a:pt x="266349" y="30432"/>
                </a:lnTo>
                <a:lnTo>
                  <a:pt x="272021" y="35563"/>
                </a:lnTo>
                <a:lnTo>
                  <a:pt x="325886" y="66805"/>
                </a:lnTo>
                <a:lnTo>
                  <a:pt x="396240" y="66805"/>
                </a:lnTo>
                <a:lnTo>
                  <a:pt x="396240" y="107617"/>
                </a:lnTo>
                <a:lnTo>
                  <a:pt x="433577" y="85855"/>
                </a:lnTo>
                <a:close/>
              </a:path>
              <a:path w="433704" h="171450">
                <a:moveTo>
                  <a:pt x="396240" y="107617"/>
                </a:moveTo>
                <a:lnTo>
                  <a:pt x="396240" y="104905"/>
                </a:lnTo>
                <a:lnTo>
                  <a:pt x="324573" y="104905"/>
                </a:lnTo>
                <a:lnTo>
                  <a:pt x="272021" y="135385"/>
                </a:lnTo>
                <a:lnTo>
                  <a:pt x="266349" y="140517"/>
                </a:lnTo>
                <a:lnTo>
                  <a:pt x="263174" y="147292"/>
                </a:lnTo>
                <a:lnTo>
                  <a:pt x="262711" y="154781"/>
                </a:lnTo>
                <a:lnTo>
                  <a:pt x="265175" y="162055"/>
                </a:lnTo>
                <a:lnTo>
                  <a:pt x="270182" y="167735"/>
                </a:lnTo>
                <a:lnTo>
                  <a:pt x="276694" y="170914"/>
                </a:lnTo>
                <a:lnTo>
                  <a:pt x="283921" y="171378"/>
                </a:lnTo>
                <a:lnTo>
                  <a:pt x="291071" y="168913"/>
                </a:lnTo>
                <a:lnTo>
                  <a:pt x="396240" y="107617"/>
                </a:lnTo>
                <a:close/>
              </a:path>
              <a:path w="433704" h="171450">
                <a:moveTo>
                  <a:pt x="386321" y="104905"/>
                </a:moveTo>
                <a:lnTo>
                  <a:pt x="386321" y="101857"/>
                </a:lnTo>
                <a:lnTo>
                  <a:pt x="358074" y="85474"/>
                </a:lnTo>
                <a:lnTo>
                  <a:pt x="324573" y="104905"/>
                </a:lnTo>
                <a:lnTo>
                  <a:pt x="386321" y="104905"/>
                </a:lnTo>
                <a:close/>
              </a:path>
              <a:path w="433704" h="171450">
                <a:moveTo>
                  <a:pt x="396240" y="104905"/>
                </a:moveTo>
                <a:lnTo>
                  <a:pt x="396240" y="66805"/>
                </a:lnTo>
                <a:lnTo>
                  <a:pt x="325886" y="66805"/>
                </a:lnTo>
                <a:lnTo>
                  <a:pt x="358074" y="85474"/>
                </a:lnTo>
                <a:lnTo>
                  <a:pt x="386321" y="69091"/>
                </a:lnTo>
                <a:lnTo>
                  <a:pt x="386321" y="104905"/>
                </a:lnTo>
                <a:lnTo>
                  <a:pt x="396240" y="104905"/>
                </a:lnTo>
                <a:close/>
              </a:path>
              <a:path w="433704" h="171450">
                <a:moveTo>
                  <a:pt x="386321" y="101857"/>
                </a:moveTo>
                <a:lnTo>
                  <a:pt x="386321" y="69091"/>
                </a:lnTo>
                <a:lnTo>
                  <a:pt x="358074" y="85474"/>
                </a:lnTo>
                <a:lnTo>
                  <a:pt x="386321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712593" y="2037076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563" y="85474"/>
                </a:moveTo>
                <a:lnTo>
                  <a:pt x="324375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3061" y="104905"/>
                </a:lnTo>
                <a:lnTo>
                  <a:pt x="356563" y="85474"/>
                </a:lnTo>
                <a:close/>
              </a:path>
              <a:path w="432434" h="171450">
                <a:moveTo>
                  <a:pt x="432054" y="85855"/>
                </a:moveTo>
                <a:lnTo>
                  <a:pt x="289560" y="2035"/>
                </a:lnTo>
                <a:lnTo>
                  <a:pt x="282398" y="0"/>
                </a:lnTo>
                <a:lnTo>
                  <a:pt x="275172" y="607"/>
                </a:lnTo>
                <a:lnTo>
                  <a:pt x="268662" y="3643"/>
                </a:lnTo>
                <a:lnTo>
                  <a:pt x="263652" y="8893"/>
                </a:lnTo>
                <a:lnTo>
                  <a:pt x="261180" y="16168"/>
                </a:lnTo>
                <a:lnTo>
                  <a:pt x="261642" y="23657"/>
                </a:lnTo>
                <a:lnTo>
                  <a:pt x="264823" y="30432"/>
                </a:lnTo>
                <a:lnTo>
                  <a:pt x="270510" y="35563"/>
                </a:lnTo>
                <a:lnTo>
                  <a:pt x="324375" y="66805"/>
                </a:lnTo>
                <a:lnTo>
                  <a:pt x="393953" y="66805"/>
                </a:lnTo>
                <a:lnTo>
                  <a:pt x="393953" y="108063"/>
                </a:lnTo>
                <a:lnTo>
                  <a:pt x="432054" y="85855"/>
                </a:lnTo>
                <a:close/>
              </a:path>
              <a:path w="432434" h="171450">
                <a:moveTo>
                  <a:pt x="393953" y="108063"/>
                </a:moveTo>
                <a:lnTo>
                  <a:pt x="393953" y="104905"/>
                </a:lnTo>
                <a:lnTo>
                  <a:pt x="323061" y="104905"/>
                </a:lnTo>
                <a:lnTo>
                  <a:pt x="270510" y="135385"/>
                </a:lnTo>
                <a:lnTo>
                  <a:pt x="264823" y="140517"/>
                </a:lnTo>
                <a:lnTo>
                  <a:pt x="261642" y="147292"/>
                </a:lnTo>
                <a:lnTo>
                  <a:pt x="261180" y="154781"/>
                </a:lnTo>
                <a:lnTo>
                  <a:pt x="263652" y="162055"/>
                </a:lnTo>
                <a:lnTo>
                  <a:pt x="268662" y="167735"/>
                </a:lnTo>
                <a:lnTo>
                  <a:pt x="275172" y="170914"/>
                </a:lnTo>
                <a:lnTo>
                  <a:pt x="282398" y="171378"/>
                </a:lnTo>
                <a:lnTo>
                  <a:pt x="289560" y="168913"/>
                </a:lnTo>
                <a:lnTo>
                  <a:pt x="393953" y="108063"/>
                </a:lnTo>
                <a:close/>
              </a:path>
              <a:path w="432434" h="171450">
                <a:moveTo>
                  <a:pt x="384810" y="104905"/>
                </a:moveTo>
                <a:lnTo>
                  <a:pt x="384810" y="101857"/>
                </a:lnTo>
                <a:lnTo>
                  <a:pt x="356563" y="85474"/>
                </a:lnTo>
                <a:lnTo>
                  <a:pt x="323061" y="104905"/>
                </a:lnTo>
                <a:lnTo>
                  <a:pt x="384810" y="104905"/>
                </a:lnTo>
                <a:close/>
              </a:path>
              <a:path w="432434" h="171450">
                <a:moveTo>
                  <a:pt x="393953" y="104905"/>
                </a:moveTo>
                <a:lnTo>
                  <a:pt x="393953" y="66805"/>
                </a:lnTo>
                <a:lnTo>
                  <a:pt x="324375" y="66805"/>
                </a:lnTo>
                <a:lnTo>
                  <a:pt x="356563" y="85474"/>
                </a:lnTo>
                <a:lnTo>
                  <a:pt x="384810" y="69091"/>
                </a:lnTo>
                <a:lnTo>
                  <a:pt x="384810" y="104905"/>
                </a:lnTo>
                <a:lnTo>
                  <a:pt x="393953" y="104905"/>
                </a:lnTo>
                <a:close/>
              </a:path>
              <a:path w="432434" h="171450">
                <a:moveTo>
                  <a:pt x="384810" y="101857"/>
                </a:moveTo>
                <a:lnTo>
                  <a:pt x="384810" y="69091"/>
                </a:lnTo>
                <a:lnTo>
                  <a:pt x="356563" y="85474"/>
                </a:lnTo>
                <a:lnTo>
                  <a:pt x="384810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712593" y="2037076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563" y="85474"/>
                </a:moveTo>
                <a:lnTo>
                  <a:pt x="324375" y="66805"/>
                </a:lnTo>
                <a:lnTo>
                  <a:pt x="0" y="66805"/>
                </a:lnTo>
                <a:lnTo>
                  <a:pt x="0" y="104905"/>
                </a:lnTo>
                <a:lnTo>
                  <a:pt x="323061" y="104905"/>
                </a:lnTo>
                <a:lnTo>
                  <a:pt x="356563" y="85474"/>
                </a:lnTo>
                <a:close/>
              </a:path>
              <a:path w="432434" h="171450">
                <a:moveTo>
                  <a:pt x="432054" y="85855"/>
                </a:moveTo>
                <a:lnTo>
                  <a:pt x="289560" y="2035"/>
                </a:lnTo>
                <a:lnTo>
                  <a:pt x="282398" y="0"/>
                </a:lnTo>
                <a:lnTo>
                  <a:pt x="275172" y="607"/>
                </a:lnTo>
                <a:lnTo>
                  <a:pt x="268662" y="3643"/>
                </a:lnTo>
                <a:lnTo>
                  <a:pt x="263652" y="8893"/>
                </a:lnTo>
                <a:lnTo>
                  <a:pt x="261180" y="16168"/>
                </a:lnTo>
                <a:lnTo>
                  <a:pt x="261642" y="23657"/>
                </a:lnTo>
                <a:lnTo>
                  <a:pt x="264823" y="30432"/>
                </a:lnTo>
                <a:lnTo>
                  <a:pt x="270510" y="35563"/>
                </a:lnTo>
                <a:lnTo>
                  <a:pt x="324375" y="66805"/>
                </a:lnTo>
                <a:lnTo>
                  <a:pt x="393953" y="66805"/>
                </a:lnTo>
                <a:lnTo>
                  <a:pt x="393953" y="108063"/>
                </a:lnTo>
                <a:lnTo>
                  <a:pt x="432054" y="85855"/>
                </a:lnTo>
                <a:close/>
              </a:path>
              <a:path w="432434" h="171450">
                <a:moveTo>
                  <a:pt x="393953" y="108063"/>
                </a:moveTo>
                <a:lnTo>
                  <a:pt x="393953" y="104905"/>
                </a:lnTo>
                <a:lnTo>
                  <a:pt x="323061" y="104905"/>
                </a:lnTo>
                <a:lnTo>
                  <a:pt x="270510" y="135385"/>
                </a:lnTo>
                <a:lnTo>
                  <a:pt x="264823" y="140517"/>
                </a:lnTo>
                <a:lnTo>
                  <a:pt x="261642" y="147292"/>
                </a:lnTo>
                <a:lnTo>
                  <a:pt x="261180" y="154781"/>
                </a:lnTo>
                <a:lnTo>
                  <a:pt x="263652" y="162055"/>
                </a:lnTo>
                <a:lnTo>
                  <a:pt x="268662" y="167735"/>
                </a:lnTo>
                <a:lnTo>
                  <a:pt x="275172" y="170914"/>
                </a:lnTo>
                <a:lnTo>
                  <a:pt x="282398" y="171378"/>
                </a:lnTo>
                <a:lnTo>
                  <a:pt x="289560" y="168913"/>
                </a:lnTo>
                <a:lnTo>
                  <a:pt x="393953" y="108063"/>
                </a:lnTo>
                <a:close/>
              </a:path>
              <a:path w="432434" h="171450">
                <a:moveTo>
                  <a:pt x="384810" y="104905"/>
                </a:moveTo>
                <a:lnTo>
                  <a:pt x="384810" y="101857"/>
                </a:lnTo>
                <a:lnTo>
                  <a:pt x="356563" y="85474"/>
                </a:lnTo>
                <a:lnTo>
                  <a:pt x="323061" y="104905"/>
                </a:lnTo>
                <a:lnTo>
                  <a:pt x="384810" y="104905"/>
                </a:lnTo>
                <a:close/>
              </a:path>
              <a:path w="432434" h="171450">
                <a:moveTo>
                  <a:pt x="393953" y="104905"/>
                </a:moveTo>
                <a:lnTo>
                  <a:pt x="393953" y="66805"/>
                </a:lnTo>
                <a:lnTo>
                  <a:pt x="324375" y="66805"/>
                </a:lnTo>
                <a:lnTo>
                  <a:pt x="356563" y="85474"/>
                </a:lnTo>
                <a:lnTo>
                  <a:pt x="384810" y="69091"/>
                </a:lnTo>
                <a:lnTo>
                  <a:pt x="384810" y="104905"/>
                </a:lnTo>
                <a:lnTo>
                  <a:pt x="393953" y="104905"/>
                </a:lnTo>
                <a:close/>
              </a:path>
              <a:path w="432434" h="171450">
                <a:moveTo>
                  <a:pt x="384810" y="101857"/>
                </a:moveTo>
                <a:lnTo>
                  <a:pt x="384810" y="69091"/>
                </a:lnTo>
                <a:lnTo>
                  <a:pt x="356563" y="85474"/>
                </a:lnTo>
                <a:lnTo>
                  <a:pt x="384810" y="101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777619" y="2914650"/>
            <a:ext cx="792480" cy="370840"/>
          </a:xfrm>
          <a:custGeom>
            <a:avLst/>
            <a:gdLst/>
            <a:ahLst/>
            <a:cxnLst/>
            <a:rect l="l" t="t" r="r" b="b"/>
            <a:pathLst>
              <a:path w="792479" h="370839">
                <a:moveTo>
                  <a:pt x="0" y="0"/>
                </a:moveTo>
                <a:lnTo>
                  <a:pt x="0" y="370331"/>
                </a:lnTo>
                <a:lnTo>
                  <a:pt x="792479" y="370331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42020" y="2908554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305672" y="2908554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777606" y="2908554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70086" y="2908554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71510" y="2914650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71524" y="3284982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8048370" y="2921000"/>
            <a:ext cx="251460" cy="34544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36195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95210" y="3562350"/>
            <a:ext cx="791845" cy="372110"/>
          </a:xfrm>
          <a:custGeom>
            <a:avLst/>
            <a:gdLst/>
            <a:ahLst/>
            <a:cxnLst/>
            <a:rect l="l" t="t" r="r" b="b"/>
            <a:pathLst>
              <a:path w="791845" h="372110">
                <a:moveTo>
                  <a:pt x="0" y="0"/>
                </a:moveTo>
                <a:lnTo>
                  <a:pt x="0" y="371855"/>
                </a:lnTo>
                <a:lnTo>
                  <a:pt x="791718" y="371855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58863" y="355625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23277" y="355625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95210" y="355625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86929" y="355625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88353" y="3562350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88365" y="3934205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165213" y="3568700"/>
            <a:ext cx="252095" cy="34671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295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8653665" y="3556000"/>
          <a:ext cx="810260" cy="397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525"/>
                <a:gridCol w="263525"/>
                <a:gridCol w="263525"/>
              </a:tblGrid>
              <a:tr h="371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</a:t>
                      </a:r>
                      <a:endParaRPr sz="18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  <p:sp>
        <p:nvSpPr>
          <p:cNvPr id="63" name="object 63"/>
          <p:cNvSpPr/>
          <p:nvPr/>
        </p:nvSpPr>
        <p:spPr>
          <a:xfrm>
            <a:off x="5994539" y="4283202"/>
            <a:ext cx="792480" cy="369570"/>
          </a:xfrm>
          <a:custGeom>
            <a:avLst/>
            <a:gdLst/>
            <a:ahLst/>
            <a:cxnLst/>
            <a:rect l="l" t="t" r="r" b="b"/>
            <a:pathLst>
              <a:path w="792479" h="369570">
                <a:moveTo>
                  <a:pt x="0" y="0"/>
                </a:moveTo>
                <a:lnTo>
                  <a:pt x="0" y="369570"/>
                </a:lnTo>
                <a:lnTo>
                  <a:pt x="792480" y="369570"/>
                </a:lnTo>
                <a:lnTo>
                  <a:pt x="79248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258953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523367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94539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787019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88443" y="4283202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988443" y="46527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265303" y="4289552"/>
            <a:ext cx="252095" cy="34417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800" spc="40" b="1">
                <a:solidFill>
                  <a:srgbClr val="FFFFFF"/>
                </a:solidFill>
                <a:latin typeface="Verdana"/>
                <a:cs typeface="Verdana"/>
              </a:rPr>
              <a:t>^D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01339" y="4313935"/>
            <a:ext cx="2241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795145" y="4283202"/>
            <a:ext cx="792480" cy="369570"/>
          </a:xfrm>
          <a:custGeom>
            <a:avLst/>
            <a:gdLst/>
            <a:ahLst/>
            <a:cxnLst/>
            <a:rect l="l" t="t" r="r" b="b"/>
            <a:pathLst>
              <a:path w="792479" h="369570">
                <a:moveTo>
                  <a:pt x="0" y="0"/>
                </a:moveTo>
                <a:lnTo>
                  <a:pt x="0" y="369570"/>
                </a:lnTo>
                <a:lnTo>
                  <a:pt x="792479" y="369570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058798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323211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795145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587625" y="4277105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89049" y="4283202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789036" y="46527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8065148" y="4289552"/>
            <a:ext cx="252095" cy="34417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r>
              <a:rPr dirty="0" sz="1800" spc="-4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01945" y="4313935"/>
            <a:ext cx="2241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91463" y="3048000"/>
            <a:ext cx="585470" cy="514350"/>
          </a:xfrm>
          <a:custGeom>
            <a:avLst/>
            <a:gdLst/>
            <a:ahLst/>
            <a:cxnLst/>
            <a:rect l="l" t="t" r="r" b="b"/>
            <a:pathLst>
              <a:path w="585470" h="514350">
                <a:moveTo>
                  <a:pt x="61721" y="411480"/>
                </a:moveTo>
                <a:lnTo>
                  <a:pt x="57911" y="404622"/>
                </a:lnTo>
                <a:lnTo>
                  <a:pt x="51053" y="402336"/>
                </a:lnTo>
                <a:lnTo>
                  <a:pt x="44957" y="400050"/>
                </a:lnTo>
                <a:lnTo>
                  <a:pt x="37337" y="403860"/>
                </a:lnTo>
                <a:lnTo>
                  <a:pt x="35051" y="409956"/>
                </a:lnTo>
                <a:lnTo>
                  <a:pt x="0" y="514350"/>
                </a:lnTo>
                <a:lnTo>
                  <a:pt x="10667" y="512321"/>
                </a:lnTo>
                <a:lnTo>
                  <a:pt x="10667" y="488442"/>
                </a:lnTo>
                <a:lnTo>
                  <a:pt x="46372" y="457176"/>
                </a:lnTo>
                <a:lnTo>
                  <a:pt x="61721" y="411480"/>
                </a:lnTo>
                <a:close/>
              </a:path>
              <a:path w="585470" h="514350">
                <a:moveTo>
                  <a:pt x="46372" y="457176"/>
                </a:moveTo>
                <a:lnTo>
                  <a:pt x="10667" y="488442"/>
                </a:lnTo>
                <a:lnTo>
                  <a:pt x="16763" y="495369"/>
                </a:lnTo>
                <a:lnTo>
                  <a:pt x="16763" y="485394"/>
                </a:lnTo>
                <a:lnTo>
                  <a:pt x="38277" y="481242"/>
                </a:lnTo>
                <a:lnTo>
                  <a:pt x="46372" y="457176"/>
                </a:lnTo>
                <a:close/>
              </a:path>
              <a:path w="585470" h="514350">
                <a:moveTo>
                  <a:pt x="119633" y="485394"/>
                </a:moveTo>
                <a:lnTo>
                  <a:pt x="118109" y="478536"/>
                </a:lnTo>
                <a:lnTo>
                  <a:pt x="117347" y="471678"/>
                </a:lnTo>
                <a:lnTo>
                  <a:pt x="110489" y="467106"/>
                </a:lnTo>
                <a:lnTo>
                  <a:pt x="103631" y="468630"/>
                </a:lnTo>
                <a:lnTo>
                  <a:pt x="62816" y="476506"/>
                </a:lnTo>
                <a:lnTo>
                  <a:pt x="27431" y="507492"/>
                </a:lnTo>
                <a:lnTo>
                  <a:pt x="10667" y="488442"/>
                </a:lnTo>
                <a:lnTo>
                  <a:pt x="10667" y="512321"/>
                </a:lnTo>
                <a:lnTo>
                  <a:pt x="108203" y="493776"/>
                </a:lnTo>
                <a:lnTo>
                  <a:pt x="115061" y="492252"/>
                </a:lnTo>
                <a:lnTo>
                  <a:pt x="119633" y="485394"/>
                </a:lnTo>
                <a:close/>
              </a:path>
              <a:path w="585470" h="514350">
                <a:moveTo>
                  <a:pt x="38277" y="481242"/>
                </a:moveTo>
                <a:lnTo>
                  <a:pt x="16763" y="485394"/>
                </a:lnTo>
                <a:lnTo>
                  <a:pt x="31241" y="502158"/>
                </a:lnTo>
                <a:lnTo>
                  <a:pt x="38277" y="481242"/>
                </a:lnTo>
                <a:close/>
              </a:path>
              <a:path w="585470" h="514350">
                <a:moveTo>
                  <a:pt x="62816" y="476506"/>
                </a:moveTo>
                <a:lnTo>
                  <a:pt x="38277" y="481242"/>
                </a:lnTo>
                <a:lnTo>
                  <a:pt x="31241" y="502158"/>
                </a:lnTo>
                <a:lnTo>
                  <a:pt x="16763" y="485394"/>
                </a:lnTo>
                <a:lnTo>
                  <a:pt x="16763" y="495369"/>
                </a:lnTo>
                <a:lnTo>
                  <a:pt x="27431" y="507492"/>
                </a:lnTo>
                <a:lnTo>
                  <a:pt x="62816" y="476506"/>
                </a:lnTo>
                <a:close/>
              </a:path>
              <a:path w="585470" h="514350">
                <a:moveTo>
                  <a:pt x="585215" y="19050"/>
                </a:moveTo>
                <a:lnTo>
                  <a:pt x="568451" y="0"/>
                </a:lnTo>
                <a:lnTo>
                  <a:pt x="46372" y="457176"/>
                </a:lnTo>
                <a:lnTo>
                  <a:pt x="38277" y="481242"/>
                </a:lnTo>
                <a:lnTo>
                  <a:pt x="62816" y="476506"/>
                </a:lnTo>
                <a:lnTo>
                  <a:pt x="585215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91463" y="3048000"/>
            <a:ext cx="585470" cy="514350"/>
          </a:xfrm>
          <a:custGeom>
            <a:avLst/>
            <a:gdLst/>
            <a:ahLst/>
            <a:cxnLst/>
            <a:rect l="l" t="t" r="r" b="b"/>
            <a:pathLst>
              <a:path w="585470" h="514350">
                <a:moveTo>
                  <a:pt x="61721" y="411480"/>
                </a:moveTo>
                <a:lnTo>
                  <a:pt x="57911" y="404622"/>
                </a:lnTo>
                <a:lnTo>
                  <a:pt x="51053" y="402336"/>
                </a:lnTo>
                <a:lnTo>
                  <a:pt x="44957" y="400050"/>
                </a:lnTo>
                <a:lnTo>
                  <a:pt x="37337" y="403860"/>
                </a:lnTo>
                <a:lnTo>
                  <a:pt x="35051" y="409956"/>
                </a:lnTo>
                <a:lnTo>
                  <a:pt x="0" y="514350"/>
                </a:lnTo>
                <a:lnTo>
                  <a:pt x="10667" y="512321"/>
                </a:lnTo>
                <a:lnTo>
                  <a:pt x="10667" y="488442"/>
                </a:lnTo>
                <a:lnTo>
                  <a:pt x="46372" y="457176"/>
                </a:lnTo>
                <a:lnTo>
                  <a:pt x="61721" y="411480"/>
                </a:lnTo>
                <a:close/>
              </a:path>
              <a:path w="585470" h="514350">
                <a:moveTo>
                  <a:pt x="46372" y="457176"/>
                </a:moveTo>
                <a:lnTo>
                  <a:pt x="10667" y="488442"/>
                </a:lnTo>
                <a:lnTo>
                  <a:pt x="16763" y="495369"/>
                </a:lnTo>
                <a:lnTo>
                  <a:pt x="16763" y="485394"/>
                </a:lnTo>
                <a:lnTo>
                  <a:pt x="38277" y="481242"/>
                </a:lnTo>
                <a:lnTo>
                  <a:pt x="46372" y="457176"/>
                </a:lnTo>
                <a:close/>
              </a:path>
              <a:path w="585470" h="514350">
                <a:moveTo>
                  <a:pt x="119633" y="485394"/>
                </a:moveTo>
                <a:lnTo>
                  <a:pt x="118109" y="478536"/>
                </a:lnTo>
                <a:lnTo>
                  <a:pt x="117347" y="471678"/>
                </a:lnTo>
                <a:lnTo>
                  <a:pt x="110489" y="467106"/>
                </a:lnTo>
                <a:lnTo>
                  <a:pt x="103631" y="468630"/>
                </a:lnTo>
                <a:lnTo>
                  <a:pt x="62816" y="476506"/>
                </a:lnTo>
                <a:lnTo>
                  <a:pt x="27431" y="507492"/>
                </a:lnTo>
                <a:lnTo>
                  <a:pt x="10667" y="488442"/>
                </a:lnTo>
                <a:lnTo>
                  <a:pt x="10667" y="512321"/>
                </a:lnTo>
                <a:lnTo>
                  <a:pt x="108203" y="493776"/>
                </a:lnTo>
                <a:lnTo>
                  <a:pt x="115061" y="492252"/>
                </a:lnTo>
                <a:lnTo>
                  <a:pt x="119633" y="485394"/>
                </a:lnTo>
                <a:close/>
              </a:path>
              <a:path w="585470" h="514350">
                <a:moveTo>
                  <a:pt x="38277" y="481242"/>
                </a:moveTo>
                <a:lnTo>
                  <a:pt x="16763" y="485394"/>
                </a:lnTo>
                <a:lnTo>
                  <a:pt x="31241" y="502158"/>
                </a:lnTo>
                <a:lnTo>
                  <a:pt x="38277" y="481242"/>
                </a:lnTo>
                <a:close/>
              </a:path>
              <a:path w="585470" h="514350">
                <a:moveTo>
                  <a:pt x="62816" y="476506"/>
                </a:moveTo>
                <a:lnTo>
                  <a:pt x="38277" y="481242"/>
                </a:lnTo>
                <a:lnTo>
                  <a:pt x="31241" y="502158"/>
                </a:lnTo>
                <a:lnTo>
                  <a:pt x="16763" y="485394"/>
                </a:lnTo>
                <a:lnTo>
                  <a:pt x="16763" y="495369"/>
                </a:lnTo>
                <a:lnTo>
                  <a:pt x="27431" y="507492"/>
                </a:lnTo>
                <a:lnTo>
                  <a:pt x="62816" y="476506"/>
                </a:lnTo>
                <a:close/>
              </a:path>
              <a:path w="585470" h="514350">
                <a:moveTo>
                  <a:pt x="585215" y="19050"/>
                </a:moveTo>
                <a:lnTo>
                  <a:pt x="568451" y="0"/>
                </a:lnTo>
                <a:lnTo>
                  <a:pt x="46372" y="457176"/>
                </a:lnTo>
                <a:lnTo>
                  <a:pt x="38277" y="481242"/>
                </a:lnTo>
                <a:lnTo>
                  <a:pt x="62816" y="476506"/>
                </a:lnTo>
                <a:lnTo>
                  <a:pt x="585215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434463" y="3048000"/>
            <a:ext cx="621030" cy="514350"/>
          </a:xfrm>
          <a:custGeom>
            <a:avLst/>
            <a:gdLst/>
            <a:ahLst/>
            <a:cxnLst/>
            <a:rect l="l" t="t" r="r" b="b"/>
            <a:pathLst>
              <a:path w="621029" h="514350">
                <a:moveTo>
                  <a:pt x="582341" y="482628"/>
                </a:moveTo>
                <a:lnTo>
                  <a:pt x="573586" y="458769"/>
                </a:lnTo>
                <a:lnTo>
                  <a:pt x="16764" y="0"/>
                </a:lnTo>
                <a:lnTo>
                  <a:pt x="0" y="19050"/>
                </a:lnTo>
                <a:lnTo>
                  <a:pt x="557476" y="478484"/>
                </a:lnTo>
                <a:lnTo>
                  <a:pt x="582341" y="482628"/>
                </a:lnTo>
                <a:close/>
              </a:path>
              <a:path w="621029" h="514350">
                <a:moveTo>
                  <a:pt x="609600" y="512498"/>
                </a:moveTo>
                <a:lnTo>
                  <a:pt x="609600" y="488442"/>
                </a:lnTo>
                <a:lnTo>
                  <a:pt x="593598" y="508254"/>
                </a:lnTo>
                <a:lnTo>
                  <a:pt x="557476" y="478484"/>
                </a:lnTo>
                <a:lnTo>
                  <a:pt x="516636" y="471678"/>
                </a:lnTo>
                <a:lnTo>
                  <a:pt x="509778" y="470916"/>
                </a:lnTo>
                <a:lnTo>
                  <a:pt x="502920" y="475488"/>
                </a:lnTo>
                <a:lnTo>
                  <a:pt x="502158" y="482345"/>
                </a:lnTo>
                <a:lnTo>
                  <a:pt x="500634" y="489204"/>
                </a:lnTo>
                <a:lnTo>
                  <a:pt x="505968" y="496062"/>
                </a:lnTo>
                <a:lnTo>
                  <a:pt x="512826" y="496823"/>
                </a:lnTo>
                <a:lnTo>
                  <a:pt x="609600" y="512498"/>
                </a:lnTo>
                <a:close/>
              </a:path>
              <a:path w="621029" h="514350">
                <a:moveTo>
                  <a:pt x="621030" y="514350"/>
                </a:moveTo>
                <a:lnTo>
                  <a:pt x="582930" y="411480"/>
                </a:lnTo>
                <a:lnTo>
                  <a:pt x="580644" y="404621"/>
                </a:lnTo>
                <a:lnTo>
                  <a:pt x="573024" y="401573"/>
                </a:lnTo>
                <a:lnTo>
                  <a:pt x="566928" y="403859"/>
                </a:lnTo>
                <a:lnTo>
                  <a:pt x="560070" y="406145"/>
                </a:lnTo>
                <a:lnTo>
                  <a:pt x="557022" y="413766"/>
                </a:lnTo>
                <a:lnTo>
                  <a:pt x="573586" y="458769"/>
                </a:lnTo>
                <a:lnTo>
                  <a:pt x="609600" y="488442"/>
                </a:lnTo>
                <a:lnTo>
                  <a:pt x="609600" y="512498"/>
                </a:lnTo>
                <a:lnTo>
                  <a:pt x="621030" y="514350"/>
                </a:lnTo>
                <a:close/>
              </a:path>
              <a:path w="621029" h="514350">
                <a:moveTo>
                  <a:pt x="603504" y="495989"/>
                </a:moveTo>
                <a:lnTo>
                  <a:pt x="603504" y="486156"/>
                </a:lnTo>
                <a:lnTo>
                  <a:pt x="589788" y="502920"/>
                </a:lnTo>
                <a:lnTo>
                  <a:pt x="582341" y="482628"/>
                </a:lnTo>
                <a:lnTo>
                  <a:pt x="557476" y="478484"/>
                </a:lnTo>
                <a:lnTo>
                  <a:pt x="593598" y="508254"/>
                </a:lnTo>
                <a:lnTo>
                  <a:pt x="603504" y="495989"/>
                </a:lnTo>
                <a:close/>
              </a:path>
              <a:path w="621029" h="514350">
                <a:moveTo>
                  <a:pt x="609600" y="488442"/>
                </a:moveTo>
                <a:lnTo>
                  <a:pt x="573586" y="458769"/>
                </a:lnTo>
                <a:lnTo>
                  <a:pt x="582341" y="482628"/>
                </a:lnTo>
                <a:lnTo>
                  <a:pt x="603504" y="486156"/>
                </a:lnTo>
                <a:lnTo>
                  <a:pt x="603504" y="495989"/>
                </a:lnTo>
                <a:lnTo>
                  <a:pt x="609600" y="488442"/>
                </a:lnTo>
                <a:close/>
              </a:path>
              <a:path w="621029" h="514350">
                <a:moveTo>
                  <a:pt x="603504" y="486156"/>
                </a:moveTo>
                <a:lnTo>
                  <a:pt x="582341" y="482628"/>
                </a:lnTo>
                <a:lnTo>
                  <a:pt x="589788" y="502920"/>
                </a:lnTo>
                <a:lnTo>
                  <a:pt x="603504" y="48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34463" y="3048000"/>
            <a:ext cx="621030" cy="514350"/>
          </a:xfrm>
          <a:custGeom>
            <a:avLst/>
            <a:gdLst/>
            <a:ahLst/>
            <a:cxnLst/>
            <a:rect l="l" t="t" r="r" b="b"/>
            <a:pathLst>
              <a:path w="621029" h="514350">
                <a:moveTo>
                  <a:pt x="582341" y="482628"/>
                </a:moveTo>
                <a:lnTo>
                  <a:pt x="573586" y="458769"/>
                </a:lnTo>
                <a:lnTo>
                  <a:pt x="16764" y="0"/>
                </a:lnTo>
                <a:lnTo>
                  <a:pt x="0" y="19050"/>
                </a:lnTo>
                <a:lnTo>
                  <a:pt x="557476" y="478484"/>
                </a:lnTo>
                <a:lnTo>
                  <a:pt x="582341" y="482628"/>
                </a:lnTo>
                <a:close/>
              </a:path>
              <a:path w="621029" h="514350">
                <a:moveTo>
                  <a:pt x="609600" y="512498"/>
                </a:moveTo>
                <a:lnTo>
                  <a:pt x="609600" y="488442"/>
                </a:lnTo>
                <a:lnTo>
                  <a:pt x="593598" y="508254"/>
                </a:lnTo>
                <a:lnTo>
                  <a:pt x="557476" y="478484"/>
                </a:lnTo>
                <a:lnTo>
                  <a:pt x="516636" y="471678"/>
                </a:lnTo>
                <a:lnTo>
                  <a:pt x="509778" y="470916"/>
                </a:lnTo>
                <a:lnTo>
                  <a:pt x="502920" y="475488"/>
                </a:lnTo>
                <a:lnTo>
                  <a:pt x="502158" y="482345"/>
                </a:lnTo>
                <a:lnTo>
                  <a:pt x="500634" y="489204"/>
                </a:lnTo>
                <a:lnTo>
                  <a:pt x="505968" y="496062"/>
                </a:lnTo>
                <a:lnTo>
                  <a:pt x="512826" y="496823"/>
                </a:lnTo>
                <a:lnTo>
                  <a:pt x="609600" y="512498"/>
                </a:lnTo>
                <a:close/>
              </a:path>
              <a:path w="621029" h="514350">
                <a:moveTo>
                  <a:pt x="621030" y="514350"/>
                </a:moveTo>
                <a:lnTo>
                  <a:pt x="582930" y="411480"/>
                </a:lnTo>
                <a:lnTo>
                  <a:pt x="580644" y="404621"/>
                </a:lnTo>
                <a:lnTo>
                  <a:pt x="573024" y="401573"/>
                </a:lnTo>
                <a:lnTo>
                  <a:pt x="566928" y="403859"/>
                </a:lnTo>
                <a:lnTo>
                  <a:pt x="560070" y="406145"/>
                </a:lnTo>
                <a:lnTo>
                  <a:pt x="557022" y="413766"/>
                </a:lnTo>
                <a:lnTo>
                  <a:pt x="573586" y="458769"/>
                </a:lnTo>
                <a:lnTo>
                  <a:pt x="609600" y="488442"/>
                </a:lnTo>
                <a:lnTo>
                  <a:pt x="609600" y="512498"/>
                </a:lnTo>
                <a:lnTo>
                  <a:pt x="621030" y="514350"/>
                </a:lnTo>
                <a:close/>
              </a:path>
              <a:path w="621029" h="514350">
                <a:moveTo>
                  <a:pt x="603504" y="495989"/>
                </a:moveTo>
                <a:lnTo>
                  <a:pt x="603504" y="486156"/>
                </a:lnTo>
                <a:lnTo>
                  <a:pt x="589788" y="502920"/>
                </a:lnTo>
                <a:lnTo>
                  <a:pt x="582341" y="482628"/>
                </a:lnTo>
                <a:lnTo>
                  <a:pt x="557476" y="478484"/>
                </a:lnTo>
                <a:lnTo>
                  <a:pt x="593598" y="508254"/>
                </a:lnTo>
                <a:lnTo>
                  <a:pt x="603504" y="495989"/>
                </a:lnTo>
                <a:close/>
              </a:path>
              <a:path w="621029" h="514350">
                <a:moveTo>
                  <a:pt x="609600" y="488442"/>
                </a:moveTo>
                <a:lnTo>
                  <a:pt x="573586" y="458769"/>
                </a:lnTo>
                <a:lnTo>
                  <a:pt x="582341" y="482628"/>
                </a:lnTo>
                <a:lnTo>
                  <a:pt x="603504" y="486156"/>
                </a:lnTo>
                <a:lnTo>
                  <a:pt x="603504" y="495989"/>
                </a:lnTo>
                <a:lnTo>
                  <a:pt x="609600" y="488442"/>
                </a:lnTo>
                <a:close/>
              </a:path>
              <a:path w="621029" h="514350">
                <a:moveTo>
                  <a:pt x="603504" y="486156"/>
                </a:moveTo>
                <a:lnTo>
                  <a:pt x="582341" y="482628"/>
                </a:lnTo>
                <a:lnTo>
                  <a:pt x="589788" y="502920"/>
                </a:lnTo>
                <a:lnTo>
                  <a:pt x="603504" y="48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390779" y="3768852"/>
            <a:ext cx="620395" cy="514350"/>
          </a:xfrm>
          <a:custGeom>
            <a:avLst/>
            <a:gdLst/>
            <a:ahLst/>
            <a:cxnLst/>
            <a:rect l="l" t="t" r="r" b="b"/>
            <a:pathLst>
              <a:path w="620395" h="514350">
                <a:moveTo>
                  <a:pt x="64769" y="413004"/>
                </a:moveTo>
                <a:lnTo>
                  <a:pt x="60959" y="406146"/>
                </a:lnTo>
                <a:lnTo>
                  <a:pt x="54863" y="403860"/>
                </a:lnTo>
                <a:lnTo>
                  <a:pt x="48005" y="401574"/>
                </a:lnTo>
                <a:lnTo>
                  <a:pt x="40385" y="404622"/>
                </a:lnTo>
                <a:lnTo>
                  <a:pt x="38099" y="411480"/>
                </a:lnTo>
                <a:lnTo>
                  <a:pt x="0" y="514350"/>
                </a:lnTo>
                <a:lnTo>
                  <a:pt x="11429" y="512511"/>
                </a:lnTo>
                <a:lnTo>
                  <a:pt x="11429" y="488442"/>
                </a:lnTo>
                <a:lnTo>
                  <a:pt x="47443" y="458769"/>
                </a:lnTo>
                <a:lnTo>
                  <a:pt x="61721" y="419862"/>
                </a:lnTo>
                <a:lnTo>
                  <a:pt x="64769" y="413004"/>
                </a:lnTo>
                <a:close/>
              </a:path>
              <a:path w="620395" h="514350">
                <a:moveTo>
                  <a:pt x="47443" y="458769"/>
                </a:moveTo>
                <a:lnTo>
                  <a:pt x="11429" y="488442"/>
                </a:lnTo>
                <a:lnTo>
                  <a:pt x="17525" y="495989"/>
                </a:lnTo>
                <a:lnTo>
                  <a:pt x="17525" y="486156"/>
                </a:lnTo>
                <a:lnTo>
                  <a:pt x="38688" y="482628"/>
                </a:lnTo>
                <a:lnTo>
                  <a:pt x="47443" y="458769"/>
                </a:lnTo>
                <a:close/>
              </a:path>
              <a:path w="620395" h="514350">
                <a:moveTo>
                  <a:pt x="120395" y="489204"/>
                </a:moveTo>
                <a:lnTo>
                  <a:pt x="118871" y="482345"/>
                </a:lnTo>
                <a:lnTo>
                  <a:pt x="118109" y="475488"/>
                </a:lnTo>
                <a:lnTo>
                  <a:pt x="111251" y="470154"/>
                </a:lnTo>
                <a:lnTo>
                  <a:pt x="104393" y="471678"/>
                </a:lnTo>
                <a:lnTo>
                  <a:pt x="63495" y="478494"/>
                </a:lnTo>
                <a:lnTo>
                  <a:pt x="27431" y="508254"/>
                </a:lnTo>
                <a:lnTo>
                  <a:pt x="11429" y="488442"/>
                </a:lnTo>
                <a:lnTo>
                  <a:pt x="11429" y="512511"/>
                </a:lnTo>
                <a:lnTo>
                  <a:pt x="108965" y="496823"/>
                </a:lnTo>
                <a:lnTo>
                  <a:pt x="115823" y="495300"/>
                </a:lnTo>
                <a:lnTo>
                  <a:pt x="120395" y="489204"/>
                </a:lnTo>
                <a:close/>
              </a:path>
              <a:path w="620395" h="514350">
                <a:moveTo>
                  <a:pt x="38688" y="482628"/>
                </a:moveTo>
                <a:lnTo>
                  <a:pt x="17525" y="486156"/>
                </a:lnTo>
                <a:lnTo>
                  <a:pt x="31241" y="502920"/>
                </a:lnTo>
                <a:lnTo>
                  <a:pt x="38688" y="482628"/>
                </a:lnTo>
                <a:close/>
              </a:path>
              <a:path w="620395" h="514350">
                <a:moveTo>
                  <a:pt x="63495" y="478494"/>
                </a:moveTo>
                <a:lnTo>
                  <a:pt x="38688" y="482628"/>
                </a:lnTo>
                <a:lnTo>
                  <a:pt x="31241" y="502920"/>
                </a:lnTo>
                <a:lnTo>
                  <a:pt x="17525" y="486156"/>
                </a:lnTo>
                <a:lnTo>
                  <a:pt x="17525" y="495989"/>
                </a:lnTo>
                <a:lnTo>
                  <a:pt x="27431" y="508254"/>
                </a:lnTo>
                <a:lnTo>
                  <a:pt x="63495" y="478494"/>
                </a:lnTo>
                <a:close/>
              </a:path>
              <a:path w="620395" h="514350">
                <a:moveTo>
                  <a:pt x="620267" y="19050"/>
                </a:moveTo>
                <a:lnTo>
                  <a:pt x="604265" y="0"/>
                </a:lnTo>
                <a:lnTo>
                  <a:pt x="47443" y="458769"/>
                </a:lnTo>
                <a:lnTo>
                  <a:pt x="38688" y="482628"/>
                </a:lnTo>
                <a:lnTo>
                  <a:pt x="63495" y="478494"/>
                </a:lnTo>
                <a:lnTo>
                  <a:pt x="62026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390779" y="3768852"/>
            <a:ext cx="620395" cy="514350"/>
          </a:xfrm>
          <a:custGeom>
            <a:avLst/>
            <a:gdLst/>
            <a:ahLst/>
            <a:cxnLst/>
            <a:rect l="l" t="t" r="r" b="b"/>
            <a:pathLst>
              <a:path w="620395" h="514350">
                <a:moveTo>
                  <a:pt x="64769" y="413004"/>
                </a:moveTo>
                <a:lnTo>
                  <a:pt x="60959" y="406146"/>
                </a:lnTo>
                <a:lnTo>
                  <a:pt x="54863" y="403860"/>
                </a:lnTo>
                <a:lnTo>
                  <a:pt x="48005" y="401574"/>
                </a:lnTo>
                <a:lnTo>
                  <a:pt x="40385" y="404622"/>
                </a:lnTo>
                <a:lnTo>
                  <a:pt x="38099" y="411480"/>
                </a:lnTo>
                <a:lnTo>
                  <a:pt x="0" y="514350"/>
                </a:lnTo>
                <a:lnTo>
                  <a:pt x="11429" y="512511"/>
                </a:lnTo>
                <a:lnTo>
                  <a:pt x="11429" y="488442"/>
                </a:lnTo>
                <a:lnTo>
                  <a:pt x="47443" y="458769"/>
                </a:lnTo>
                <a:lnTo>
                  <a:pt x="61721" y="419862"/>
                </a:lnTo>
                <a:lnTo>
                  <a:pt x="64769" y="413004"/>
                </a:lnTo>
                <a:close/>
              </a:path>
              <a:path w="620395" h="514350">
                <a:moveTo>
                  <a:pt x="47443" y="458769"/>
                </a:moveTo>
                <a:lnTo>
                  <a:pt x="11429" y="488442"/>
                </a:lnTo>
                <a:lnTo>
                  <a:pt x="17525" y="495989"/>
                </a:lnTo>
                <a:lnTo>
                  <a:pt x="17525" y="486156"/>
                </a:lnTo>
                <a:lnTo>
                  <a:pt x="38688" y="482628"/>
                </a:lnTo>
                <a:lnTo>
                  <a:pt x="47443" y="458769"/>
                </a:lnTo>
                <a:close/>
              </a:path>
              <a:path w="620395" h="514350">
                <a:moveTo>
                  <a:pt x="120395" y="489204"/>
                </a:moveTo>
                <a:lnTo>
                  <a:pt x="118871" y="482345"/>
                </a:lnTo>
                <a:lnTo>
                  <a:pt x="118109" y="475488"/>
                </a:lnTo>
                <a:lnTo>
                  <a:pt x="111251" y="470154"/>
                </a:lnTo>
                <a:lnTo>
                  <a:pt x="104393" y="471678"/>
                </a:lnTo>
                <a:lnTo>
                  <a:pt x="63495" y="478494"/>
                </a:lnTo>
                <a:lnTo>
                  <a:pt x="27431" y="508254"/>
                </a:lnTo>
                <a:lnTo>
                  <a:pt x="11429" y="488442"/>
                </a:lnTo>
                <a:lnTo>
                  <a:pt x="11429" y="512511"/>
                </a:lnTo>
                <a:lnTo>
                  <a:pt x="108965" y="496823"/>
                </a:lnTo>
                <a:lnTo>
                  <a:pt x="115823" y="495300"/>
                </a:lnTo>
                <a:lnTo>
                  <a:pt x="120395" y="489204"/>
                </a:lnTo>
                <a:close/>
              </a:path>
              <a:path w="620395" h="514350">
                <a:moveTo>
                  <a:pt x="38688" y="482628"/>
                </a:moveTo>
                <a:lnTo>
                  <a:pt x="17525" y="486156"/>
                </a:lnTo>
                <a:lnTo>
                  <a:pt x="31241" y="502920"/>
                </a:lnTo>
                <a:lnTo>
                  <a:pt x="38688" y="482628"/>
                </a:lnTo>
                <a:close/>
              </a:path>
              <a:path w="620395" h="514350">
                <a:moveTo>
                  <a:pt x="63495" y="478494"/>
                </a:moveTo>
                <a:lnTo>
                  <a:pt x="38688" y="482628"/>
                </a:lnTo>
                <a:lnTo>
                  <a:pt x="31241" y="502920"/>
                </a:lnTo>
                <a:lnTo>
                  <a:pt x="17525" y="486156"/>
                </a:lnTo>
                <a:lnTo>
                  <a:pt x="17525" y="495989"/>
                </a:lnTo>
                <a:lnTo>
                  <a:pt x="27431" y="508254"/>
                </a:lnTo>
                <a:lnTo>
                  <a:pt x="63495" y="478494"/>
                </a:lnTo>
                <a:close/>
              </a:path>
              <a:path w="620395" h="514350">
                <a:moveTo>
                  <a:pt x="620267" y="19050"/>
                </a:moveTo>
                <a:lnTo>
                  <a:pt x="604265" y="0"/>
                </a:lnTo>
                <a:lnTo>
                  <a:pt x="47443" y="458769"/>
                </a:lnTo>
                <a:lnTo>
                  <a:pt x="38688" y="482628"/>
                </a:lnTo>
                <a:lnTo>
                  <a:pt x="63495" y="478494"/>
                </a:lnTo>
                <a:lnTo>
                  <a:pt x="62026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571117" y="3768852"/>
            <a:ext cx="620395" cy="514350"/>
          </a:xfrm>
          <a:custGeom>
            <a:avLst/>
            <a:gdLst/>
            <a:ahLst/>
            <a:cxnLst/>
            <a:rect l="l" t="t" r="r" b="b"/>
            <a:pathLst>
              <a:path w="620395" h="514350">
                <a:moveTo>
                  <a:pt x="581579" y="482628"/>
                </a:moveTo>
                <a:lnTo>
                  <a:pt x="572824" y="458769"/>
                </a:lnTo>
                <a:lnTo>
                  <a:pt x="16001" y="0"/>
                </a:lnTo>
                <a:lnTo>
                  <a:pt x="0" y="19050"/>
                </a:lnTo>
                <a:lnTo>
                  <a:pt x="556772" y="478494"/>
                </a:lnTo>
                <a:lnTo>
                  <a:pt x="581579" y="482628"/>
                </a:lnTo>
                <a:close/>
              </a:path>
              <a:path w="620395" h="514350">
                <a:moveTo>
                  <a:pt x="608837" y="512511"/>
                </a:moveTo>
                <a:lnTo>
                  <a:pt x="608837" y="488442"/>
                </a:lnTo>
                <a:lnTo>
                  <a:pt x="592835" y="508254"/>
                </a:lnTo>
                <a:lnTo>
                  <a:pt x="556772" y="478494"/>
                </a:lnTo>
                <a:lnTo>
                  <a:pt x="515873" y="471678"/>
                </a:lnTo>
                <a:lnTo>
                  <a:pt x="509015" y="470154"/>
                </a:lnTo>
                <a:lnTo>
                  <a:pt x="502157" y="475488"/>
                </a:lnTo>
                <a:lnTo>
                  <a:pt x="501395" y="482345"/>
                </a:lnTo>
                <a:lnTo>
                  <a:pt x="499871" y="489204"/>
                </a:lnTo>
                <a:lnTo>
                  <a:pt x="504443" y="495300"/>
                </a:lnTo>
                <a:lnTo>
                  <a:pt x="511301" y="496823"/>
                </a:lnTo>
                <a:lnTo>
                  <a:pt x="608837" y="512511"/>
                </a:lnTo>
                <a:close/>
              </a:path>
              <a:path w="620395" h="514350">
                <a:moveTo>
                  <a:pt x="620267" y="514350"/>
                </a:moveTo>
                <a:lnTo>
                  <a:pt x="582167" y="411480"/>
                </a:lnTo>
                <a:lnTo>
                  <a:pt x="579881" y="404621"/>
                </a:lnTo>
                <a:lnTo>
                  <a:pt x="572261" y="401573"/>
                </a:lnTo>
                <a:lnTo>
                  <a:pt x="566165" y="403859"/>
                </a:lnTo>
                <a:lnTo>
                  <a:pt x="559307" y="406145"/>
                </a:lnTo>
                <a:lnTo>
                  <a:pt x="555497" y="413004"/>
                </a:lnTo>
                <a:lnTo>
                  <a:pt x="558545" y="419862"/>
                </a:lnTo>
                <a:lnTo>
                  <a:pt x="572824" y="458769"/>
                </a:lnTo>
                <a:lnTo>
                  <a:pt x="608837" y="488442"/>
                </a:lnTo>
                <a:lnTo>
                  <a:pt x="608837" y="512511"/>
                </a:lnTo>
                <a:lnTo>
                  <a:pt x="620267" y="514350"/>
                </a:lnTo>
                <a:close/>
              </a:path>
              <a:path w="620395" h="514350">
                <a:moveTo>
                  <a:pt x="602741" y="495989"/>
                </a:moveTo>
                <a:lnTo>
                  <a:pt x="602741" y="486156"/>
                </a:lnTo>
                <a:lnTo>
                  <a:pt x="589025" y="502920"/>
                </a:lnTo>
                <a:lnTo>
                  <a:pt x="581579" y="482628"/>
                </a:lnTo>
                <a:lnTo>
                  <a:pt x="556772" y="478494"/>
                </a:lnTo>
                <a:lnTo>
                  <a:pt x="592835" y="508254"/>
                </a:lnTo>
                <a:lnTo>
                  <a:pt x="602741" y="495989"/>
                </a:lnTo>
                <a:close/>
              </a:path>
              <a:path w="620395" h="514350">
                <a:moveTo>
                  <a:pt x="608837" y="488442"/>
                </a:moveTo>
                <a:lnTo>
                  <a:pt x="572824" y="458769"/>
                </a:lnTo>
                <a:lnTo>
                  <a:pt x="581579" y="482628"/>
                </a:lnTo>
                <a:lnTo>
                  <a:pt x="602741" y="486156"/>
                </a:lnTo>
                <a:lnTo>
                  <a:pt x="602741" y="495989"/>
                </a:lnTo>
                <a:lnTo>
                  <a:pt x="608837" y="488442"/>
                </a:lnTo>
                <a:close/>
              </a:path>
              <a:path w="620395" h="514350">
                <a:moveTo>
                  <a:pt x="602741" y="486156"/>
                </a:moveTo>
                <a:lnTo>
                  <a:pt x="581579" y="482628"/>
                </a:lnTo>
                <a:lnTo>
                  <a:pt x="589025" y="502920"/>
                </a:lnTo>
                <a:lnTo>
                  <a:pt x="602741" y="48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571117" y="3768852"/>
            <a:ext cx="620395" cy="514350"/>
          </a:xfrm>
          <a:custGeom>
            <a:avLst/>
            <a:gdLst/>
            <a:ahLst/>
            <a:cxnLst/>
            <a:rect l="l" t="t" r="r" b="b"/>
            <a:pathLst>
              <a:path w="620395" h="514350">
                <a:moveTo>
                  <a:pt x="581579" y="482628"/>
                </a:moveTo>
                <a:lnTo>
                  <a:pt x="572824" y="458769"/>
                </a:lnTo>
                <a:lnTo>
                  <a:pt x="16001" y="0"/>
                </a:lnTo>
                <a:lnTo>
                  <a:pt x="0" y="19050"/>
                </a:lnTo>
                <a:lnTo>
                  <a:pt x="556772" y="478494"/>
                </a:lnTo>
                <a:lnTo>
                  <a:pt x="581579" y="482628"/>
                </a:lnTo>
                <a:close/>
              </a:path>
              <a:path w="620395" h="514350">
                <a:moveTo>
                  <a:pt x="608837" y="512511"/>
                </a:moveTo>
                <a:lnTo>
                  <a:pt x="608837" y="488442"/>
                </a:lnTo>
                <a:lnTo>
                  <a:pt x="592835" y="508254"/>
                </a:lnTo>
                <a:lnTo>
                  <a:pt x="556772" y="478494"/>
                </a:lnTo>
                <a:lnTo>
                  <a:pt x="515873" y="471678"/>
                </a:lnTo>
                <a:lnTo>
                  <a:pt x="509015" y="470154"/>
                </a:lnTo>
                <a:lnTo>
                  <a:pt x="502157" y="475488"/>
                </a:lnTo>
                <a:lnTo>
                  <a:pt x="501395" y="482345"/>
                </a:lnTo>
                <a:lnTo>
                  <a:pt x="499871" y="489204"/>
                </a:lnTo>
                <a:lnTo>
                  <a:pt x="504443" y="495300"/>
                </a:lnTo>
                <a:lnTo>
                  <a:pt x="511301" y="496823"/>
                </a:lnTo>
                <a:lnTo>
                  <a:pt x="608837" y="512511"/>
                </a:lnTo>
                <a:close/>
              </a:path>
              <a:path w="620395" h="514350">
                <a:moveTo>
                  <a:pt x="620267" y="514350"/>
                </a:moveTo>
                <a:lnTo>
                  <a:pt x="582167" y="411480"/>
                </a:lnTo>
                <a:lnTo>
                  <a:pt x="579881" y="404621"/>
                </a:lnTo>
                <a:lnTo>
                  <a:pt x="572261" y="401573"/>
                </a:lnTo>
                <a:lnTo>
                  <a:pt x="566165" y="403859"/>
                </a:lnTo>
                <a:lnTo>
                  <a:pt x="559307" y="406145"/>
                </a:lnTo>
                <a:lnTo>
                  <a:pt x="555497" y="413004"/>
                </a:lnTo>
                <a:lnTo>
                  <a:pt x="558545" y="419862"/>
                </a:lnTo>
                <a:lnTo>
                  <a:pt x="572824" y="458769"/>
                </a:lnTo>
                <a:lnTo>
                  <a:pt x="608837" y="488442"/>
                </a:lnTo>
                <a:lnTo>
                  <a:pt x="608837" y="512511"/>
                </a:lnTo>
                <a:lnTo>
                  <a:pt x="620267" y="514350"/>
                </a:lnTo>
                <a:close/>
              </a:path>
              <a:path w="620395" h="514350">
                <a:moveTo>
                  <a:pt x="602741" y="495989"/>
                </a:moveTo>
                <a:lnTo>
                  <a:pt x="602741" y="486156"/>
                </a:lnTo>
                <a:lnTo>
                  <a:pt x="589025" y="502920"/>
                </a:lnTo>
                <a:lnTo>
                  <a:pt x="581579" y="482628"/>
                </a:lnTo>
                <a:lnTo>
                  <a:pt x="556772" y="478494"/>
                </a:lnTo>
                <a:lnTo>
                  <a:pt x="592835" y="508254"/>
                </a:lnTo>
                <a:lnTo>
                  <a:pt x="602741" y="495989"/>
                </a:lnTo>
                <a:close/>
              </a:path>
              <a:path w="620395" h="514350">
                <a:moveTo>
                  <a:pt x="608837" y="488442"/>
                </a:moveTo>
                <a:lnTo>
                  <a:pt x="572824" y="458769"/>
                </a:lnTo>
                <a:lnTo>
                  <a:pt x="581579" y="482628"/>
                </a:lnTo>
                <a:lnTo>
                  <a:pt x="602741" y="486156"/>
                </a:lnTo>
                <a:lnTo>
                  <a:pt x="602741" y="495989"/>
                </a:lnTo>
                <a:lnTo>
                  <a:pt x="608837" y="488442"/>
                </a:lnTo>
                <a:close/>
              </a:path>
              <a:path w="620395" h="514350">
                <a:moveTo>
                  <a:pt x="602741" y="486156"/>
                </a:moveTo>
                <a:lnTo>
                  <a:pt x="581579" y="482628"/>
                </a:lnTo>
                <a:lnTo>
                  <a:pt x="589025" y="502920"/>
                </a:lnTo>
                <a:lnTo>
                  <a:pt x="602741" y="486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946533" y="5917691"/>
            <a:ext cx="624839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946533" y="6649211"/>
            <a:ext cx="624839" cy="365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946533" y="5545073"/>
            <a:ext cx="0" cy="1477010"/>
          </a:xfrm>
          <a:custGeom>
            <a:avLst/>
            <a:gdLst/>
            <a:ahLst/>
            <a:cxnLst/>
            <a:rect l="l" t="t" r="r" b="b"/>
            <a:pathLst>
              <a:path w="0" h="1477009">
                <a:moveTo>
                  <a:pt x="0" y="0"/>
                </a:moveTo>
                <a:lnTo>
                  <a:pt x="0" y="1476756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258953" y="5545073"/>
            <a:ext cx="0" cy="1477010"/>
          </a:xfrm>
          <a:custGeom>
            <a:avLst/>
            <a:gdLst/>
            <a:ahLst/>
            <a:cxnLst/>
            <a:rect l="l" t="t" r="r" b="b"/>
            <a:pathLst>
              <a:path w="0" h="1477009">
                <a:moveTo>
                  <a:pt x="0" y="0"/>
                </a:moveTo>
                <a:lnTo>
                  <a:pt x="0" y="147675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940437" y="5917691"/>
            <a:ext cx="637540" cy="0"/>
          </a:xfrm>
          <a:custGeom>
            <a:avLst/>
            <a:gdLst/>
            <a:ahLst/>
            <a:cxnLst/>
            <a:rect l="l" t="t" r="r" b="b"/>
            <a:pathLst>
              <a:path w="637540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254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40437" y="6283452"/>
            <a:ext cx="637540" cy="0"/>
          </a:xfrm>
          <a:custGeom>
            <a:avLst/>
            <a:gdLst/>
            <a:ahLst/>
            <a:cxnLst/>
            <a:rect l="l" t="t" r="r" b="b"/>
            <a:pathLst>
              <a:path w="637540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940437" y="6649211"/>
            <a:ext cx="637540" cy="0"/>
          </a:xfrm>
          <a:custGeom>
            <a:avLst/>
            <a:gdLst/>
            <a:ahLst/>
            <a:cxnLst/>
            <a:rect l="l" t="t" r="r" b="b"/>
            <a:pathLst>
              <a:path w="637540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71374" y="5545073"/>
            <a:ext cx="0" cy="1477010"/>
          </a:xfrm>
          <a:custGeom>
            <a:avLst/>
            <a:gdLst/>
            <a:ahLst/>
            <a:cxnLst/>
            <a:rect l="l" t="t" r="r" b="b"/>
            <a:pathLst>
              <a:path w="0" h="1477009">
                <a:moveTo>
                  <a:pt x="0" y="0"/>
                </a:moveTo>
                <a:lnTo>
                  <a:pt x="0" y="1476756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940437" y="5551932"/>
            <a:ext cx="637540" cy="0"/>
          </a:xfrm>
          <a:custGeom>
            <a:avLst/>
            <a:gdLst/>
            <a:ahLst/>
            <a:cxnLst/>
            <a:rect l="l" t="t" r="r" b="b"/>
            <a:pathLst>
              <a:path w="637540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940437" y="7014971"/>
            <a:ext cx="637540" cy="0"/>
          </a:xfrm>
          <a:custGeom>
            <a:avLst/>
            <a:gdLst/>
            <a:ahLst/>
            <a:cxnLst/>
            <a:rect l="l" t="t" r="r" b="b"/>
            <a:pathLst>
              <a:path w="637540" h="0">
                <a:moveTo>
                  <a:pt x="0" y="0"/>
                </a:moveTo>
                <a:lnTo>
                  <a:pt x="637032" y="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5712847" y="5491226"/>
            <a:ext cx="540385" cy="148971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325120" indent="-313055">
              <a:lnSpc>
                <a:spcPct val="100000"/>
              </a:lnSpc>
              <a:spcBef>
                <a:spcPts val="820"/>
              </a:spcBef>
              <a:buAutoNum type="arabicPlain"/>
              <a:tabLst>
                <a:tab pos="324485" algn="l"/>
                <a:tab pos="325755" algn="l"/>
              </a:tabLst>
            </a:pPr>
            <a:r>
              <a:rPr dirty="0" sz="1800" spc="-5" b="1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  <a:p>
            <a:pPr marL="325120" indent="-313055">
              <a:lnSpc>
                <a:spcPct val="100000"/>
              </a:lnSpc>
              <a:spcBef>
                <a:spcPts val="720"/>
              </a:spcBef>
              <a:buAutoNum type="arabicPlain"/>
              <a:tabLst>
                <a:tab pos="324485" algn="l"/>
                <a:tab pos="325755" algn="l"/>
              </a:tabLst>
            </a:pPr>
            <a:r>
              <a:rPr dirty="0" sz="1800"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  <a:p>
            <a:pPr marL="325120" indent="-313055">
              <a:lnSpc>
                <a:spcPct val="100000"/>
              </a:lnSpc>
              <a:spcBef>
                <a:spcPts val="725"/>
              </a:spcBef>
              <a:buAutoNum type="arabicPlain"/>
              <a:tabLst>
                <a:tab pos="324485" algn="l"/>
                <a:tab pos="325755" algn="l"/>
              </a:tabLst>
            </a:pPr>
            <a:r>
              <a:rPr dirty="0" sz="1800" spc="-5"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  <a:p>
            <a:pPr marL="325120" indent="-313055">
              <a:lnSpc>
                <a:spcPct val="100000"/>
              </a:lnSpc>
              <a:spcBef>
                <a:spcPts val="720"/>
              </a:spcBef>
              <a:buAutoNum type="arabicPlain"/>
              <a:tabLst>
                <a:tab pos="324485" algn="l"/>
                <a:tab pos="325755" algn="l"/>
              </a:tabLst>
            </a:pPr>
            <a:r>
              <a:rPr dirty="0" sz="1800"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860171" y="5551932"/>
            <a:ext cx="790575" cy="371475"/>
          </a:xfrm>
          <a:custGeom>
            <a:avLst/>
            <a:gdLst/>
            <a:ahLst/>
            <a:cxnLst/>
            <a:rect l="l" t="t" r="r" b="b"/>
            <a:pathLst>
              <a:path w="790575" h="371475">
                <a:moveTo>
                  <a:pt x="0" y="0"/>
                </a:moveTo>
                <a:lnTo>
                  <a:pt x="0" y="371093"/>
                </a:lnTo>
                <a:lnTo>
                  <a:pt x="790194" y="371093"/>
                </a:lnTo>
                <a:lnTo>
                  <a:pt x="790194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255636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60158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650353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54063" y="5551932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 h="0">
                <a:moveTo>
                  <a:pt x="0" y="0"/>
                </a:moveTo>
                <a:lnTo>
                  <a:pt x="80314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854063" y="5903976"/>
            <a:ext cx="803275" cy="38100"/>
          </a:xfrm>
          <a:custGeom>
            <a:avLst/>
            <a:gdLst/>
            <a:ahLst/>
            <a:cxnLst/>
            <a:rect l="l" t="t" r="r" b="b"/>
            <a:pathLst>
              <a:path w="803275" h="38100">
                <a:moveTo>
                  <a:pt x="0" y="0"/>
                </a:moveTo>
                <a:lnTo>
                  <a:pt x="0" y="38100"/>
                </a:lnTo>
                <a:lnTo>
                  <a:pt x="803148" y="38099"/>
                </a:lnTo>
                <a:lnTo>
                  <a:pt x="803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6864229" y="5558282"/>
            <a:ext cx="382905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926971" y="5551932"/>
            <a:ext cx="791845" cy="371475"/>
          </a:xfrm>
          <a:custGeom>
            <a:avLst/>
            <a:gdLst/>
            <a:ahLst/>
            <a:cxnLst/>
            <a:rect l="l" t="t" r="r" b="b"/>
            <a:pathLst>
              <a:path w="791845" h="371475">
                <a:moveTo>
                  <a:pt x="0" y="0"/>
                </a:moveTo>
                <a:lnTo>
                  <a:pt x="0" y="371093"/>
                </a:lnTo>
                <a:lnTo>
                  <a:pt x="791718" y="371093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323198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926958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718677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920863" y="5551932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920863" y="5923026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7931029" y="5558282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0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995295" y="5551932"/>
            <a:ext cx="792480" cy="371475"/>
          </a:xfrm>
          <a:custGeom>
            <a:avLst/>
            <a:gdLst/>
            <a:ahLst/>
            <a:cxnLst/>
            <a:rect l="l" t="t" r="r" b="b"/>
            <a:pathLst>
              <a:path w="792479" h="371475">
                <a:moveTo>
                  <a:pt x="0" y="0"/>
                </a:moveTo>
                <a:lnTo>
                  <a:pt x="0" y="371093"/>
                </a:lnTo>
                <a:lnTo>
                  <a:pt x="792479" y="371093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391522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995282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787763" y="5545073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89186" y="5551932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989199" y="5903976"/>
            <a:ext cx="805180" cy="38100"/>
          </a:xfrm>
          <a:custGeom>
            <a:avLst/>
            <a:gdLst/>
            <a:ahLst/>
            <a:cxnLst/>
            <a:rect l="l" t="t" r="r" b="b"/>
            <a:pathLst>
              <a:path w="805179" h="38100">
                <a:moveTo>
                  <a:pt x="0" y="0"/>
                </a:moveTo>
                <a:lnTo>
                  <a:pt x="0" y="38100"/>
                </a:lnTo>
                <a:lnTo>
                  <a:pt x="804672" y="38099"/>
                </a:lnTo>
                <a:lnTo>
                  <a:pt x="804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 txBox="1"/>
          <p:nvPr/>
        </p:nvSpPr>
        <p:spPr>
          <a:xfrm>
            <a:off x="8999346" y="5558282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9395586" y="5558282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683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0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499477" y="5651575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61" y="85809"/>
                </a:moveTo>
                <a:lnTo>
                  <a:pt x="325300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912" y="104572"/>
                </a:lnTo>
                <a:lnTo>
                  <a:pt x="358261" y="85809"/>
                </a:lnTo>
                <a:close/>
              </a:path>
              <a:path w="433704" h="171450">
                <a:moveTo>
                  <a:pt x="433590" y="85522"/>
                </a:moveTo>
                <a:lnTo>
                  <a:pt x="291096" y="2464"/>
                </a:lnTo>
                <a:lnTo>
                  <a:pt x="283939" y="0"/>
                </a:lnTo>
                <a:lnTo>
                  <a:pt x="276709" y="464"/>
                </a:lnTo>
                <a:lnTo>
                  <a:pt x="270195" y="3643"/>
                </a:lnTo>
                <a:lnTo>
                  <a:pt x="265188" y="9322"/>
                </a:lnTo>
                <a:lnTo>
                  <a:pt x="262724" y="16478"/>
                </a:lnTo>
                <a:lnTo>
                  <a:pt x="263188" y="23705"/>
                </a:lnTo>
                <a:lnTo>
                  <a:pt x="266367" y="30218"/>
                </a:lnTo>
                <a:lnTo>
                  <a:pt x="272046" y="35230"/>
                </a:lnTo>
                <a:lnTo>
                  <a:pt x="325300" y="66472"/>
                </a:lnTo>
                <a:lnTo>
                  <a:pt x="396240" y="66472"/>
                </a:lnTo>
                <a:lnTo>
                  <a:pt x="396240" y="107293"/>
                </a:lnTo>
                <a:lnTo>
                  <a:pt x="433590" y="85522"/>
                </a:lnTo>
                <a:close/>
              </a:path>
              <a:path w="433704" h="171450">
                <a:moveTo>
                  <a:pt x="396240" y="107293"/>
                </a:moveTo>
                <a:lnTo>
                  <a:pt x="396240" y="104572"/>
                </a:lnTo>
                <a:lnTo>
                  <a:pt x="325912" y="104572"/>
                </a:lnTo>
                <a:lnTo>
                  <a:pt x="272046" y="135814"/>
                </a:lnTo>
                <a:lnTo>
                  <a:pt x="266367" y="140827"/>
                </a:lnTo>
                <a:lnTo>
                  <a:pt x="263188" y="147339"/>
                </a:lnTo>
                <a:lnTo>
                  <a:pt x="262724" y="154566"/>
                </a:lnTo>
                <a:lnTo>
                  <a:pt x="265188" y="161722"/>
                </a:lnTo>
                <a:lnTo>
                  <a:pt x="270195" y="167401"/>
                </a:lnTo>
                <a:lnTo>
                  <a:pt x="276709" y="170580"/>
                </a:lnTo>
                <a:lnTo>
                  <a:pt x="283939" y="171045"/>
                </a:lnTo>
                <a:lnTo>
                  <a:pt x="291096" y="168580"/>
                </a:lnTo>
                <a:lnTo>
                  <a:pt x="396240" y="107293"/>
                </a:lnTo>
                <a:close/>
              </a:path>
              <a:path w="433704" h="171450">
                <a:moveTo>
                  <a:pt x="396240" y="104572"/>
                </a:moveTo>
                <a:lnTo>
                  <a:pt x="396240" y="66472"/>
                </a:lnTo>
                <a:lnTo>
                  <a:pt x="325300" y="66472"/>
                </a:lnTo>
                <a:lnTo>
                  <a:pt x="358261" y="85809"/>
                </a:lnTo>
                <a:lnTo>
                  <a:pt x="386346" y="69520"/>
                </a:lnTo>
                <a:lnTo>
                  <a:pt x="386346" y="104572"/>
                </a:lnTo>
                <a:lnTo>
                  <a:pt x="396240" y="104572"/>
                </a:lnTo>
                <a:close/>
              </a:path>
              <a:path w="433704" h="171450">
                <a:moveTo>
                  <a:pt x="386346" y="104572"/>
                </a:moveTo>
                <a:lnTo>
                  <a:pt x="386346" y="102286"/>
                </a:lnTo>
                <a:lnTo>
                  <a:pt x="358261" y="85809"/>
                </a:lnTo>
                <a:lnTo>
                  <a:pt x="325912" y="104572"/>
                </a:lnTo>
                <a:lnTo>
                  <a:pt x="386346" y="104572"/>
                </a:lnTo>
                <a:close/>
              </a:path>
              <a:path w="433704" h="171450">
                <a:moveTo>
                  <a:pt x="386346" y="102286"/>
                </a:moveTo>
                <a:lnTo>
                  <a:pt x="386346" y="69520"/>
                </a:lnTo>
                <a:lnTo>
                  <a:pt x="358261" y="85809"/>
                </a:lnTo>
                <a:lnTo>
                  <a:pt x="386346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499477" y="5651575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61" y="85809"/>
                </a:moveTo>
                <a:lnTo>
                  <a:pt x="325300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912" y="104572"/>
                </a:lnTo>
                <a:lnTo>
                  <a:pt x="358261" y="85809"/>
                </a:lnTo>
                <a:close/>
              </a:path>
              <a:path w="433704" h="171450">
                <a:moveTo>
                  <a:pt x="433590" y="85522"/>
                </a:moveTo>
                <a:lnTo>
                  <a:pt x="291096" y="2464"/>
                </a:lnTo>
                <a:lnTo>
                  <a:pt x="283939" y="0"/>
                </a:lnTo>
                <a:lnTo>
                  <a:pt x="276709" y="464"/>
                </a:lnTo>
                <a:lnTo>
                  <a:pt x="270195" y="3643"/>
                </a:lnTo>
                <a:lnTo>
                  <a:pt x="265188" y="9322"/>
                </a:lnTo>
                <a:lnTo>
                  <a:pt x="262724" y="16478"/>
                </a:lnTo>
                <a:lnTo>
                  <a:pt x="263188" y="23705"/>
                </a:lnTo>
                <a:lnTo>
                  <a:pt x="266367" y="30218"/>
                </a:lnTo>
                <a:lnTo>
                  <a:pt x="272046" y="35230"/>
                </a:lnTo>
                <a:lnTo>
                  <a:pt x="325300" y="66472"/>
                </a:lnTo>
                <a:lnTo>
                  <a:pt x="396240" y="66472"/>
                </a:lnTo>
                <a:lnTo>
                  <a:pt x="396240" y="107293"/>
                </a:lnTo>
                <a:lnTo>
                  <a:pt x="433590" y="85522"/>
                </a:lnTo>
                <a:close/>
              </a:path>
              <a:path w="433704" h="171450">
                <a:moveTo>
                  <a:pt x="396240" y="107293"/>
                </a:moveTo>
                <a:lnTo>
                  <a:pt x="396240" y="104572"/>
                </a:lnTo>
                <a:lnTo>
                  <a:pt x="325912" y="104572"/>
                </a:lnTo>
                <a:lnTo>
                  <a:pt x="272046" y="135814"/>
                </a:lnTo>
                <a:lnTo>
                  <a:pt x="266367" y="140827"/>
                </a:lnTo>
                <a:lnTo>
                  <a:pt x="263188" y="147339"/>
                </a:lnTo>
                <a:lnTo>
                  <a:pt x="262724" y="154566"/>
                </a:lnTo>
                <a:lnTo>
                  <a:pt x="265188" y="161722"/>
                </a:lnTo>
                <a:lnTo>
                  <a:pt x="270195" y="167401"/>
                </a:lnTo>
                <a:lnTo>
                  <a:pt x="276709" y="170580"/>
                </a:lnTo>
                <a:lnTo>
                  <a:pt x="283939" y="171045"/>
                </a:lnTo>
                <a:lnTo>
                  <a:pt x="291096" y="168580"/>
                </a:lnTo>
                <a:lnTo>
                  <a:pt x="396240" y="107293"/>
                </a:lnTo>
                <a:close/>
              </a:path>
              <a:path w="433704" h="171450">
                <a:moveTo>
                  <a:pt x="396240" y="104572"/>
                </a:moveTo>
                <a:lnTo>
                  <a:pt x="396240" y="66472"/>
                </a:lnTo>
                <a:lnTo>
                  <a:pt x="325300" y="66472"/>
                </a:lnTo>
                <a:lnTo>
                  <a:pt x="358261" y="85809"/>
                </a:lnTo>
                <a:lnTo>
                  <a:pt x="386346" y="69520"/>
                </a:lnTo>
                <a:lnTo>
                  <a:pt x="386346" y="104572"/>
                </a:lnTo>
                <a:lnTo>
                  <a:pt x="396240" y="104572"/>
                </a:lnTo>
                <a:close/>
              </a:path>
              <a:path w="433704" h="171450">
                <a:moveTo>
                  <a:pt x="386346" y="104572"/>
                </a:moveTo>
                <a:lnTo>
                  <a:pt x="386346" y="102286"/>
                </a:lnTo>
                <a:lnTo>
                  <a:pt x="358261" y="85809"/>
                </a:lnTo>
                <a:lnTo>
                  <a:pt x="325912" y="104572"/>
                </a:lnTo>
                <a:lnTo>
                  <a:pt x="386346" y="104572"/>
                </a:lnTo>
                <a:close/>
              </a:path>
              <a:path w="433704" h="171450">
                <a:moveTo>
                  <a:pt x="386346" y="102286"/>
                </a:moveTo>
                <a:lnTo>
                  <a:pt x="386346" y="69520"/>
                </a:lnTo>
                <a:lnTo>
                  <a:pt x="358261" y="85809"/>
                </a:lnTo>
                <a:lnTo>
                  <a:pt x="386346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580767" y="5651575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809"/>
                </a:moveTo>
                <a:lnTo>
                  <a:pt x="323763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75" y="104572"/>
                </a:lnTo>
                <a:lnTo>
                  <a:pt x="356724" y="85809"/>
                </a:lnTo>
                <a:close/>
              </a:path>
              <a:path w="432434" h="171450">
                <a:moveTo>
                  <a:pt x="432054" y="85522"/>
                </a:moveTo>
                <a:lnTo>
                  <a:pt x="289560" y="2464"/>
                </a:lnTo>
                <a:lnTo>
                  <a:pt x="282398" y="0"/>
                </a:lnTo>
                <a:lnTo>
                  <a:pt x="275172" y="464"/>
                </a:lnTo>
                <a:lnTo>
                  <a:pt x="268662" y="3643"/>
                </a:lnTo>
                <a:lnTo>
                  <a:pt x="263651" y="9322"/>
                </a:lnTo>
                <a:lnTo>
                  <a:pt x="261180" y="16478"/>
                </a:lnTo>
                <a:lnTo>
                  <a:pt x="261642" y="23705"/>
                </a:lnTo>
                <a:lnTo>
                  <a:pt x="264823" y="30218"/>
                </a:lnTo>
                <a:lnTo>
                  <a:pt x="270510" y="35230"/>
                </a:lnTo>
                <a:lnTo>
                  <a:pt x="323763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4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4375" y="104572"/>
                </a:lnTo>
                <a:lnTo>
                  <a:pt x="270510" y="135814"/>
                </a:lnTo>
                <a:lnTo>
                  <a:pt x="264823" y="140827"/>
                </a:lnTo>
                <a:lnTo>
                  <a:pt x="261642" y="147339"/>
                </a:lnTo>
                <a:lnTo>
                  <a:pt x="261180" y="154566"/>
                </a:lnTo>
                <a:lnTo>
                  <a:pt x="263651" y="161722"/>
                </a:lnTo>
                <a:lnTo>
                  <a:pt x="268662" y="167401"/>
                </a:lnTo>
                <a:lnTo>
                  <a:pt x="275172" y="170580"/>
                </a:lnTo>
                <a:lnTo>
                  <a:pt x="282398" y="171045"/>
                </a:lnTo>
                <a:lnTo>
                  <a:pt x="289560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3763" y="66472"/>
                </a:lnTo>
                <a:lnTo>
                  <a:pt x="356724" y="85809"/>
                </a:lnTo>
                <a:lnTo>
                  <a:pt x="384810" y="69520"/>
                </a:lnTo>
                <a:lnTo>
                  <a:pt x="384810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10" y="104572"/>
                </a:moveTo>
                <a:lnTo>
                  <a:pt x="384810" y="102286"/>
                </a:lnTo>
                <a:lnTo>
                  <a:pt x="356724" y="85809"/>
                </a:lnTo>
                <a:lnTo>
                  <a:pt x="324375" y="104572"/>
                </a:lnTo>
                <a:lnTo>
                  <a:pt x="384810" y="104572"/>
                </a:lnTo>
                <a:close/>
              </a:path>
              <a:path w="432434" h="171450">
                <a:moveTo>
                  <a:pt x="384810" y="102286"/>
                </a:moveTo>
                <a:lnTo>
                  <a:pt x="384810" y="69520"/>
                </a:lnTo>
                <a:lnTo>
                  <a:pt x="356724" y="85809"/>
                </a:lnTo>
                <a:lnTo>
                  <a:pt x="384810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580767" y="5651575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809"/>
                </a:moveTo>
                <a:lnTo>
                  <a:pt x="323763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75" y="104572"/>
                </a:lnTo>
                <a:lnTo>
                  <a:pt x="356724" y="85809"/>
                </a:lnTo>
                <a:close/>
              </a:path>
              <a:path w="432434" h="171450">
                <a:moveTo>
                  <a:pt x="432054" y="85522"/>
                </a:moveTo>
                <a:lnTo>
                  <a:pt x="289560" y="2464"/>
                </a:lnTo>
                <a:lnTo>
                  <a:pt x="282398" y="0"/>
                </a:lnTo>
                <a:lnTo>
                  <a:pt x="275172" y="464"/>
                </a:lnTo>
                <a:lnTo>
                  <a:pt x="268662" y="3643"/>
                </a:lnTo>
                <a:lnTo>
                  <a:pt x="263651" y="9322"/>
                </a:lnTo>
                <a:lnTo>
                  <a:pt x="261180" y="16478"/>
                </a:lnTo>
                <a:lnTo>
                  <a:pt x="261642" y="23705"/>
                </a:lnTo>
                <a:lnTo>
                  <a:pt x="264823" y="30218"/>
                </a:lnTo>
                <a:lnTo>
                  <a:pt x="270510" y="35230"/>
                </a:lnTo>
                <a:lnTo>
                  <a:pt x="323763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4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4375" y="104572"/>
                </a:lnTo>
                <a:lnTo>
                  <a:pt x="270510" y="135814"/>
                </a:lnTo>
                <a:lnTo>
                  <a:pt x="264823" y="140827"/>
                </a:lnTo>
                <a:lnTo>
                  <a:pt x="261642" y="147339"/>
                </a:lnTo>
                <a:lnTo>
                  <a:pt x="261180" y="154566"/>
                </a:lnTo>
                <a:lnTo>
                  <a:pt x="263651" y="161722"/>
                </a:lnTo>
                <a:lnTo>
                  <a:pt x="268662" y="167401"/>
                </a:lnTo>
                <a:lnTo>
                  <a:pt x="275172" y="170580"/>
                </a:lnTo>
                <a:lnTo>
                  <a:pt x="282398" y="171045"/>
                </a:lnTo>
                <a:lnTo>
                  <a:pt x="289560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3763" y="66472"/>
                </a:lnTo>
                <a:lnTo>
                  <a:pt x="356724" y="85809"/>
                </a:lnTo>
                <a:lnTo>
                  <a:pt x="384810" y="69520"/>
                </a:lnTo>
                <a:lnTo>
                  <a:pt x="384810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10" y="104572"/>
                </a:moveTo>
                <a:lnTo>
                  <a:pt x="384810" y="102286"/>
                </a:lnTo>
                <a:lnTo>
                  <a:pt x="356724" y="85809"/>
                </a:lnTo>
                <a:lnTo>
                  <a:pt x="324375" y="104572"/>
                </a:lnTo>
                <a:lnTo>
                  <a:pt x="384810" y="104572"/>
                </a:lnTo>
                <a:close/>
              </a:path>
              <a:path w="432434" h="171450">
                <a:moveTo>
                  <a:pt x="384810" y="102286"/>
                </a:moveTo>
                <a:lnTo>
                  <a:pt x="384810" y="69520"/>
                </a:lnTo>
                <a:lnTo>
                  <a:pt x="356724" y="85809"/>
                </a:lnTo>
                <a:lnTo>
                  <a:pt x="384810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426593" y="5651575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809"/>
                </a:moveTo>
                <a:lnTo>
                  <a:pt x="325287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899" y="104572"/>
                </a:lnTo>
                <a:lnTo>
                  <a:pt x="358248" y="85809"/>
                </a:lnTo>
                <a:close/>
              </a:path>
              <a:path w="433704" h="171450">
                <a:moveTo>
                  <a:pt x="433578" y="85522"/>
                </a:moveTo>
                <a:lnTo>
                  <a:pt x="291084" y="2464"/>
                </a:lnTo>
                <a:lnTo>
                  <a:pt x="283922" y="0"/>
                </a:lnTo>
                <a:lnTo>
                  <a:pt x="276696" y="464"/>
                </a:lnTo>
                <a:lnTo>
                  <a:pt x="270186" y="3643"/>
                </a:lnTo>
                <a:lnTo>
                  <a:pt x="265175" y="9322"/>
                </a:lnTo>
                <a:lnTo>
                  <a:pt x="262704" y="16478"/>
                </a:lnTo>
                <a:lnTo>
                  <a:pt x="263166" y="23705"/>
                </a:lnTo>
                <a:lnTo>
                  <a:pt x="266347" y="30218"/>
                </a:lnTo>
                <a:lnTo>
                  <a:pt x="272034" y="35230"/>
                </a:lnTo>
                <a:lnTo>
                  <a:pt x="325287" y="66472"/>
                </a:lnTo>
                <a:lnTo>
                  <a:pt x="395478" y="66472"/>
                </a:lnTo>
                <a:lnTo>
                  <a:pt x="395478" y="107730"/>
                </a:lnTo>
                <a:lnTo>
                  <a:pt x="433578" y="85522"/>
                </a:lnTo>
                <a:close/>
              </a:path>
              <a:path w="433704" h="171450">
                <a:moveTo>
                  <a:pt x="395478" y="107730"/>
                </a:moveTo>
                <a:lnTo>
                  <a:pt x="395478" y="104572"/>
                </a:lnTo>
                <a:lnTo>
                  <a:pt x="325899" y="104572"/>
                </a:lnTo>
                <a:lnTo>
                  <a:pt x="272034" y="135814"/>
                </a:lnTo>
                <a:lnTo>
                  <a:pt x="266347" y="140827"/>
                </a:lnTo>
                <a:lnTo>
                  <a:pt x="263166" y="147339"/>
                </a:lnTo>
                <a:lnTo>
                  <a:pt x="262704" y="154566"/>
                </a:lnTo>
                <a:lnTo>
                  <a:pt x="265175" y="161722"/>
                </a:lnTo>
                <a:lnTo>
                  <a:pt x="270186" y="167401"/>
                </a:lnTo>
                <a:lnTo>
                  <a:pt x="276696" y="170580"/>
                </a:lnTo>
                <a:lnTo>
                  <a:pt x="283922" y="171045"/>
                </a:lnTo>
                <a:lnTo>
                  <a:pt x="291084" y="168580"/>
                </a:lnTo>
                <a:lnTo>
                  <a:pt x="395478" y="107730"/>
                </a:lnTo>
                <a:close/>
              </a:path>
              <a:path w="433704" h="171450">
                <a:moveTo>
                  <a:pt x="395478" y="104572"/>
                </a:moveTo>
                <a:lnTo>
                  <a:pt x="395478" y="66472"/>
                </a:lnTo>
                <a:lnTo>
                  <a:pt x="325287" y="66472"/>
                </a:lnTo>
                <a:lnTo>
                  <a:pt x="358248" y="85809"/>
                </a:lnTo>
                <a:lnTo>
                  <a:pt x="386334" y="69520"/>
                </a:lnTo>
                <a:lnTo>
                  <a:pt x="386334" y="104572"/>
                </a:lnTo>
                <a:lnTo>
                  <a:pt x="395478" y="104572"/>
                </a:lnTo>
                <a:close/>
              </a:path>
              <a:path w="433704" h="171450">
                <a:moveTo>
                  <a:pt x="386334" y="104572"/>
                </a:moveTo>
                <a:lnTo>
                  <a:pt x="386334" y="102286"/>
                </a:lnTo>
                <a:lnTo>
                  <a:pt x="358248" y="85809"/>
                </a:lnTo>
                <a:lnTo>
                  <a:pt x="325899" y="104572"/>
                </a:lnTo>
                <a:lnTo>
                  <a:pt x="386334" y="104572"/>
                </a:lnTo>
                <a:close/>
              </a:path>
              <a:path w="433704" h="171450">
                <a:moveTo>
                  <a:pt x="386334" y="102286"/>
                </a:moveTo>
                <a:lnTo>
                  <a:pt x="386334" y="69520"/>
                </a:lnTo>
                <a:lnTo>
                  <a:pt x="358248" y="85809"/>
                </a:lnTo>
                <a:lnTo>
                  <a:pt x="386334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426593" y="5651575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809"/>
                </a:moveTo>
                <a:lnTo>
                  <a:pt x="325287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899" y="104572"/>
                </a:lnTo>
                <a:lnTo>
                  <a:pt x="358248" y="85809"/>
                </a:lnTo>
                <a:close/>
              </a:path>
              <a:path w="433704" h="171450">
                <a:moveTo>
                  <a:pt x="433578" y="85522"/>
                </a:moveTo>
                <a:lnTo>
                  <a:pt x="291084" y="2464"/>
                </a:lnTo>
                <a:lnTo>
                  <a:pt x="283922" y="0"/>
                </a:lnTo>
                <a:lnTo>
                  <a:pt x="276696" y="464"/>
                </a:lnTo>
                <a:lnTo>
                  <a:pt x="270186" y="3643"/>
                </a:lnTo>
                <a:lnTo>
                  <a:pt x="265175" y="9322"/>
                </a:lnTo>
                <a:lnTo>
                  <a:pt x="262704" y="16478"/>
                </a:lnTo>
                <a:lnTo>
                  <a:pt x="263166" y="23705"/>
                </a:lnTo>
                <a:lnTo>
                  <a:pt x="266347" y="30218"/>
                </a:lnTo>
                <a:lnTo>
                  <a:pt x="272034" y="35230"/>
                </a:lnTo>
                <a:lnTo>
                  <a:pt x="325287" y="66472"/>
                </a:lnTo>
                <a:lnTo>
                  <a:pt x="395478" y="66472"/>
                </a:lnTo>
                <a:lnTo>
                  <a:pt x="395478" y="107730"/>
                </a:lnTo>
                <a:lnTo>
                  <a:pt x="433578" y="85522"/>
                </a:lnTo>
                <a:close/>
              </a:path>
              <a:path w="433704" h="171450">
                <a:moveTo>
                  <a:pt x="395478" y="107730"/>
                </a:moveTo>
                <a:lnTo>
                  <a:pt x="395478" y="104572"/>
                </a:lnTo>
                <a:lnTo>
                  <a:pt x="325899" y="104572"/>
                </a:lnTo>
                <a:lnTo>
                  <a:pt x="272034" y="135814"/>
                </a:lnTo>
                <a:lnTo>
                  <a:pt x="266347" y="140827"/>
                </a:lnTo>
                <a:lnTo>
                  <a:pt x="263166" y="147339"/>
                </a:lnTo>
                <a:lnTo>
                  <a:pt x="262704" y="154566"/>
                </a:lnTo>
                <a:lnTo>
                  <a:pt x="265175" y="161722"/>
                </a:lnTo>
                <a:lnTo>
                  <a:pt x="270186" y="167401"/>
                </a:lnTo>
                <a:lnTo>
                  <a:pt x="276696" y="170580"/>
                </a:lnTo>
                <a:lnTo>
                  <a:pt x="283922" y="171045"/>
                </a:lnTo>
                <a:lnTo>
                  <a:pt x="291084" y="168580"/>
                </a:lnTo>
                <a:lnTo>
                  <a:pt x="395478" y="107730"/>
                </a:lnTo>
                <a:close/>
              </a:path>
              <a:path w="433704" h="171450">
                <a:moveTo>
                  <a:pt x="395478" y="104572"/>
                </a:moveTo>
                <a:lnTo>
                  <a:pt x="395478" y="66472"/>
                </a:lnTo>
                <a:lnTo>
                  <a:pt x="325287" y="66472"/>
                </a:lnTo>
                <a:lnTo>
                  <a:pt x="358248" y="85809"/>
                </a:lnTo>
                <a:lnTo>
                  <a:pt x="386334" y="69520"/>
                </a:lnTo>
                <a:lnTo>
                  <a:pt x="386334" y="104572"/>
                </a:lnTo>
                <a:lnTo>
                  <a:pt x="395478" y="104572"/>
                </a:lnTo>
                <a:close/>
              </a:path>
              <a:path w="433704" h="171450">
                <a:moveTo>
                  <a:pt x="386334" y="104572"/>
                </a:moveTo>
                <a:lnTo>
                  <a:pt x="386334" y="102286"/>
                </a:lnTo>
                <a:lnTo>
                  <a:pt x="358248" y="85809"/>
                </a:lnTo>
                <a:lnTo>
                  <a:pt x="325899" y="104572"/>
                </a:lnTo>
                <a:lnTo>
                  <a:pt x="386334" y="104572"/>
                </a:lnTo>
                <a:close/>
              </a:path>
              <a:path w="433704" h="171450">
                <a:moveTo>
                  <a:pt x="386334" y="102286"/>
                </a:moveTo>
                <a:lnTo>
                  <a:pt x="386334" y="69520"/>
                </a:lnTo>
                <a:lnTo>
                  <a:pt x="358248" y="85809"/>
                </a:lnTo>
                <a:lnTo>
                  <a:pt x="386334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855586" y="5942076"/>
            <a:ext cx="791845" cy="372110"/>
          </a:xfrm>
          <a:custGeom>
            <a:avLst/>
            <a:gdLst/>
            <a:ahLst/>
            <a:cxnLst/>
            <a:rect l="l" t="t" r="r" b="b"/>
            <a:pathLst>
              <a:path w="791845" h="372110">
                <a:moveTo>
                  <a:pt x="0" y="0"/>
                </a:moveTo>
                <a:lnTo>
                  <a:pt x="0" y="371855"/>
                </a:lnTo>
                <a:lnTo>
                  <a:pt x="791718" y="371855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251077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855599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647317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848741" y="5942076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848741" y="6313932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6864229" y="5948426"/>
            <a:ext cx="382905" cy="34671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922386" y="5942076"/>
            <a:ext cx="791845" cy="372110"/>
          </a:xfrm>
          <a:custGeom>
            <a:avLst/>
            <a:gdLst/>
            <a:ahLst/>
            <a:cxnLst/>
            <a:rect l="l" t="t" r="r" b="b"/>
            <a:pathLst>
              <a:path w="791845" h="372110">
                <a:moveTo>
                  <a:pt x="0" y="0"/>
                </a:moveTo>
                <a:lnTo>
                  <a:pt x="0" y="371855"/>
                </a:lnTo>
                <a:lnTo>
                  <a:pt x="791718" y="371855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17877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22399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714117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15541" y="5942076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915541" y="6313932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7931029" y="5948426"/>
            <a:ext cx="383540" cy="34671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95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990724" y="5942076"/>
            <a:ext cx="791845" cy="372110"/>
          </a:xfrm>
          <a:custGeom>
            <a:avLst/>
            <a:gdLst/>
            <a:ahLst/>
            <a:cxnLst/>
            <a:rect l="l" t="t" r="r" b="b"/>
            <a:pathLst>
              <a:path w="791845" h="372110">
                <a:moveTo>
                  <a:pt x="0" y="0"/>
                </a:moveTo>
                <a:lnTo>
                  <a:pt x="0" y="371855"/>
                </a:lnTo>
                <a:lnTo>
                  <a:pt x="791718" y="371855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386951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990710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782429" y="5935979"/>
            <a:ext cx="0" cy="397510"/>
          </a:xfrm>
          <a:custGeom>
            <a:avLst/>
            <a:gdLst/>
            <a:ahLst/>
            <a:cxnLst/>
            <a:rect l="l" t="t" r="r" b="b"/>
            <a:pathLst>
              <a:path w="0" h="397510">
                <a:moveTo>
                  <a:pt x="0" y="0"/>
                </a:moveTo>
                <a:lnTo>
                  <a:pt x="0" y="397002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83853" y="5942076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983865" y="6313932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5" h="0">
                <a:moveTo>
                  <a:pt x="0" y="0"/>
                </a:moveTo>
                <a:lnTo>
                  <a:pt x="80543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 txBox="1"/>
          <p:nvPr/>
        </p:nvSpPr>
        <p:spPr>
          <a:xfrm>
            <a:off x="8999346" y="5948426"/>
            <a:ext cx="383540" cy="34671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9395586" y="5948426"/>
            <a:ext cx="383540" cy="34671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494917" y="6042481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36" y="85235"/>
                </a:moveTo>
                <a:lnTo>
                  <a:pt x="325886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74" y="104572"/>
                </a:lnTo>
                <a:lnTo>
                  <a:pt x="358236" y="85235"/>
                </a:lnTo>
                <a:close/>
              </a:path>
              <a:path w="433704" h="171450">
                <a:moveTo>
                  <a:pt x="433578" y="85522"/>
                </a:moveTo>
                <a:lnTo>
                  <a:pt x="291071" y="2464"/>
                </a:lnTo>
                <a:lnTo>
                  <a:pt x="283922" y="0"/>
                </a:lnTo>
                <a:lnTo>
                  <a:pt x="276699" y="464"/>
                </a:lnTo>
                <a:lnTo>
                  <a:pt x="270188" y="3643"/>
                </a:lnTo>
                <a:lnTo>
                  <a:pt x="265175" y="9322"/>
                </a:lnTo>
                <a:lnTo>
                  <a:pt x="262705" y="16478"/>
                </a:lnTo>
                <a:lnTo>
                  <a:pt x="263169" y="23705"/>
                </a:lnTo>
                <a:lnTo>
                  <a:pt x="266347" y="30218"/>
                </a:lnTo>
                <a:lnTo>
                  <a:pt x="272021" y="35230"/>
                </a:lnTo>
                <a:lnTo>
                  <a:pt x="325886" y="66472"/>
                </a:lnTo>
                <a:lnTo>
                  <a:pt x="395477" y="66472"/>
                </a:lnTo>
                <a:lnTo>
                  <a:pt x="395477" y="107728"/>
                </a:lnTo>
                <a:lnTo>
                  <a:pt x="433578" y="85522"/>
                </a:lnTo>
                <a:close/>
              </a:path>
              <a:path w="433704" h="171450">
                <a:moveTo>
                  <a:pt x="395477" y="107728"/>
                </a:moveTo>
                <a:lnTo>
                  <a:pt x="395477" y="104572"/>
                </a:lnTo>
                <a:lnTo>
                  <a:pt x="325274" y="104572"/>
                </a:lnTo>
                <a:lnTo>
                  <a:pt x="272021" y="135814"/>
                </a:lnTo>
                <a:lnTo>
                  <a:pt x="266347" y="140827"/>
                </a:lnTo>
                <a:lnTo>
                  <a:pt x="263169" y="147339"/>
                </a:lnTo>
                <a:lnTo>
                  <a:pt x="262705" y="154566"/>
                </a:lnTo>
                <a:lnTo>
                  <a:pt x="265175" y="161722"/>
                </a:lnTo>
                <a:lnTo>
                  <a:pt x="270188" y="167401"/>
                </a:lnTo>
                <a:lnTo>
                  <a:pt x="276699" y="170580"/>
                </a:lnTo>
                <a:lnTo>
                  <a:pt x="283922" y="171045"/>
                </a:lnTo>
                <a:lnTo>
                  <a:pt x="291071" y="168580"/>
                </a:lnTo>
                <a:lnTo>
                  <a:pt x="395477" y="107728"/>
                </a:lnTo>
                <a:close/>
              </a:path>
              <a:path w="433704" h="171450">
                <a:moveTo>
                  <a:pt x="386321" y="104572"/>
                </a:moveTo>
                <a:lnTo>
                  <a:pt x="386321" y="101524"/>
                </a:lnTo>
                <a:lnTo>
                  <a:pt x="358236" y="85235"/>
                </a:lnTo>
                <a:lnTo>
                  <a:pt x="325274" y="104572"/>
                </a:lnTo>
                <a:lnTo>
                  <a:pt x="386321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86" y="66472"/>
                </a:lnTo>
                <a:lnTo>
                  <a:pt x="358236" y="85235"/>
                </a:lnTo>
                <a:lnTo>
                  <a:pt x="386321" y="68758"/>
                </a:lnTo>
                <a:lnTo>
                  <a:pt x="386321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21" y="101524"/>
                </a:moveTo>
                <a:lnTo>
                  <a:pt x="386321" y="68758"/>
                </a:lnTo>
                <a:lnTo>
                  <a:pt x="358236" y="85235"/>
                </a:lnTo>
                <a:lnTo>
                  <a:pt x="386321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494917" y="6042481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36" y="85235"/>
                </a:moveTo>
                <a:lnTo>
                  <a:pt x="325886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74" y="104572"/>
                </a:lnTo>
                <a:lnTo>
                  <a:pt x="358236" y="85235"/>
                </a:lnTo>
                <a:close/>
              </a:path>
              <a:path w="433704" h="171450">
                <a:moveTo>
                  <a:pt x="433578" y="85522"/>
                </a:moveTo>
                <a:lnTo>
                  <a:pt x="291071" y="2464"/>
                </a:lnTo>
                <a:lnTo>
                  <a:pt x="283922" y="0"/>
                </a:lnTo>
                <a:lnTo>
                  <a:pt x="276699" y="464"/>
                </a:lnTo>
                <a:lnTo>
                  <a:pt x="270188" y="3643"/>
                </a:lnTo>
                <a:lnTo>
                  <a:pt x="265175" y="9322"/>
                </a:lnTo>
                <a:lnTo>
                  <a:pt x="262705" y="16478"/>
                </a:lnTo>
                <a:lnTo>
                  <a:pt x="263169" y="23705"/>
                </a:lnTo>
                <a:lnTo>
                  <a:pt x="266347" y="30218"/>
                </a:lnTo>
                <a:lnTo>
                  <a:pt x="272021" y="35230"/>
                </a:lnTo>
                <a:lnTo>
                  <a:pt x="325886" y="66472"/>
                </a:lnTo>
                <a:lnTo>
                  <a:pt x="395477" y="66472"/>
                </a:lnTo>
                <a:lnTo>
                  <a:pt x="395477" y="107728"/>
                </a:lnTo>
                <a:lnTo>
                  <a:pt x="433578" y="85522"/>
                </a:lnTo>
                <a:close/>
              </a:path>
              <a:path w="433704" h="171450">
                <a:moveTo>
                  <a:pt x="395477" y="107728"/>
                </a:moveTo>
                <a:lnTo>
                  <a:pt x="395477" y="104572"/>
                </a:lnTo>
                <a:lnTo>
                  <a:pt x="325274" y="104572"/>
                </a:lnTo>
                <a:lnTo>
                  <a:pt x="272021" y="135814"/>
                </a:lnTo>
                <a:lnTo>
                  <a:pt x="266347" y="140827"/>
                </a:lnTo>
                <a:lnTo>
                  <a:pt x="263169" y="147339"/>
                </a:lnTo>
                <a:lnTo>
                  <a:pt x="262705" y="154566"/>
                </a:lnTo>
                <a:lnTo>
                  <a:pt x="265175" y="161722"/>
                </a:lnTo>
                <a:lnTo>
                  <a:pt x="270188" y="167401"/>
                </a:lnTo>
                <a:lnTo>
                  <a:pt x="276699" y="170580"/>
                </a:lnTo>
                <a:lnTo>
                  <a:pt x="283922" y="171045"/>
                </a:lnTo>
                <a:lnTo>
                  <a:pt x="291071" y="168580"/>
                </a:lnTo>
                <a:lnTo>
                  <a:pt x="395477" y="107728"/>
                </a:lnTo>
                <a:close/>
              </a:path>
              <a:path w="433704" h="171450">
                <a:moveTo>
                  <a:pt x="386321" y="104572"/>
                </a:moveTo>
                <a:lnTo>
                  <a:pt x="386321" y="101524"/>
                </a:lnTo>
                <a:lnTo>
                  <a:pt x="358236" y="85235"/>
                </a:lnTo>
                <a:lnTo>
                  <a:pt x="325274" y="104572"/>
                </a:lnTo>
                <a:lnTo>
                  <a:pt x="386321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86" y="66472"/>
                </a:lnTo>
                <a:lnTo>
                  <a:pt x="358236" y="85235"/>
                </a:lnTo>
                <a:lnTo>
                  <a:pt x="386321" y="68758"/>
                </a:lnTo>
                <a:lnTo>
                  <a:pt x="386321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21" y="101524"/>
                </a:moveTo>
                <a:lnTo>
                  <a:pt x="386321" y="68758"/>
                </a:lnTo>
                <a:lnTo>
                  <a:pt x="358236" y="85235"/>
                </a:lnTo>
                <a:lnTo>
                  <a:pt x="386321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576195" y="6042481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235"/>
                </a:moveTo>
                <a:lnTo>
                  <a:pt x="32437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3763" y="104572"/>
                </a:lnTo>
                <a:lnTo>
                  <a:pt x="356724" y="85235"/>
                </a:lnTo>
                <a:close/>
              </a:path>
              <a:path w="432434" h="171450">
                <a:moveTo>
                  <a:pt x="432053" y="85522"/>
                </a:moveTo>
                <a:lnTo>
                  <a:pt x="289559" y="2464"/>
                </a:lnTo>
                <a:lnTo>
                  <a:pt x="282291" y="0"/>
                </a:lnTo>
                <a:lnTo>
                  <a:pt x="274886" y="464"/>
                </a:lnTo>
                <a:lnTo>
                  <a:pt x="268341" y="3643"/>
                </a:lnTo>
                <a:lnTo>
                  <a:pt x="263651" y="9322"/>
                </a:lnTo>
                <a:lnTo>
                  <a:pt x="261180" y="16478"/>
                </a:lnTo>
                <a:lnTo>
                  <a:pt x="261642" y="23705"/>
                </a:lnTo>
                <a:lnTo>
                  <a:pt x="264823" y="30218"/>
                </a:lnTo>
                <a:lnTo>
                  <a:pt x="270509" y="35230"/>
                </a:lnTo>
                <a:lnTo>
                  <a:pt x="324375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3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3763" y="104572"/>
                </a:lnTo>
                <a:lnTo>
                  <a:pt x="270509" y="135814"/>
                </a:lnTo>
                <a:lnTo>
                  <a:pt x="264823" y="140827"/>
                </a:lnTo>
                <a:lnTo>
                  <a:pt x="261642" y="147339"/>
                </a:lnTo>
                <a:lnTo>
                  <a:pt x="261180" y="154566"/>
                </a:lnTo>
                <a:lnTo>
                  <a:pt x="263651" y="161722"/>
                </a:lnTo>
                <a:lnTo>
                  <a:pt x="268341" y="167401"/>
                </a:lnTo>
                <a:lnTo>
                  <a:pt x="274886" y="170580"/>
                </a:lnTo>
                <a:lnTo>
                  <a:pt x="282291" y="171045"/>
                </a:lnTo>
                <a:lnTo>
                  <a:pt x="289559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84809" y="104572"/>
                </a:moveTo>
                <a:lnTo>
                  <a:pt x="384809" y="101524"/>
                </a:lnTo>
                <a:lnTo>
                  <a:pt x="356724" y="85235"/>
                </a:lnTo>
                <a:lnTo>
                  <a:pt x="323763" y="104572"/>
                </a:lnTo>
                <a:lnTo>
                  <a:pt x="384809" y="104572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4375" y="66472"/>
                </a:lnTo>
                <a:lnTo>
                  <a:pt x="356724" y="85235"/>
                </a:lnTo>
                <a:lnTo>
                  <a:pt x="384809" y="68758"/>
                </a:lnTo>
                <a:lnTo>
                  <a:pt x="384809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09" y="101524"/>
                </a:moveTo>
                <a:lnTo>
                  <a:pt x="384809" y="68758"/>
                </a:lnTo>
                <a:lnTo>
                  <a:pt x="356724" y="85235"/>
                </a:lnTo>
                <a:lnTo>
                  <a:pt x="384809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576195" y="6042481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235"/>
                </a:moveTo>
                <a:lnTo>
                  <a:pt x="32437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3763" y="104572"/>
                </a:lnTo>
                <a:lnTo>
                  <a:pt x="356724" y="85235"/>
                </a:lnTo>
                <a:close/>
              </a:path>
              <a:path w="432434" h="171450">
                <a:moveTo>
                  <a:pt x="432053" y="85522"/>
                </a:moveTo>
                <a:lnTo>
                  <a:pt x="289559" y="2464"/>
                </a:lnTo>
                <a:lnTo>
                  <a:pt x="282291" y="0"/>
                </a:lnTo>
                <a:lnTo>
                  <a:pt x="274886" y="464"/>
                </a:lnTo>
                <a:lnTo>
                  <a:pt x="268341" y="3643"/>
                </a:lnTo>
                <a:lnTo>
                  <a:pt x="263651" y="9322"/>
                </a:lnTo>
                <a:lnTo>
                  <a:pt x="261180" y="16478"/>
                </a:lnTo>
                <a:lnTo>
                  <a:pt x="261642" y="23705"/>
                </a:lnTo>
                <a:lnTo>
                  <a:pt x="264823" y="30218"/>
                </a:lnTo>
                <a:lnTo>
                  <a:pt x="270509" y="35230"/>
                </a:lnTo>
                <a:lnTo>
                  <a:pt x="324375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3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3763" y="104572"/>
                </a:lnTo>
                <a:lnTo>
                  <a:pt x="270509" y="135814"/>
                </a:lnTo>
                <a:lnTo>
                  <a:pt x="264823" y="140827"/>
                </a:lnTo>
                <a:lnTo>
                  <a:pt x="261642" y="147339"/>
                </a:lnTo>
                <a:lnTo>
                  <a:pt x="261180" y="154566"/>
                </a:lnTo>
                <a:lnTo>
                  <a:pt x="263651" y="161722"/>
                </a:lnTo>
                <a:lnTo>
                  <a:pt x="268341" y="167401"/>
                </a:lnTo>
                <a:lnTo>
                  <a:pt x="274886" y="170580"/>
                </a:lnTo>
                <a:lnTo>
                  <a:pt x="282291" y="171045"/>
                </a:lnTo>
                <a:lnTo>
                  <a:pt x="289559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84809" y="104572"/>
                </a:moveTo>
                <a:lnTo>
                  <a:pt x="384809" y="101524"/>
                </a:lnTo>
                <a:lnTo>
                  <a:pt x="356724" y="85235"/>
                </a:lnTo>
                <a:lnTo>
                  <a:pt x="323763" y="104572"/>
                </a:lnTo>
                <a:lnTo>
                  <a:pt x="384809" y="104572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4375" y="66472"/>
                </a:lnTo>
                <a:lnTo>
                  <a:pt x="356724" y="85235"/>
                </a:lnTo>
                <a:lnTo>
                  <a:pt x="384809" y="68758"/>
                </a:lnTo>
                <a:lnTo>
                  <a:pt x="384809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09" y="101524"/>
                </a:moveTo>
                <a:lnTo>
                  <a:pt x="384809" y="68758"/>
                </a:lnTo>
                <a:lnTo>
                  <a:pt x="356724" y="85235"/>
                </a:lnTo>
                <a:lnTo>
                  <a:pt x="384809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422021" y="6042481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235"/>
                </a:moveTo>
                <a:lnTo>
                  <a:pt x="325899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87" y="104572"/>
                </a:lnTo>
                <a:lnTo>
                  <a:pt x="358248" y="85235"/>
                </a:lnTo>
                <a:close/>
              </a:path>
              <a:path w="433704" h="171450">
                <a:moveTo>
                  <a:pt x="433565" y="85522"/>
                </a:moveTo>
                <a:lnTo>
                  <a:pt x="291083" y="2464"/>
                </a:lnTo>
                <a:lnTo>
                  <a:pt x="283815" y="0"/>
                </a:lnTo>
                <a:lnTo>
                  <a:pt x="276409" y="464"/>
                </a:lnTo>
                <a:lnTo>
                  <a:pt x="269859" y="3643"/>
                </a:lnTo>
                <a:lnTo>
                  <a:pt x="265163" y="9322"/>
                </a:lnTo>
                <a:lnTo>
                  <a:pt x="262698" y="16478"/>
                </a:lnTo>
                <a:lnTo>
                  <a:pt x="263164" y="23705"/>
                </a:lnTo>
                <a:lnTo>
                  <a:pt x="266347" y="30218"/>
                </a:lnTo>
                <a:lnTo>
                  <a:pt x="272033" y="35230"/>
                </a:lnTo>
                <a:lnTo>
                  <a:pt x="325899" y="66472"/>
                </a:lnTo>
                <a:lnTo>
                  <a:pt x="395477" y="66472"/>
                </a:lnTo>
                <a:lnTo>
                  <a:pt x="395477" y="107725"/>
                </a:lnTo>
                <a:lnTo>
                  <a:pt x="433565" y="85522"/>
                </a:lnTo>
                <a:close/>
              </a:path>
              <a:path w="433704" h="171450">
                <a:moveTo>
                  <a:pt x="395477" y="107725"/>
                </a:moveTo>
                <a:lnTo>
                  <a:pt x="395477" y="104572"/>
                </a:lnTo>
                <a:lnTo>
                  <a:pt x="325287" y="104572"/>
                </a:lnTo>
                <a:lnTo>
                  <a:pt x="272033" y="135814"/>
                </a:lnTo>
                <a:lnTo>
                  <a:pt x="266347" y="140827"/>
                </a:lnTo>
                <a:lnTo>
                  <a:pt x="263164" y="147339"/>
                </a:lnTo>
                <a:lnTo>
                  <a:pt x="262698" y="154566"/>
                </a:lnTo>
                <a:lnTo>
                  <a:pt x="265163" y="161722"/>
                </a:lnTo>
                <a:lnTo>
                  <a:pt x="269859" y="167401"/>
                </a:lnTo>
                <a:lnTo>
                  <a:pt x="276409" y="170580"/>
                </a:lnTo>
                <a:lnTo>
                  <a:pt x="283815" y="171045"/>
                </a:lnTo>
                <a:lnTo>
                  <a:pt x="291083" y="168580"/>
                </a:lnTo>
                <a:lnTo>
                  <a:pt x="395477" y="107725"/>
                </a:lnTo>
                <a:close/>
              </a:path>
              <a:path w="433704" h="171450">
                <a:moveTo>
                  <a:pt x="386333" y="104572"/>
                </a:moveTo>
                <a:lnTo>
                  <a:pt x="386333" y="101524"/>
                </a:lnTo>
                <a:lnTo>
                  <a:pt x="358248" y="85235"/>
                </a:lnTo>
                <a:lnTo>
                  <a:pt x="325287" y="104572"/>
                </a:lnTo>
                <a:lnTo>
                  <a:pt x="386333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99" y="66472"/>
                </a:lnTo>
                <a:lnTo>
                  <a:pt x="358248" y="85235"/>
                </a:lnTo>
                <a:lnTo>
                  <a:pt x="386333" y="68758"/>
                </a:lnTo>
                <a:lnTo>
                  <a:pt x="386333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33" y="101524"/>
                </a:moveTo>
                <a:lnTo>
                  <a:pt x="386333" y="68758"/>
                </a:lnTo>
                <a:lnTo>
                  <a:pt x="358248" y="85235"/>
                </a:lnTo>
                <a:lnTo>
                  <a:pt x="386333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422021" y="6042481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235"/>
                </a:moveTo>
                <a:lnTo>
                  <a:pt x="325899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87" y="104572"/>
                </a:lnTo>
                <a:lnTo>
                  <a:pt x="358248" y="85235"/>
                </a:lnTo>
                <a:close/>
              </a:path>
              <a:path w="433704" h="171450">
                <a:moveTo>
                  <a:pt x="433565" y="85522"/>
                </a:moveTo>
                <a:lnTo>
                  <a:pt x="291083" y="2464"/>
                </a:lnTo>
                <a:lnTo>
                  <a:pt x="283815" y="0"/>
                </a:lnTo>
                <a:lnTo>
                  <a:pt x="276409" y="464"/>
                </a:lnTo>
                <a:lnTo>
                  <a:pt x="269859" y="3643"/>
                </a:lnTo>
                <a:lnTo>
                  <a:pt x="265163" y="9322"/>
                </a:lnTo>
                <a:lnTo>
                  <a:pt x="262698" y="16478"/>
                </a:lnTo>
                <a:lnTo>
                  <a:pt x="263164" y="23705"/>
                </a:lnTo>
                <a:lnTo>
                  <a:pt x="266347" y="30218"/>
                </a:lnTo>
                <a:lnTo>
                  <a:pt x="272033" y="35230"/>
                </a:lnTo>
                <a:lnTo>
                  <a:pt x="325899" y="66472"/>
                </a:lnTo>
                <a:lnTo>
                  <a:pt x="395477" y="66472"/>
                </a:lnTo>
                <a:lnTo>
                  <a:pt x="395477" y="107725"/>
                </a:lnTo>
                <a:lnTo>
                  <a:pt x="433565" y="85522"/>
                </a:lnTo>
                <a:close/>
              </a:path>
              <a:path w="433704" h="171450">
                <a:moveTo>
                  <a:pt x="395477" y="107725"/>
                </a:moveTo>
                <a:lnTo>
                  <a:pt x="395477" y="104572"/>
                </a:lnTo>
                <a:lnTo>
                  <a:pt x="325287" y="104572"/>
                </a:lnTo>
                <a:lnTo>
                  <a:pt x="272033" y="135814"/>
                </a:lnTo>
                <a:lnTo>
                  <a:pt x="266347" y="140827"/>
                </a:lnTo>
                <a:lnTo>
                  <a:pt x="263164" y="147339"/>
                </a:lnTo>
                <a:lnTo>
                  <a:pt x="262698" y="154566"/>
                </a:lnTo>
                <a:lnTo>
                  <a:pt x="265163" y="161722"/>
                </a:lnTo>
                <a:lnTo>
                  <a:pt x="269859" y="167401"/>
                </a:lnTo>
                <a:lnTo>
                  <a:pt x="276409" y="170580"/>
                </a:lnTo>
                <a:lnTo>
                  <a:pt x="283815" y="171045"/>
                </a:lnTo>
                <a:lnTo>
                  <a:pt x="291083" y="168580"/>
                </a:lnTo>
                <a:lnTo>
                  <a:pt x="395477" y="107725"/>
                </a:lnTo>
                <a:close/>
              </a:path>
              <a:path w="433704" h="171450">
                <a:moveTo>
                  <a:pt x="386333" y="104572"/>
                </a:moveTo>
                <a:lnTo>
                  <a:pt x="386333" y="101524"/>
                </a:lnTo>
                <a:lnTo>
                  <a:pt x="358248" y="85235"/>
                </a:lnTo>
                <a:lnTo>
                  <a:pt x="325287" y="104572"/>
                </a:lnTo>
                <a:lnTo>
                  <a:pt x="386333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99" y="66472"/>
                </a:lnTo>
                <a:lnTo>
                  <a:pt x="358248" y="85235"/>
                </a:lnTo>
                <a:lnTo>
                  <a:pt x="386333" y="68758"/>
                </a:lnTo>
                <a:lnTo>
                  <a:pt x="386333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33" y="101524"/>
                </a:moveTo>
                <a:lnTo>
                  <a:pt x="386333" y="68758"/>
                </a:lnTo>
                <a:lnTo>
                  <a:pt x="358248" y="85235"/>
                </a:lnTo>
                <a:lnTo>
                  <a:pt x="386333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863219" y="6329171"/>
            <a:ext cx="792480" cy="370840"/>
          </a:xfrm>
          <a:custGeom>
            <a:avLst/>
            <a:gdLst/>
            <a:ahLst/>
            <a:cxnLst/>
            <a:rect l="l" t="t" r="r" b="b"/>
            <a:pathLst>
              <a:path w="792479" h="370840">
                <a:moveTo>
                  <a:pt x="0" y="0"/>
                </a:moveTo>
                <a:lnTo>
                  <a:pt x="0" y="370332"/>
                </a:lnTo>
                <a:lnTo>
                  <a:pt x="792479" y="370332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259446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863206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655686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857110" y="63291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857110" y="6680454"/>
            <a:ext cx="805180" cy="38100"/>
          </a:xfrm>
          <a:custGeom>
            <a:avLst/>
            <a:gdLst/>
            <a:ahLst/>
            <a:cxnLst/>
            <a:rect l="l" t="t" r="r" b="b"/>
            <a:pathLst>
              <a:path w="805179" h="38100">
                <a:moveTo>
                  <a:pt x="0" y="0"/>
                </a:moveTo>
                <a:lnTo>
                  <a:pt x="0" y="38100"/>
                </a:lnTo>
                <a:lnTo>
                  <a:pt x="804672" y="38099"/>
                </a:lnTo>
                <a:lnTo>
                  <a:pt x="804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 txBox="1"/>
          <p:nvPr/>
        </p:nvSpPr>
        <p:spPr>
          <a:xfrm>
            <a:off x="6864229" y="6335521"/>
            <a:ext cx="382905" cy="34544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931543" y="6329171"/>
            <a:ext cx="792480" cy="370840"/>
          </a:xfrm>
          <a:custGeom>
            <a:avLst/>
            <a:gdLst/>
            <a:ahLst/>
            <a:cxnLst/>
            <a:rect l="l" t="t" r="r" b="b"/>
            <a:pathLst>
              <a:path w="792479" h="370840">
                <a:moveTo>
                  <a:pt x="0" y="0"/>
                </a:moveTo>
                <a:lnTo>
                  <a:pt x="0" y="370332"/>
                </a:lnTo>
                <a:lnTo>
                  <a:pt x="792479" y="370332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327783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931543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724024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925448" y="63291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925448" y="6680454"/>
            <a:ext cx="805180" cy="38100"/>
          </a:xfrm>
          <a:custGeom>
            <a:avLst/>
            <a:gdLst/>
            <a:ahLst/>
            <a:cxnLst/>
            <a:rect l="l" t="t" r="r" b="b"/>
            <a:pathLst>
              <a:path w="805179" h="38100">
                <a:moveTo>
                  <a:pt x="0" y="0"/>
                </a:moveTo>
                <a:lnTo>
                  <a:pt x="0" y="38100"/>
                </a:lnTo>
                <a:lnTo>
                  <a:pt x="804672" y="38099"/>
                </a:lnTo>
                <a:lnTo>
                  <a:pt x="804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 txBox="1"/>
          <p:nvPr/>
        </p:nvSpPr>
        <p:spPr>
          <a:xfrm>
            <a:off x="7931029" y="6335521"/>
            <a:ext cx="383540" cy="34544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8999867" y="6329171"/>
            <a:ext cx="792480" cy="370840"/>
          </a:xfrm>
          <a:custGeom>
            <a:avLst/>
            <a:gdLst/>
            <a:ahLst/>
            <a:cxnLst/>
            <a:rect l="l" t="t" r="r" b="b"/>
            <a:pathLst>
              <a:path w="792479" h="370840">
                <a:moveTo>
                  <a:pt x="0" y="0"/>
                </a:moveTo>
                <a:lnTo>
                  <a:pt x="0" y="370332"/>
                </a:lnTo>
                <a:lnTo>
                  <a:pt x="792479" y="370332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396107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999867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792348" y="6323076"/>
            <a:ext cx="0" cy="395605"/>
          </a:xfrm>
          <a:custGeom>
            <a:avLst/>
            <a:gdLst/>
            <a:ahLst/>
            <a:cxnLst/>
            <a:rect l="l" t="t" r="r" b="b"/>
            <a:pathLst>
              <a:path w="0" h="395604">
                <a:moveTo>
                  <a:pt x="0" y="0"/>
                </a:moveTo>
                <a:lnTo>
                  <a:pt x="0" y="39547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993771" y="63291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993771" y="6680454"/>
            <a:ext cx="805180" cy="38100"/>
          </a:xfrm>
          <a:custGeom>
            <a:avLst/>
            <a:gdLst/>
            <a:ahLst/>
            <a:cxnLst/>
            <a:rect l="l" t="t" r="r" b="b"/>
            <a:pathLst>
              <a:path w="805179" h="38100">
                <a:moveTo>
                  <a:pt x="0" y="0"/>
                </a:moveTo>
                <a:lnTo>
                  <a:pt x="0" y="38100"/>
                </a:lnTo>
                <a:lnTo>
                  <a:pt x="804672" y="38099"/>
                </a:lnTo>
                <a:lnTo>
                  <a:pt x="8046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 txBox="1"/>
          <p:nvPr/>
        </p:nvSpPr>
        <p:spPr>
          <a:xfrm>
            <a:off x="8999346" y="6335521"/>
            <a:ext cx="383540" cy="34544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9395586" y="6335521"/>
            <a:ext cx="383540" cy="345440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504824" y="6429577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7486" y="85809"/>
                </a:moveTo>
                <a:lnTo>
                  <a:pt x="32452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137" y="104572"/>
                </a:lnTo>
                <a:lnTo>
                  <a:pt x="357486" y="85809"/>
                </a:lnTo>
                <a:close/>
              </a:path>
              <a:path w="433704" h="171450">
                <a:moveTo>
                  <a:pt x="433565" y="85522"/>
                </a:moveTo>
                <a:lnTo>
                  <a:pt x="291083" y="2464"/>
                </a:lnTo>
                <a:lnTo>
                  <a:pt x="283803" y="0"/>
                </a:lnTo>
                <a:lnTo>
                  <a:pt x="276313" y="464"/>
                </a:lnTo>
                <a:lnTo>
                  <a:pt x="269538" y="3643"/>
                </a:lnTo>
                <a:lnTo>
                  <a:pt x="264401" y="9322"/>
                </a:lnTo>
                <a:lnTo>
                  <a:pt x="261942" y="16478"/>
                </a:lnTo>
                <a:lnTo>
                  <a:pt x="262407" y="23705"/>
                </a:lnTo>
                <a:lnTo>
                  <a:pt x="265587" y="30218"/>
                </a:lnTo>
                <a:lnTo>
                  <a:pt x="271272" y="35230"/>
                </a:lnTo>
                <a:lnTo>
                  <a:pt x="324525" y="66472"/>
                </a:lnTo>
                <a:lnTo>
                  <a:pt x="395477" y="66472"/>
                </a:lnTo>
                <a:lnTo>
                  <a:pt x="395477" y="107725"/>
                </a:lnTo>
                <a:lnTo>
                  <a:pt x="433565" y="85522"/>
                </a:lnTo>
                <a:close/>
              </a:path>
              <a:path w="433704" h="171450">
                <a:moveTo>
                  <a:pt x="395477" y="107725"/>
                </a:moveTo>
                <a:lnTo>
                  <a:pt x="395477" y="104572"/>
                </a:lnTo>
                <a:lnTo>
                  <a:pt x="325137" y="104572"/>
                </a:lnTo>
                <a:lnTo>
                  <a:pt x="271272" y="135814"/>
                </a:lnTo>
                <a:lnTo>
                  <a:pt x="265587" y="140827"/>
                </a:lnTo>
                <a:lnTo>
                  <a:pt x="262407" y="147339"/>
                </a:lnTo>
                <a:lnTo>
                  <a:pt x="261942" y="154566"/>
                </a:lnTo>
                <a:lnTo>
                  <a:pt x="264401" y="161722"/>
                </a:lnTo>
                <a:lnTo>
                  <a:pt x="269538" y="167401"/>
                </a:lnTo>
                <a:lnTo>
                  <a:pt x="276313" y="170580"/>
                </a:lnTo>
                <a:lnTo>
                  <a:pt x="283803" y="171045"/>
                </a:lnTo>
                <a:lnTo>
                  <a:pt x="291083" y="168580"/>
                </a:lnTo>
                <a:lnTo>
                  <a:pt x="395477" y="107725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4525" y="66472"/>
                </a:lnTo>
                <a:lnTo>
                  <a:pt x="357486" y="85809"/>
                </a:lnTo>
                <a:lnTo>
                  <a:pt x="385572" y="69520"/>
                </a:lnTo>
                <a:lnTo>
                  <a:pt x="385572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5572" y="104572"/>
                </a:moveTo>
                <a:lnTo>
                  <a:pt x="385572" y="102286"/>
                </a:lnTo>
                <a:lnTo>
                  <a:pt x="357486" y="85809"/>
                </a:lnTo>
                <a:lnTo>
                  <a:pt x="325137" y="104572"/>
                </a:lnTo>
                <a:lnTo>
                  <a:pt x="385572" y="104572"/>
                </a:lnTo>
                <a:close/>
              </a:path>
              <a:path w="433704" h="171450">
                <a:moveTo>
                  <a:pt x="385572" y="102286"/>
                </a:moveTo>
                <a:lnTo>
                  <a:pt x="385572" y="69520"/>
                </a:lnTo>
                <a:lnTo>
                  <a:pt x="357486" y="85809"/>
                </a:lnTo>
                <a:lnTo>
                  <a:pt x="385572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504824" y="6429577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7486" y="85809"/>
                </a:moveTo>
                <a:lnTo>
                  <a:pt x="32452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137" y="104572"/>
                </a:lnTo>
                <a:lnTo>
                  <a:pt x="357486" y="85809"/>
                </a:lnTo>
                <a:close/>
              </a:path>
              <a:path w="433704" h="171450">
                <a:moveTo>
                  <a:pt x="433565" y="85522"/>
                </a:moveTo>
                <a:lnTo>
                  <a:pt x="291083" y="2464"/>
                </a:lnTo>
                <a:lnTo>
                  <a:pt x="283803" y="0"/>
                </a:lnTo>
                <a:lnTo>
                  <a:pt x="276313" y="464"/>
                </a:lnTo>
                <a:lnTo>
                  <a:pt x="269538" y="3643"/>
                </a:lnTo>
                <a:lnTo>
                  <a:pt x="264401" y="9322"/>
                </a:lnTo>
                <a:lnTo>
                  <a:pt x="261942" y="16478"/>
                </a:lnTo>
                <a:lnTo>
                  <a:pt x="262407" y="23705"/>
                </a:lnTo>
                <a:lnTo>
                  <a:pt x="265587" y="30218"/>
                </a:lnTo>
                <a:lnTo>
                  <a:pt x="271272" y="35230"/>
                </a:lnTo>
                <a:lnTo>
                  <a:pt x="324525" y="66472"/>
                </a:lnTo>
                <a:lnTo>
                  <a:pt x="395477" y="66472"/>
                </a:lnTo>
                <a:lnTo>
                  <a:pt x="395477" y="107725"/>
                </a:lnTo>
                <a:lnTo>
                  <a:pt x="433565" y="85522"/>
                </a:lnTo>
                <a:close/>
              </a:path>
              <a:path w="433704" h="171450">
                <a:moveTo>
                  <a:pt x="395477" y="107725"/>
                </a:moveTo>
                <a:lnTo>
                  <a:pt x="395477" y="104572"/>
                </a:lnTo>
                <a:lnTo>
                  <a:pt x="325137" y="104572"/>
                </a:lnTo>
                <a:lnTo>
                  <a:pt x="271272" y="135814"/>
                </a:lnTo>
                <a:lnTo>
                  <a:pt x="265587" y="140827"/>
                </a:lnTo>
                <a:lnTo>
                  <a:pt x="262407" y="147339"/>
                </a:lnTo>
                <a:lnTo>
                  <a:pt x="261942" y="154566"/>
                </a:lnTo>
                <a:lnTo>
                  <a:pt x="264401" y="161722"/>
                </a:lnTo>
                <a:lnTo>
                  <a:pt x="269538" y="167401"/>
                </a:lnTo>
                <a:lnTo>
                  <a:pt x="276313" y="170580"/>
                </a:lnTo>
                <a:lnTo>
                  <a:pt x="283803" y="171045"/>
                </a:lnTo>
                <a:lnTo>
                  <a:pt x="291083" y="168580"/>
                </a:lnTo>
                <a:lnTo>
                  <a:pt x="395477" y="107725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4525" y="66472"/>
                </a:lnTo>
                <a:lnTo>
                  <a:pt x="357486" y="85809"/>
                </a:lnTo>
                <a:lnTo>
                  <a:pt x="385572" y="69520"/>
                </a:lnTo>
                <a:lnTo>
                  <a:pt x="385572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5572" y="104572"/>
                </a:moveTo>
                <a:lnTo>
                  <a:pt x="385572" y="102286"/>
                </a:lnTo>
                <a:lnTo>
                  <a:pt x="357486" y="85809"/>
                </a:lnTo>
                <a:lnTo>
                  <a:pt x="325137" y="104572"/>
                </a:lnTo>
                <a:lnTo>
                  <a:pt x="385572" y="104572"/>
                </a:lnTo>
                <a:close/>
              </a:path>
              <a:path w="433704" h="171450">
                <a:moveTo>
                  <a:pt x="385572" y="102286"/>
                </a:moveTo>
                <a:lnTo>
                  <a:pt x="385572" y="69520"/>
                </a:lnTo>
                <a:lnTo>
                  <a:pt x="357486" y="85809"/>
                </a:lnTo>
                <a:lnTo>
                  <a:pt x="385572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585327" y="6429577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37" y="85809"/>
                </a:moveTo>
                <a:lnTo>
                  <a:pt x="323776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88" y="104572"/>
                </a:lnTo>
                <a:lnTo>
                  <a:pt x="356737" y="85809"/>
                </a:lnTo>
                <a:close/>
              </a:path>
              <a:path w="432434" h="171450">
                <a:moveTo>
                  <a:pt x="432066" y="85522"/>
                </a:moveTo>
                <a:lnTo>
                  <a:pt x="289572" y="2464"/>
                </a:lnTo>
                <a:lnTo>
                  <a:pt x="282417" y="0"/>
                </a:lnTo>
                <a:lnTo>
                  <a:pt x="275189" y="464"/>
                </a:lnTo>
                <a:lnTo>
                  <a:pt x="268677" y="3643"/>
                </a:lnTo>
                <a:lnTo>
                  <a:pt x="263664" y="9322"/>
                </a:lnTo>
                <a:lnTo>
                  <a:pt x="261194" y="16478"/>
                </a:lnTo>
                <a:lnTo>
                  <a:pt x="261659" y="23705"/>
                </a:lnTo>
                <a:lnTo>
                  <a:pt x="264841" y="30218"/>
                </a:lnTo>
                <a:lnTo>
                  <a:pt x="270522" y="35230"/>
                </a:lnTo>
                <a:lnTo>
                  <a:pt x="323776" y="66472"/>
                </a:lnTo>
                <a:lnTo>
                  <a:pt x="394716" y="66472"/>
                </a:lnTo>
                <a:lnTo>
                  <a:pt x="394716" y="107293"/>
                </a:lnTo>
                <a:lnTo>
                  <a:pt x="432066" y="85522"/>
                </a:lnTo>
                <a:close/>
              </a:path>
              <a:path w="432434" h="171450">
                <a:moveTo>
                  <a:pt x="394716" y="107293"/>
                </a:moveTo>
                <a:lnTo>
                  <a:pt x="394716" y="104572"/>
                </a:lnTo>
                <a:lnTo>
                  <a:pt x="324388" y="104572"/>
                </a:lnTo>
                <a:lnTo>
                  <a:pt x="270522" y="135814"/>
                </a:lnTo>
                <a:lnTo>
                  <a:pt x="264841" y="140827"/>
                </a:lnTo>
                <a:lnTo>
                  <a:pt x="261659" y="147339"/>
                </a:lnTo>
                <a:lnTo>
                  <a:pt x="261194" y="154566"/>
                </a:lnTo>
                <a:lnTo>
                  <a:pt x="263664" y="161722"/>
                </a:lnTo>
                <a:lnTo>
                  <a:pt x="268677" y="167401"/>
                </a:lnTo>
                <a:lnTo>
                  <a:pt x="275189" y="170580"/>
                </a:lnTo>
                <a:lnTo>
                  <a:pt x="282417" y="171045"/>
                </a:lnTo>
                <a:lnTo>
                  <a:pt x="289572" y="168580"/>
                </a:lnTo>
                <a:lnTo>
                  <a:pt x="394716" y="107293"/>
                </a:lnTo>
                <a:close/>
              </a:path>
              <a:path w="432434" h="171450">
                <a:moveTo>
                  <a:pt x="394716" y="104572"/>
                </a:moveTo>
                <a:lnTo>
                  <a:pt x="394716" y="66472"/>
                </a:lnTo>
                <a:lnTo>
                  <a:pt x="323776" y="66472"/>
                </a:lnTo>
                <a:lnTo>
                  <a:pt x="356737" y="85809"/>
                </a:lnTo>
                <a:lnTo>
                  <a:pt x="384822" y="69520"/>
                </a:lnTo>
                <a:lnTo>
                  <a:pt x="384822" y="104572"/>
                </a:lnTo>
                <a:lnTo>
                  <a:pt x="394716" y="104572"/>
                </a:lnTo>
                <a:close/>
              </a:path>
              <a:path w="432434" h="171450">
                <a:moveTo>
                  <a:pt x="384822" y="104572"/>
                </a:moveTo>
                <a:lnTo>
                  <a:pt x="384822" y="102286"/>
                </a:lnTo>
                <a:lnTo>
                  <a:pt x="356737" y="85809"/>
                </a:lnTo>
                <a:lnTo>
                  <a:pt x="324388" y="104572"/>
                </a:lnTo>
                <a:lnTo>
                  <a:pt x="384822" y="104572"/>
                </a:lnTo>
                <a:close/>
              </a:path>
              <a:path w="432434" h="171450">
                <a:moveTo>
                  <a:pt x="384822" y="102286"/>
                </a:moveTo>
                <a:lnTo>
                  <a:pt x="384822" y="69520"/>
                </a:lnTo>
                <a:lnTo>
                  <a:pt x="356737" y="85809"/>
                </a:lnTo>
                <a:lnTo>
                  <a:pt x="384822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585327" y="6429577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37" y="85809"/>
                </a:moveTo>
                <a:lnTo>
                  <a:pt x="323776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88" y="104572"/>
                </a:lnTo>
                <a:lnTo>
                  <a:pt x="356737" y="85809"/>
                </a:lnTo>
                <a:close/>
              </a:path>
              <a:path w="432434" h="171450">
                <a:moveTo>
                  <a:pt x="432066" y="85522"/>
                </a:moveTo>
                <a:lnTo>
                  <a:pt x="289572" y="2464"/>
                </a:lnTo>
                <a:lnTo>
                  <a:pt x="282417" y="0"/>
                </a:lnTo>
                <a:lnTo>
                  <a:pt x="275189" y="464"/>
                </a:lnTo>
                <a:lnTo>
                  <a:pt x="268677" y="3643"/>
                </a:lnTo>
                <a:lnTo>
                  <a:pt x="263664" y="9322"/>
                </a:lnTo>
                <a:lnTo>
                  <a:pt x="261194" y="16478"/>
                </a:lnTo>
                <a:lnTo>
                  <a:pt x="261659" y="23705"/>
                </a:lnTo>
                <a:lnTo>
                  <a:pt x="264841" y="30218"/>
                </a:lnTo>
                <a:lnTo>
                  <a:pt x="270522" y="35230"/>
                </a:lnTo>
                <a:lnTo>
                  <a:pt x="323776" y="66472"/>
                </a:lnTo>
                <a:lnTo>
                  <a:pt x="394716" y="66472"/>
                </a:lnTo>
                <a:lnTo>
                  <a:pt x="394716" y="107293"/>
                </a:lnTo>
                <a:lnTo>
                  <a:pt x="432066" y="85522"/>
                </a:lnTo>
                <a:close/>
              </a:path>
              <a:path w="432434" h="171450">
                <a:moveTo>
                  <a:pt x="394716" y="107293"/>
                </a:moveTo>
                <a:lnTo>
                  <a:pt x="394716" y="104572"/>
                </a:lnTo>
                <a:lnTo>
                  <a:pt x="324388" y="104572"/>
                </a:lnTo>
                <a:lnTo>
                  <a:pt x="270522" y="135814"/>
                </a:lnTo>
                <a:lnTo>
                  <a:pt x="264841" y="140827"/>
                </a:lnTo>
                <a:lnTo>
                  <a:pt x="261659" y="147339"/>
                </a:lnTo>
                <a:lnTo>
                  <a:pt x="261194" y="154566"/>
                </a:lnTo>
                <a:lnTo>
                  <a:pt x="263664" y="161722"/>
                </a:lnTo>
                <a:lnTo>
                  <a:pt x="268677" y="167401"/>
                </a:lnTo>
                <a:lnTo>
                  <a:pt x="275189" y="170580"/>
                </a:lnTo>
                <a:lnTo>
                  <a:pt x="282417" y="171045"/>
                </a:lnTo>
                <a:lnTo>
                  <a:pt x="289572" y="168580"/>
                </a:lnTo>
                <a:lnTo>
                  <a:pt x="394716" y="107293"/>
                </a:lnTo>
                <a:close/>
              </a:path>
              <a:path w="432434" h="171450">
                <a:moveTo>
                  <a:pt x="394716" y="104572"/>
                </a:moveTo>
                <a:lnTo>
                  <a:pt x="394716" y="66472"/>
                </a:lnTo>
                <a:lnTo>
                  <a:pt x="323776" y="66472"/>
                </a:lnTo>
                <a:lnTo>
                  <a:pt x="356737" y="85809"/>
                </a:lnTo>
                <a:lnTo>
                  <a:pt x="384822" y="69520"/>
                </a:lnTo>
                <a:lnTo>
                  <a:pt x="384822" y="104572"/>
                </a:lnTo>
                <a:lnTo>
                  <a:pt x="394716" y="104572"/>
                </a:lnTo>
                <a:close/>
              </a:path>
              <a:path w="432434" h="171450">
                <a:moveTo>
                  <a:pt x="384822" y="104572"/>
                </a:moveTo>
                <a:lnTo>
                  <a:pt x="384822" y="102286"/>
                </a:lnTo>
                <a:lnTo>
                  <a:pt x="356737" y="85809"/>
                </a:lnTo>
                <a:lnTo>
                  <a:pt x="324388" y="104572"/>
                </a:lnTo>
                <a:lnTo>
                  <a:pt x="384822" y="104572"/>
                </a:lnTo>
                <a:close/>
              </a:path>
              <a:path w="432434" h="171450">
                <a:moveTo>
                  <a:pt x="384822" y="102286"/>
                </a:moveTo>
                <a:lnTo>
                  <a:pt x="384822" y="69520"/>
                </a:lnTo>
                <a:lnTo>
                  <a:pt x="356737" y="85809"/>
                </a:lnTo>
                <a:lnTo>
                  <a:pt x="384822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431165" y="6429577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12" y="85809"/>
                </a:moveTo>
                <a:lnTo>
                  <a:pt x="323750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62" y="104572"/>
                </a:lnTo>
                <a:lnTo>
                  <a:pt x="356712" y="85809"/>
                </a:lnTo>
                <a:close/>
              </a:path>
              <a:path w="432434" h="171450">
                <a:moveTo>
                  <a:pt x="432053" y="85522"/>
                </a:moveTo>
                <a:lnTo>
                  <a:pt x="289547" y="2464"/>
                </a:lnTo>
                <a:lnTo>
                  <a:pt x="282397" y="0"/>
                </a:lnTo>
                <a:lnTo>
                  <a:pt x="275170" y="464"/>
                </a:lnTo>
                <a:lnTo>
                  <a:pt x="268658" y="3643"/>
                </a:lnTo>
                <a:lnTo>
                  <a:pt x="263651" y="9322"/>
                </a:lnTo>
                <a:lnTo>
                  <a:pt x="261181" y="16478"/>
                </a:lnTo>
                <a:lnTo>
                  <a:pt x="261645" y="23705"/>
                </a:lnTo>
                <a:lnTo>
                  <a:pt x="264823" y="30218"/>
                </a:lnTo>
                <a:lnTo>
                  <a:pt x="270497" y="35230"/>
                </a:lnTo>
                <a:lnTo>
                  <a:pt x="323750" y="66472"/>
                </a:lnTo>
                <a:lnTo>
                  <a:pt x="394715" y="66472"/>
                </a:lnTo>
                <a:lnTo>
                  <a:pt x="394715" y="107284"/>
                </a:lnTo>
                <a:lnTo>
                  <a:pt x="432053" y="85522"/>
                </a:lnTo>
                <a:close/>
              </a:path>
              <a:path w="432434" h="171450">
                <a:moveTo>
                  <a:pt x="394715" y="107284"/>
                </a:moveTo>
                <a:lnTo>
                  <a:pt x="394715" y="104572"/>
                </a:lnTo>
                <a:lnTo>
                  <a:pt x="324362" y="104572"/>
                </a:lnTo>
                <a:lnTo>
                  <a:pt x="270497" y="135814"/>
                </a:lnTo>
                <a:lnTo>
                  <a:pt x="264823" y="140827"/>
                </a:lnTo>
                <a:lnTo>
                  <a:pt x="261645" y="147339"/>
                </a:lnTo>
                <a:lnTo>
                  <a:pt x="261181" y="154566"/>
                </a:lnTo>
                <a:lnTo>
                  <a:pt x="263651" y="161722"/>
                </a:lnTo>
                <a:lnTo>
                  <a:pt x="268658" y="167401"/>
                </a:lnTo>
                <a:lnTo>
                  <a:pt x="275170" y="170580"/>
                </a:lnTo>
                <a:lnTo>
                  <a:pt x="282397" y="171045"/>
                </a:lnTo>
                <a:lnTo>
                  <a:pt x="289547" y="168580"/>
                </a:lnTo>
                <a:lnTo>
                  <a:pt x="394715" y="107284"/>
                </a:lnTo>
                <a:close/>
              </a:path>
              <a:path w="432434" h="171450">
                <a:moveTo>
                  <a:pt x="394715" y="104572"/>
                </a:moveTo>
                <a:lnTo>
                  <a:pt x="394715" y="66472"/>
                </a:lnTo>
                <a:lnTo>
                  <a:pt x="323750" y="66472"/>
                </a:lnTo>
                <a:lnTo>
                  <a:pt x="356712" y="85809"/>
                </a:lnTo>
                <a:lnTo>
                  <a:pt x="384797" y="69520"/>
                </a:lnTo>
                <a:lnTo>
                  <a:pt x="384797" y="104572"/>
                </a:lnTo>
                <a:lnTo>
                  <a:pt x="394715" y="104572"/>
                </a:lnTo>
                <a:close/>
              </a:path>
              <a:path w="432434" h="171450">
                <a:moveTo>
                  <a:pt x="384797" y="104572"/>
                </a:moveTo>
                <a:lnTo>
                  <a:pt x="384797" y="102286"/>
                </a:lnTo>
                <a:lnTo>
                  <a:pt x="356712" y="85809"/>
                </a:lnTo>
                <a:lnTo>
                  <a:pt x="324362" y="104572"/>
                </a:lnTo>
                <a:lnTo>
                  <a:pt x="384797" y="104572"/>
                </a:lnTo>
                <a:close/>
              </a:path>
              <a:path w="432434" h="171450">
                <a:moveTo>
                  <a:pt x="384797" y="102286"/>
                </a:moveTo>
                <a:lnTo>
                  <a:pt x="384797" y="69520"/>
                </a:lnTo>
                <a:lnTo>
                  <a:pt x="356712" y="85809"/>
                </a:lnTo>
                <a:lnTo>
                  <a:pt x="384797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431165" y="6429577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12" y="85809"/>
                </a:moveTo>
                <a:lnTo>
                  <a:pt x="323750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4362" y="104572"/>
                </a:lnTo>
                <a:lnTo>
                  <a:pt x="356712" y="85809"/>
                </a:lnTo>
                <a:close/>
              </a:path>
              <a:path w="432434" h="171450">
                <a:moveTo>
                  <a:pt x="432053" y="85522"/>
                </a:moveTo>
                <a:lnTo>
                  <a:pt x="289547" y="2464"/>
                </a:lnTo>
                <a:lnTo>
                  <a:pt x="282397" y="0"/>
                </a:lnTo>
                <a:lnTo>
                  <a:pt x="275170" y="464"/>
                </a:lnTo>
                <a:lnTo>
                  <a:pt x="268658" y="3643"/>
                </a:lnTo>
                <a:lnTo>
                  <a:pt x="263651" y="9322"/>
                </a:lnTo>
                <a:lnTo>
                  <a:pt x="261181" y="16478"/>
                </a:lnTo>
                <a:lnTo>
                  <a:pt x="261645" y="23705"/>
                </a:lnTo>
                <a:lnTo>
                  <a:pt x="264823" y="30218"/>
                </a:lnTo>
                <a:lnTo>
                  <a:pt x="270497" y="35230"/>
                </a:lnTo>
                <a:lnTo>
                  <a:pt x="323750" y="66472"/>
                </a:lnTo>
                <a:lnTo>
                  <a:pt x="394715" y="66472"/>
                </a:lnTo>
                <a:lnTo>
                  <a:pt x="394715" y="107284"/>
                </a:lnTo>
                <a:lnTo>
                  <a:pt x="432053" y="85522"/>
                </a:lnTo>
                <a:close/>
              </a:path>
              <a:path w="432434" h="171450">
                <a:moveTo>
                  <a:pt x="394715" y="107284"/>
                </a:moveTo>
                <a:lnTo>
                  <a:pt x="394715" y="104572"/>
                </a:lnTo>
                <a:lnTo>
                  <a:pt x="324362" y="104572"/>
                </a:lnTo>
                <a:lnTo>
                  <a:pt x="270497" y="135814"/>
                </a:lnTo>
                <a:lnTo>
                  <a:pt x="264823" y="140827"/>
                </a:lnTo>
                <a:lnTo>
                  <a:pt x="261645" y="147339"/>
                </a:lnTo>
                <a:lnTo>
                  <a:pt x="261181" y="154566"/>
                </a:lnTo>
                <a:lnTo>
                  <a:pt x="263651" y="161722"/>
                </a:lnTo>
                <a:lnTo>
                  <a:pt x="268658" y="167401"/>
                </a:lnTo>
                <a:lnTo>
                  <a:pt x="275170" y="170580"/>
                </a:lnTo>
                <a:lnTo>
                  <a:pt x="282397" y="171045"/>
                </a:lnTo>
                <a:lnTo>
                  <a:pt x="289547" y="168580"/>
                </a:lnTo>
                <a:lnTo>
                  <a:pt x="394715" y="107284"/>
                </a:lnTo>
                <a:close/>
              </a:path>
              <a:path w="432434" h="171450">
                <a:moveTo>
                  <a:pt x="394715" y="104572"/>
                </a:moveTo>
                <a:lnTo>
                  <a:pt x="394715" y="66472"/>
                </a:lnTo>
                <a:lnTo>
                  <a:pt x="323750" y="66472"/>
                </a:lnTo>
                <a:lnTo>
                  <a:pt x="356712" y="85809"/>
                </a:lnTo>
                <a:lnTo>
                  <a:pt x="384797" y="69520"/>
                </a:lnTo>
                <a:lnTo>
                  <a:pt x="384797" y="104572"/>
                </a:lnTo>
                <a:lnTo>
                  <a:pt x="394715" y="104572"/>
                </a:lnTo>
                <a:close/>
              </a:path>
              <a:path w="432434" h="171450">
                <a:moveTo>
                  <a:pt x="384797" y="104572"/>
                </a:moveTo>
                <a:lnTo>
                  <a:pt x="384797" y="102286"/>
                </a:lnTo>
                <a:lnTo>
                  <a:pt x="356712" y="85809"/>
                </a:lnTo>
                <a:lnTo>
                  <a:pt x="324362" y="104572"/>
                </a:lnTo>
                <a:lnTo>
                  <a:pt x="384797" y="104572"/>
                </a:lnTo>
                <a:close/>
              </a:path>
              <a:path w="432434" h="171450">
                <a:moveTo>
                  <a:pt x="384797" y="102286"/>
                </a:moveTo>
                <a:lnTo>
                  <a:pt x="384797" y="69520"/>
                </a:lnTo>
                <a:lnTo>
                  <a:pt x="356712" y="85809"/>
                </a:lnTo>
                <a:lnTo>
                  <a:pt x="384797" y="1022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860171" y="6720078"/>
            <a:ext cx="790575" cy="371475"/>
          </a:xfrm>
          <a:custGeom>
            <a:avLst/>
            <a:gdLst/>
            <a:ahLst/>
            <a:cxnLst/>
            <a:rect l="l" t="t" r="r" b="b"/>
            <a:pathLst>
              <a:path w="790575" h="371475">
                <a:moveTo>
                  <a:pt x="0" y="0"/>
                </a:moveTo>
                <a:lnTo>
                  <a:pt x="0" y="371094"/>
                </a:lnTo>
                <a:lnTo>
                  <a:pt x="790194" y="371094"/>
                </a:lnTo>
                <a:lnTo>
                  <a:pt x="790194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255636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860158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650353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854063" y="6720078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 h="0">
                <a:moveTo>
                  <a:pt x="0" y="0"/>
                </a:moveTo>
                <a:lnTo>
                  <a:pt x="80314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854063" y="7091171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 h="0">
                <a:moveTo>
                  <a:pt x="0" y="0"/>
                </a:moveTo>
                <a:lnTo>
                  <a:pt x="80314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 txBox="1"/>
          <p:nvPr/>
        </p:nvSpPr>
        <p:spPr>
          <a:xfrm>
            <a:off x="6864229" y="6726428"/>
            <a:ext cx="382905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7926971" y="6720078"/>
            <a:ext cx="791845" cy="371475"/>
          </a:xfrm>
          <a:custGeom>
            <a:avLst/>
            <a:gdLst/>
            <a:ahLst/>
            <a:cxnLst/>
            <a:rect l="l" t="t" r="r" b="b"/>
            <a:pathLst>
              <a:path w="791845" h="371475">
                <a:moveTo>
                  <a:pt x="0" y="0"/>
                </a:moveTo>
                <a:lnTo>
                  <a:pt x="0" y="371094"/>
                </a:lnTo>
                <a:lnTo>
                  <a:pt x="791718" y="371094"/>
                </a:lnTo>
                <a:lnTo>
                  <a:pt x="791718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323198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7926958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718677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920863" y="6720078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7920863" y="70911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/>
          <p:nvPr/>
        </p:nvSpPr>
        <p:spPr>
          <a:xfrm>
            <a:off x="7931029" y="6726428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5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8995295" y="6720078"/>
            <a:ext cx="792480" cy="371475"/>
          </a:xfrm>
          <a:custGeom>
            <a:avLst/>
            <a:gdLst/>
            <a:ahLst/>
            <a:cxnLst/>
            <a:rect l="l" t="t" r="r" b="b"/>
            <a:pathLst>
              <a:path w="792479" h="371475">
                <a:moveTo>
                  <a:pt x="0" y="0"/>
                </a:moveTo>
                <a:lnTo>
                  <a:pt x="0" y="371094"/>
                </a:lnTo>
                <a:lnTo>
                  <a:pt x="792479" y="371094"/>
                </a:lnTo>
                <a:lnTo>
                  <a:pt x="792479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9391522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5282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9787763" y="6713981"/>
            <a:ext cx="0" cy="396240"/>
          </a:xfrm>
          <a:custGeom>
            <a:avLst/>
            <a:gdLst/>
            <a:ahLst/>
            <a:cxnLst/>
            <a:rect l="l" t="t" r="r" b="b"/>
            <a:pathLst>
              <a:path w="0" h="396240">
                <a:moveTo>
                  <a:pt x="0" y="0"/>
                </a:moveTo>
                <a:lnTo>
                  <a:pt x="0" y="3962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89186" y="6720078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989199" y="7091171"/>
            <a:ext cx="805180" cy="0"/>
          </a:xfrm>
          <a:custGeom>
            <a:avLst/>
            <a:gdLst/>
            <a:ahLst/>
            <a:cxnLst/>
            <a:rect l="l" t="t" r="r" b="b"/>
            <a:pathLst>
              <a:path w="805179" h="0">
                <a:moveTo>
                  <a:pt x="0" y="0"/>
                </a:moveTo>
                <a:lnTo>
                  <a:pt x="80467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 txBox="1"/>
          <p:nvPr/>
        </p:nvSpPr>
        <p:spPr>
          <a:xfrm>
            <a:off x="8999346" y="6726428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6995">
              <a:lnSpc>
                <a:spcPct val="100000"/>
              </a:lnSpc>
              <a:spcBef>
                <a:spcPts val="295"/>
              </a:spcBef>
            </a:pPr>
            <a:r>
              <a:rPr dirty="0" sz="1800" b="1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9395586" y="6726428"/>
            <a:ext cx="383540" cy="346075"/>
          </a:xfrm>
          <a:prstGeom prst="rect">
            <a:avLst/>
          </a:prstGeom>
          <a:solidFill>
            <a:srgbClr val="CC0000"/>
          </a:solidFill>
        </p:spPr>
        <p:txBody>
          <a:bodyPr wrap="square" lIns="0" tIns="3746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295"/>
              </a:spcBef>
            </a:pPr>
            <a:r>
              <a:rPr dirty="0" sz="1800" spc="-5" b="1">
                <a:solidFill>
                  <a:srgbClr val="FFFFFF"/>
                </a:solidFill>
                <a:latin typeface="Verdana"/>
                <a:cs typeface="Verdana"/>
              </a:rPr>
              <a:t>^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7499477" y="6820483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61" y="85235"/>
                </a:moveTo>
                <a:lnTo>
                  <a:pt x="325912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300" y="104572"/>
                </a:lnTo>
                <a:lnTo>
                  <a:pt x="358261" y="85235"/>
                </a:lnTo>
                <a:close/>
              </a:path>
              <a:path w="433704" h="171450">
                <a:moveTo>
                  <a:pt x="433590" y="85522"/>
                </a:moveTo>
                <a:lnTo>
                  <a:pt x="291096" y="2464"/>
                </a:lnTo>
                <a:lnTo>
                  <a:pt x="283939" y="0"/>
                </a:lnTo>
                <a:lnTo>
                  <a:pt x="276709" y="464"/>
                </a:lnTo>
                <a:lnTo>
                  <a:pt x="270195" y="3643"/>
                </a:lnTo>
                <a:lnTo>
                  <a:pt x="265188" y="9322"/>
                </a:lnTo>
                <a:lnTo>
                  <a:pt x="262724" y="16156"/>
                </a:lnTo>
                <a:lnTo>
                  <a:pt x="263188" y="23419"/>
                </a:lnTo>
                <a:lnTo>
                  <a:pt x="266367" y="30110"/>
                </a:lnTo>
                <a:lnTo>
                  <a:pt x="272046" y="35230"/>
                </a:lnTo>
                <a:lnTo>
                  <a:pt x="325912" y="66472"/>
                </a:lnTo>
                <a:lnTo>
                  <a:pt x="396240" y="66472"/>
                </a:lnTo>
                <a:lnTo>
                  <a:pt x="396240" y="107293"/>
                </a:lnTo>
                <a:lnTo>
                  <a:pt x="433590" y="85522"/>
                </a:lnTo>
                <a:close/>
              </a:path>
              <a:path w="433704" h="171450">
                <a:moveTo>
                  <a:pt x="396240" y="107293"/>
                </a:moveTo>
                <a:lnTo>
                  <a:pt x="396240" y="104572"/>
                </a:lnTo>
                <a:lnTo>
                  <a:pt x="325300" y="104572"/>
                </a:lnTo>
                <a:lnTo>
                  <a:pt x="272046" y="135814"/>
                </a:lnTo>
                <a:lnTo>
                  <a:pt x="266367" y="140505"/>
                </a:lnTo>
                <a:lnTo>
                  <a:pt x="263188" y="147054"/>
                </a:lnTo>
                <a:lnTo>
                  <a:pt x="262724" y="154459"/>
                </a:lnTo>
                <a:lnTo>
                  <a:pt x="265188" y="161722"/>
                </a:lnTo>
                <a:lnTo>
                  <a:pt x="270195" y="167401"/>
                </a:lnTo>
                <a:lnTo>
                  <a:pt x="276709" y="170580"/>
                </a:lnTo>
                <a:lnTo>
                  <a:pt x="283939" y="171045"/>
                </a:lnTo>
                <a:lnTo>
                  <a:pt x="291096" y="168580"/>
                </a:lnTo>
                <a:lnTo>
                  <a:pt x="396240" y="107293"/>
                </a:lnTo>
                <a:close/>
              </a:path>
              <a:path w="433704" h="171450">
                <a:moveTo>
                  <a:pt x="386346" y="104572"/>
                </a:moveTo>
                <a:lnTo>
                  <a:pt x="386346" y="101524"/>
                </a:lnTo>
                <a:lnTo>
                  <a:pt x="358261" y="85235"/>
                </a:lnTo>
                <a:lnTo>
                  <a:pt x="325300" y="104572"/>
                </a:lnTo>
                <a:lnTo>
                  <a:pt x="386346" y="104572"/>
                </a:lnTo>
                <a:close/>
              </a:path>
              <a:path w="433704" h="171450">
                <a:moveTo>
                  <a:pt x="396240" y="104572"/>
                </a:moveTo>
                <a:lnTo>
                  <a:pt x="396240" y="66472"/>
                </a:lnTo>
                <a:lnTo>
                  <a:pt x="325912" y="66472"/>
                </a:lnTo>
                <a:lnTo>
                  <a:pt x="358261" y="85235"/>
                </a:lnTo>
                <a:lnTo>
                  <a:pt x="386346" y="68758"/>
                </a:lnTo>
                <a:lnTo>
                  <a:pt x="386346" y="104572"/>
                </a:lnTo>
                <a:lnTo>
                  <a:pt x="396240" y="104572"/>
                </a:lnTo>
                <a:close/>
              </a:path>
              <a:path w="433704" h="171450">
                <a:moveTo>
                  <a:pt x="386346" y="101524"/>
                </a:moveTo>
                <a:lnTo>
                  <a:pt x="386346" y="68758"/>
                </a:lnTo>
                <a:lnTo>
                  <a:pt x="358261" y="85235"/>
                </a:lnTo>
                <a:lnTo>
                  <a:pt x="386346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499477" y="6820483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61" y="85235"/>
                </a:moveTo>
                <a:lnTo>
                  <a:pt x="325912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300" y="104572"/>
                </a:lnTo>
                <a:lnTo>
                  <a:pt x="358261" y="85235"/>
                </a:lnTo>
                <a:close/>
              </a:path>
              <a:path w="433704" h="171450">
                <a:moveTo>
                  <a:pt x="433590" y="85522"/>
                </a:moveTo>
                <a:lnTo>
                  <a:pt x="291096" y="2464"/>
                </a:lnTo>
                <a:lnTo>
                  <a:pt x="283939" y="0"/>
                </a:lnTo>
                <a:lnTo>
                  <a:pt x="276709" y="464"/>
                </a:lnTo>
                <a:lnTo>
                  <a:pt x="270195" y="3643"/>
                </a:lnTo>
                <a:lnTo>
                  <a:pt x="265188" y="9322"/>
                </a:lnTo>
                <a:lnTo>
                  <a:pt x="262724" y="16156"/>
                </a:lnTo>
                <a:lnTo>
                  <a:pt x="263188" y="23419"/>
                </a:lnTo>
                <a:lnTo>
                  <a:pt x="266367" y="30110"/>
                </a:lnTo>
                <a:lnTo>
                  <a:pt x="272046" y="35230"/>
                </a:lnTo>
                <a:lnTo>
                  <a:pt x="325912" y="66472"/>
                </a:lnTo>
                <a:lnTo>
                  <a:pt x="396240" y="66472"/>
                </a:lnTo>
                <a:lnTo>
                  <a:pt x="396240" y="107293"/>
                </a:lnTo>
                <a:lnTo>
                  <a:pt x="433590" y="85522"/>
                </a:lnTo>
                <a:close/>
              </a:path>
              <a:path w="433704" h="171450">
                <a:moveTo>
                  <a:pt x="396240" y="107293"/>
                </a:moveTo>
                <a:lnTo>
                  <a:pt x="396240" y="104572"/>
                </a:lnTo>
                <a:lnTo>
                  <a:pt x="325300" y="104572"/>
                </a:lnTo>
                <a:lnTo>
                  <a:pt x="272046" y="135814"/>
                </a:lnTo>
                <a:lnTo>
                  <a:pt x="266367" y="140505"/>
                </a:lnTo>
                <a:lnTo>
                  <a:pt x="263188" y="147054"/>
                </a:lnTo>
                <a:lnTo>
                  <a:pt x="262724" y="154459"/>
                </a:lnTo>
                <a:lnTo>
                  <a:pt x="265188" y="161722"/>
                </a:lnTo>
                <a:lnTo>
                  <a:pt x="270195" y="167401"/>
                </a:lnTo>
                <a:lnTo>
                  <a:pt x="276709" y="170580"/>
                </a:lnTo>
                <a:lnTo>
                  <a:pt x="283939" y="171045"/>
                </a:lnTo>
                <a:lnTo>
                  <a:pt x="291096" y="168580"/>
                </a:lnTo>
                <a:lnTo>
                  <a:pt x="396240" y="107293"/>
                </a:lnTo>
                <a:close/>
              </a:path>
              <a:path w="433704" h="171450">
                <a:moveTo>
                  <a:pt x="386346" y="104572"/>
                </a:moveTo>
                <a:lnTo>
                  <a:pt x="386346" y="101524"/>
                </a:lnTo>
                <a:lnTo>
                  <a:pt x="358261" y="85235"/>
                </a:lnTo>
                <a:lnTo>
                  <a:pt x="325300" y="104572"/>
                </a:lnTo>
                <a:lnTo>
                  <a:pt x="386346" y="104572"/>
                </a:lnTo>
                <a:close/>
              </a:path>
              <a:path w="433704" h="171450">
                <a:moveTo>
                  <a:pt x="396240" y="104572"/>
                </a:moveTo>
                <a:lnTo>
                  <a:pt x="396240" y="66472"/>
                </a:lnTo>
                <a:lnTo>
                  <a:pt x="325912" y="66472"/>
                </a:lnTo>
                <a:lnTo>
                  <a:pt x="358261" y="85235"/>
                </a:lnTo>
                <a:lnTo>
                  <a:pt x="386346" y="68758"/>
                </a:lnTo>
                <a:lnTo>
                  <a:pt x="386346" y="104572"/>
                </a:lnTo>
                <a:lnTo>
                  <a:pt x="396240" y="104572"/>
                </a:lnTo>
                <a:close/>
              </a:path>
              <a:path w="433704" h="171450">
                <a:moveTo>
                  <a:pt x="386346" y="101524"/>
                </a:moveTo>
                <a:lnTo>
                  <a:pt x="386346" y="68758"/>
                </a:lnTo>
                <a:lnTo>
                  <a:pt x="358261" y="85235"/>
                </a:lnTo>
                <a:lnTo>
                  <a:pt x="386346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580767" y="6820483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235"/>
                </a:moveTo>
                <a:lnTo>
                  <a:pt x="32437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3763" y="104572"/>
                </a:lnTo>
                <a:lnTo>
                  <a:pt x="356724" y="85235"/>
                </a:lnTo>
                <a:close/>
              </a:path>
              <a:path w="432434" h="171450">
                <a:moveTo>
                  <a:pt x="432054" y="85522"/>
                </a:moveTo>
                <a:lnTo>
                  <a:pt x="289560" y="2464"/>
                </a:lnTo>
                <a:lnTo>
                  <a:pt x="282398" y="0"/>
                </a:lnTo>
                <a:lnTo>
                  <a:pt x="275172" y="464"/>
                </a:lnTo>
                <a:lnTo>
                  <a:pt x="268662" y="3643"/>
                </a:lnTo>
                <a:lnTo>
                  <a:pt x="263651" y="9322"/>
                </a:lnTo>
                <a:lnTo>
                  <a:pt x="261180" y="16156"/>
                </a:lnTo>
                <a:lnTo>
                  <a:pt x="261642" y="23419"/>
                </a:lnTo>
                <a:lnTo>
                  <a:pt x="264823" y="30110"/>
                </a:lnTo>
                <a:lnTo>
                  <a:pt x="270510" y="35230"/>
                </a:lnTo>
                <a:lnTo>
                  <a:pt x="324375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4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3763" y="104572"/>
                </a:lnTo>
                <a:lnTo>
                  <a:pt x="270510" y="135814"/>
                </a:lnTo>
                <a:lnTo>
                  <a:pt x="264823" y="140505"/>
                </a:lnTo>
                <a:lnTo>
                  <a:pt x="261642" y="147054"/>
                </a:lnTo>
                <a:lnTo>
                  <a:pt x="261180" y="154459"/>
                </a:lnTo>
                <a:lnTo>
                  <a:pt x="263651" y="161722"/>
                </a:lnTo>
                <a:lnTo>
                  <a:pt x="268662" y="167401"/>
                </a:lnTo>
                <a:lnTo>
                  <a:pt x="275172" y="170580"/>
                </a:lnTo>
                <a:lnTo>
                  <a:pt x="282398" y="171045"/>
                </a:lnTo>
                <a:lnTo>
                  <a:pt x="289560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84810" y="104572"/>
                </a:moveTo>
                <a:lnTo>
                  <a:pt x="384810" y="101524"/>
                </a:lnTo>
                <a:lnTo>
                  <a:pt x="356724" y="85235"/>
                </a:lnTo>
                <a:lnTo>
                  <a:pt x="323763" y="104572"/>
                </a:lnTo>
                <a:lnTo>
                  <a:pt x="384810" y="104572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4375" y="66472"/>
                </a:lnTo>
                <a:lnTo>
                  <a:pt x="356724" y="85235"/>
                </a:lnTo>
                <a:lnTo>
                  <a:pt x="384810" y="68758"/>
                </a:lnTo>
                <a:lnTo>
                  <a:pt x="384810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10" y="101524"/>
                </a:moveTo>
                <a:lnTo>
                  <a:pt x="384810" y="68758"/>
                </a:lnTo>
                <a:lnTo>
                  <a:pt x="356724" y="85235"/>
                </a:lnTo>
                <a:lnTo>
                  <a:pt x="384810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580767" y="6820483"/>
            <a:ext cx="432434" cy="171450"/>
          </a:xfrm>
          <a:custGeom>
            <a:avLst/>
            <a:gdLst/>
            <a:ahLst/>
            <a:cxnLst/>
            <a:rect l="l" t="t" r="r" b="b"/>
            <a:pathLst>
              <a:path w="432434" h="171450">
                <a:moveTo>
                  <a:pt x="356724" y="85235"/>
                </a:moveTo>
                <a:lnTo>
                  <a:pt x="324375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3763" y="104572"/>
                </a:lnTo>
                <a:lnTo>
                  <a:pt x="356724" y="85235"/>
                </a:lnTo>
                <a:close/>
              </a:path>
              <a:path w="432434" h="171450">
                <a:moveTo>
                  <a:pt x="432054" y="85522"/>
                </a:moveTo>
                <a:lnTo>
                  <a:pt x="289560" y="2464"/>
                </a:lnTo>
                <a:lnTo>
                  <a:pt x="282398" y="0"/>
                </a:lnTo>
                <a:lnTo>
                  <a:pt x="275172" y="464"/>
                </a:lnTo>
                <a:lnTo>
                  <a:pt x="268662" y="3643"/>
                </a:lnTo>
                <a:lnTo>
                  <a:pt x="263651" y="9322"/>
                </a:lnTo>
                <a:lnTo>
                  <a:pt x="261180" y="16156"/>
                </a:lnTo>
                <a:lnTo>
                  <a:pt x="261642" y="23419"/>
                </a:lnTo>
                <a:lnTo>
                  <a:pt x="264823" y="30110"/>
                </a:lnTo>
                <a:lnTo>
                  <a:pt x="270510" y="35230"/>
                </a:lnTo>
                <a:lnTo>
                  <a:pt x="324375" y="66472"/>
                </a:lnTo>
                <a:lnTo>
                  <a:pt x="393953" y="66472"/>
                </a:lnTo>
                <a:lnTo>
                  <a:pt x="393953" y="107730"/>
                </a:lnTo>
                <a:lnTo>
                  <a:pt x="432054" y="85522"/>
                </a:lnTo>
                <a:close/>
              </a:path>
              <a:path w="432434" h="171450">
                <a:moveTo>
                  <a:pt x="393953" y="107730"/>
                </a:moveTo>
                <a:lnTo>
                  <a:pt x="393953" y="104572"/>
                </a:lnTo>
                <a:lnTo>
                  <a:pt x="323763" y="104572"/>
                </a:lnTo>
                <a:lnTo>
                  <a:pt x="270510" y="135814"/>
                </a:lnTo>
                <a:lnTo>
                  <a:pt x="264823" y="140505"/>
                </a:lnTo>
                <a:lnTo>
                  <a:pt x="261642" y="147054"/>
                </a:lnTo>
                <a:lnTo>
                  <a:pt x="261180" y="154459"/>
                </a:lnTo>
                <a:lnTo>
                  <a:pt x="263651" y="161722"/>
                </a:lnTo>
                <a:lnTo>
                  <a:pt x="268662" y="167401"/>
                </a:lnTo>
                <a:lnTo>
                  <a:pt x="275172" y="170580"/>
                </a:lnTo>
                <a:lnTo>
                  <a:pt x="282398" y="171045"/>
                </a:lnTo>
                <a:lnTo>
                  <a:pt x="289560" y="168580"/>
                </a:lnTo>
                <a:lnTo>
                  <a:pt x="393953" y="107730"/>
                </a:lnTo>
                <a:close/>
              </a:path>
              <a:path w="432434" h="171450">
                <a:moveTo>
                  <a:pt x="384810" y="104572"/>
                </a:moveTo>
                <a:lnTo>
                  <a:pt x="384810" y="101524"/>
                </a:lnTo>
                <a:lnTo>
                  <a:pt x="356724" y="85235"/>
                </a:lnTo>
                <a:lnTo>
                  <a:pt x="323763" y="104572"/>
                </a:lnTo>
                <a:lnTo>
                  <a:pt x="384810" y="104572"/>
                </a:lnTo>
                <a:close/>
              </a:path>
              <a:path w="432434" h="171450">
                <a:moveTo>
                  <a:pt x="393953" y="104572"/>
                </a:moveTo>
                <a:lnTo>
                  <a:pt x="393953" y="66472"/>
                </a:lnTo>
                <a:lnTo>
                  <a:pt x="324375" y="66472"/>
                </a:lnTo>
                <a:lnTo>
                  <a:pt x="356724" y="85235"/>
                </a:lnTo>
                <a:lnTo>
                  <a:pt x="384810" y="68758"/>
                </a:lnTo>
                <a:lnTo>
                  <a:pt x="384810" y="104572"/>
                </a:lnTo>
                <a:lnTo>
                  <a:pt x="393953" y="104572"/>
                </a:lnTo>
                <a:close/>
              </a:path>
              <a:path w="432434" h="171450">
                <a:moveTo>
                  <a:pt x="384810" y="101524"/>
                </a:moveTo>
                <a:lnTo>
                  <a:pt x="384810" y="68758"/>
                </a:lnTo>
                <a:lnTo>
                  <a:pt x="356724" y="85235"/>
                </a:lnTo>
                <a:lnTo>
                  <a:pt x="384810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6426593" y="6820483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235"/>
                </a:moveTo>
                <a:lnTo>
                  <a:pt x="325899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87" y="104572"/>
                </a:lnTo>
                <a:lnTo>
                  <a:pt x="358248" y="85235"/>
                </a:lnTo>
                <a:close/>
              </a:path>
              <a:path w="433704" h="171450">
                <a:moveTo>
                  <a:pt x="433577" y="85522"/>
                </a:moveTo>
                <a:lnTo>
                  <a:pt x="291083" y="2464"/>
                </a:lnTo>
                <a:lnTo>
                  <a:pt x="283922" y="0"/>
                </a:lnTo>
                <a:lnTo>
                  <a:pt x="276696" y="464"/>
                </a:lnTo>
                <a:lnTo>
                  <a:pt x="270186" y="3643"/>
                </a:lnTo>
                <a:lnTo>
                  <a:pt x="265175" y="9322"/>
                </a:lnTo>
                <a:lnTo>
                  <a:pt x="262704" y="16156"/>
                </a:lnTo>
                <a:lnTo>
                  <a:pt x="263166" y="23419"/>
                </a:lnTo>
                <a:lnTo>
                  <a:pt x="266347" y="30110"/>
                </a:lnTo>
                <a:lnTo>
                  <a:pt x="272033" y="35230"/>
                </a:lnTo>
                <a:lnTo>
                  <a:pt x="325899" y="66472"/>
                </a:lnTo>
                <a:lnTo>
                  <a:pt x="395477" y="66472"/>
                </a:lnTo>
                <a:lnTo>
                  <a:pt x="395477" y="107730"/>
                </a:lnTo>
                <a:lnTo>
                  <a:pt x="433577" y="85522"/>
                </a:lnTo>
                <a:close/>
              </a:path>
              <a:path w="433704" h="171450">
                <a:moveTo>
                  <a:pt x="395477" y="107730"/>
                </a:moveTo>
                <a:lnTo>
                  <a:pt x="395477" y="104572"/>
                </a:lnTo>
                <a:lnTo>
                  <a:pt x="325287" y="104572"/>
                </a:lnTo>
                <a:lnTo>
                  <a:pt x="272033" y="135814"/>
                </a:lnTo>
                <a:lnTo>
                  <a:pt x="266347" y="140505"/>
                </a:lnTo>
                <a:lnTo>
                  <a:pt x="263166" y="147054"/>
                </a:lnTo>
                <a:lnTo>
                  <a:pt x="262704" y="154459"/>
                </a:lnTo>
                <a:lnTo>
                  <a:pt x="265175" y="161722"/>
                </a:lnTo>
                <a:lnTo>
                  <a:pt x="270186" y="167401"/>
                </a:lnTo>
                <a:lnTo>
                  <a:pt x="276696" y="170580"/>
                </a:lnTo>
                <a:lnTo>
                  <a:pt x="283922" y="171045"/>
                </a:lnTo>
                <a:lnTo>
                  <a:pt x="291083" y="168580"/>
                </a:lnTo>
                <a:lnTo>
                  <a:pt x="395477" y="107730"/>
                </a:lnTo>
                <a:close/>
              </a:path>
              <a:path w="433704" h="171450">
                <a:moveTo>
                  <a:pt x="386333" y="104572"/>
                </a:moveTo>
                <a:lnTo>
                  <a:pt x="386333" y="101524"/>
                </a:lnTo>
                <a:lnTo>
                  <a:pt x="358248" y="85235"/>
                </a:lnTo>
                <a:lnTo>
                  <a:pt x="325287" y="104572"/>
                </a:lnTo>
                <a:lnTo>
                  <a:pt x="386333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99" y="66472"/>
                </a:lnTo>
                <a:lnTo>
                  <a:pt x="358248" y="85235"/>
                </a:lnTo>
                <a:lnTo>
                  <a:pt x="386333" y="68758"/>
                </a:lnTo>
                <a:lnTo>
                  <a:pt x="386333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33" y="101524"/>
                </a:moveTo>
                <a:lnTo>
                  <a:pt x="386333" y="68758"/>
                </a:lnTo>
                <a:lnTo>
                  <a:pt x="358248" y="85235"/>
                </a:lnTo>
                <a:lnTo>
                  <a:pt x="386333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426593" y="6820483"/>
            <a:ext cx="433705" cy="171450"/>
          </a:xfrm>
          <a:custGeom>
            <a:avLst/>
            <a:gdLst/>
            <a:ahLst/>
            <a:cxnLst/>
            <a:rect l="l" t="t" r="r" b="b"/>
            <a:pathLst>
              <a:path w="433704" h="171450">
                <a:moveTo>
                  <a:pt x="358248" y="85235"/>
                </a:moveTo>
                <a:lnTo>
                  <a:pt x="325899" y="66472"/>
                </a:lnTo>
                <a:lnTo>
                  <a:pt x="0" y="66472"/>
                </a:lnTo>
                <a:lnTo>
                  <a:pt x="0" y="104572"/>
                </a:lnTo>
                <a:lnTo>
                  <a:pt x="325287" y="104572"/>
                </a:lnTo>
                <a:lnTo>
                  <a:pt x="358248" y="85235"/>
                </a:lnTo>
                <a:close/>
              </a:path>
              <a:path w="433704" h="171450">
                <a:moveTo>
                  <a:pt x="433577" y="85522"/>
                </a:moveTo>
                <a:lnTo>
                  <a:pt x="291083" y="2464"/>
                </a:lnTo>
                <a:lnTo>
                  <a:pt x="283922" y="0"/>
                </a:lnTo>
                <a:lnTo>
                  <a:pt x="276696" y="464"/>
                </a:lnTo>
                <a:lnTo>
                  <a:pt x="270186" y="3643"/>
                </a:lnTo>
                <a:lnTo>
                  <a:pt x="265175" y="9322"/>
                </a:lnTo>
                <a:lnTo>
                  <a:pt x="262704" y="16156"/>
                </a:lnTo>
                <a:lnTo>
                  <a:pt x="263166" y="23419"/>
                </a:lnTo>
                <a:lnTo>
                  <a:pt x="266347" y="30110"/>
                </a:lnTo>
                <a:lnTo>
                  <a:pt x="272033" y="35230"/>
                </a:lnTo>
                <a:lnTo>
                  <a:pt x="325899" y="66472"/>
                </a:lnTo>
                <a:lnTo>
                  <a:pt x="395477" y="66472"/>
                </a:lnTo>
                <a:lnTo>
                  <a:pt x="395477" y="107730"/>
                </a:lnTo>
                <a:lnTo>
                  <a:pt x="433577" y="85522"/>
                </a:lnTo>
                <a:close/>
              </a:path>
              <a:path w="433704" h="171450">
                <a:moveTo>
                  <a:pt x="395477" y="107730"/>
                </a:moveTo>
                <a:lnTo>
                  <a:pt x="395477" y="104572"/>
                </a:lnTo>
                <a:lnTo>
                  <a:pt x="325287" y="104572"/>
                </a:lnTo>
                <a:lnTo>
                  <a:pt x="272033" y="135814"/>
                </a:lnTo>
                <a:lnTo>
                  <a:pt x="266347" y="140505"/>
                </a:lnTo>
                <a:lnTo>
                  <a:pt x="263166" y="147054"/>
                </a:lnTo>
                <a:lnTo>
                  <a:pt x="262704" y="154459"/>
                </a:lnTo>
                <a:lnTo>
                  <a:pt x="265175" y="161722"/>
                </a:lnTo>
                <a:lnTo>
                  <a:pt x="270186" y="167401"/>
                </a:lnTo>
                <a:lnTo>
                  <a:pt x="276696" y="170580"/>
                </a:lnTo>
                <a:lnTo>
                  <a:pt x="283922" y="171045"/>
                </a:lnTo>
                <a:lnTo>
                  <a:pt x="291083" y="168580"/>
                </a:lnTo>
                <a:lnTo>
                  <a:pt x="395477" y="107730"/>
                </a:lnTo>
                <a:close/>
              </a:path>
              <a:path w="433704" h="171450">
                <a:moveTo>
                  <a:pt x="386333" y="104572"/>
                </a:moveTo>
                <a:lnTo>
                  <a:pt x="386333" y="101524"/>
                </a:lnTo>
                <a:lnTo>
                  <a:pt x="358248" y="85235"/>
                </a:lnTo>
                <a:lnTo>
                  <a:pt x="325287" y="104572"/>
                </a:lnTo>
                <a:lnTo>
                  <a:pt x="386333" y="104572"/>
                </a:lnTo>
                <a:close/>
              </a:path>
              <a:path w="433704" h="171450">
                <a:moveTo>
                  <a:pt x="395477" y="104572"/>
                </a:moveTo>
                <a:lnTo>
                  <a:pt x="395477" y="66472"/>
                </a:lnTo>
                <a:lnTo>
                  <a:pt x="325899" y="66472"/>
                </a:lnTo>
                <a:lnTo>
                  <a:pt x="358248" y="85235"/>
                </a:lnTo>
                <a:lnTo>
                  <a:pt x="386333" y="68758"/>
                </a:lnTo>
                <a:lnTo>
                  <a:pt x="386333" y="104572"/>
                </a:lnTo>
                <a:lnTo>
                  <a:pt x="395477" y="104572"/>
                </a:lnTo>
                <a:close/>
              </a:path>
              <a:path w="433704" h="171450">
                <a:moveTo>
                  <a:pt x="386333" y="101524"/>
                </a:moveTo>
                <a:lnTo>
                  <a:pt x="386333" y="68758"/>
                </a:lnTo>
                <a:lnTo>
                  <a:pt x="358248" y="85235"/>
                </a:lnTo>
                <a:lnTo>
                  <a:pt x="386333" y="10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2106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1.3什么是数据结构(续)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20502" y="1117257"/>
            <a:ext cx="7639684" cy="405384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数据对象：实际问题中计算机要处理的事务。</a:t>
            </a:r>
            <a:endParaRPr sz="2800">
              <a:latin typeface="Microsoft YaHei"/>
              <a:cs typeface="Microsoft YaHei"/>
            </a:endParaRPr>
          </a:p>
          <a:p>
            <a:pPr lvl="1" marL="920750" marR="5080" indent="-437515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所有能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被输入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到计算机中，且能被计算机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处理的符 号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的集合。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计算机操作的对象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的总称。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是计算机处理的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信息的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某种特定的符号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表示形式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如图书摆放问题中的图书就是数据对象</a:t>
            </a:r>
            <a:endParaRPr sz="2400">
              <a:latin typeface="Microsoft YaHei"/>
              <a:cs typeface="Microsoft YaHei"/>
            </a:endParaRPr>
          </a:p>
          <a:p>
            <a:pPr marL="482600" indent="-470534">
              <a:lnSpc>
                <a:spcPct val="100000"/>
              </a:lnSpc>
              <a:spcBef>
                <a:spcPts val="655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数据元素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是数据（集合）中的一个“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个体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”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是数据结构中讨论的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基本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单位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2106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1.3什么是数据结构(续)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1117257"/>
            <a:ext cx="6115685" cy="185928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数据项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是数据结构中讨论的</a:t>
            </a: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最小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单位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 b="1">
                <a:solidFill>
                  <a:srgbClr val="006500"/>
                </a:solidFill>
                <a:latin typeface="Microsoft YaHei"/>
                <a:cs typeface="Microsoft YaHei"/>
              </a:rPr>
              <a:t>数据元素可以是数据项的集合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latin typeface="Microsoft YaHei"/>
                <a:cs typeface="Microsoft YaHei"/>
              </a:rPr>
              <a:t>如：描述一个运动员的数据元素可以是</a:t>
            </a:r>
            <a:endParaRPr sz="24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2286" y="3201542"/>
          <a:ext cx="8750935" cy="1057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9340"/>
                <a:gridCol w="2061210"/>
                <a:gridCol w="62864"/>
                <a:gridCol w="569595"/>
                <a:gridCol w="569595"/>
                <a:gridCol w="548004"/>
                <a:gridCol w="1709419"/>
                <a:gridCol w="1068070"/>
                <a:gridCol w="1068704"/>
              </a:tblGrid>
              <a:tr h="481583"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姓名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190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俱</a:t>
                      </a:r>
                      <a:r>
                        <a:rPr dirty="0" sz="2550" spc="40" b="1">
                          <a:latin typeface="Microsoft JhengHei"/>
                          <a:cs typeface="Microsoft JhengHei"/>
                        </a:rPr>
                        <a:t>乐</a:t>
                      </a: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部</a:t>
                      </a:r>
                      <a:r>
                        <a:rPr dirty="0" sz="2550" spc="40" b="1">
                          <a:latin typeface="Microsoft JhengHei"/>
                          <a:cs typeface="Microsoft JhengHei"/>
                        </a:rPr>
                        <a:t>名</a:t>
                      </a:r>
                      <a:r>
                        <a:rPr dirty="0" sz="2550" spc="25" b="1">
                          <a:latin typeface="Microsoft JhengHei"/>
                          <a:cs typeface="Microsoft JhengHei"/>
                        </a:rPr>
                        <a:t>称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19050">
                      <a:solidFill>
                        <a:srgbClr val="00008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出</a:t>
                      </a:r>
                      <a:r>
                        <a:rPr dirty="0" sz="2550" spc="40" b="1">
                          <a:latin typeface="Microsoft JhengHei"/>
                          <a:cs typeface="Microsoft JhengHei"/>
                        </a:rPr>
                        <a:t>生</a:t>
                      </a: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28575">
                      <a:solidFill>
                        <a:srgbClr val="000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参</a:t>
                      </a:r>
                      <a:r>
                        <a:rPr dirty="0" sz="2550" spc="40" b="1">
                          <a:latin typeface="Microsoft JhengHei"/>
                          <a:cs typeface="Microsoft JhengHei"/>
                        </a:rPr>
                        <a:t>加</a:t>
                      </a: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日期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190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职务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1905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dirty="0" sz="2550" spc="55" b="1">
                          <a:latin typeface="Microsoft JhengHei"/>
                          <a:cs typeface="Microsoft JhengHei"/>
                        </a:rPr>
                        <a:t>业绩</a:t>
                      </a:r>
                      <a:endParaRPr sz="25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80"/>
                      </a:solidFill>
                      <a:prstDash val="solid"/>
                    </a:lnL>
                    <a:lnR w="1905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  <a:lnB w="19050">
                      <a:solidFill>
                        <a:srgbClr val="000080"/>
                      </a:solidFill>
                      <a:prstDash val="solid"/>
                    </a:lnB>
                  </a:tcPr>
                </a:tc>
              </a:tr>
              <a:tr h="5600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000080"/>
                      </a:solidFill>
                      <a:prstDash val="solid"/>
                    </a:lnR>
                    <a:lnT w="19050">
                      <a:solidFill>
                        <a:srgbClr val="00008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3250" b="1">
                          <a:latin typeface="Microsoft JhengHei"/>
                          <a:cs typeface="Microsoft JhengHei"/>
                        </a:rPr>
                        <a:t>年</a:t>
                      </a:r>
                      <a:endParaRPr sz="3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80"/>
                      </a:solidFill>
                      <a:prstDash val="solid"/>
                    </a:lnL>
                    <a:lnR w="12700">
                      <a:solidFill>
                        <a:srgbClr val="000080"/>
                      </a:solidFill>
                      <a:prstDash val="solid"/>
                    </a:lnR>
                    <a:lnT w="28575">
                      <a:solidFill>
                        <a:srgbClr val="000080"/>
                      </a:solidFill>
                      <a:prstDash val="solid"/>
                    </a:lnT>
                    <a:lnB w="1270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3250" b="1">
                          <a:latin typeface="Microsoft JhengHei"/>
                          <a:cs typeface="Microsoft JhengHei"/>
                        </a:rPr>
                        <a:t>月</a:t>
                      </a:r>
                      <a:endParaRPr sz="3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80"/>
                      </a:solidFill>
                      <a:prstDash val="solid"/>
                    </a:lnL>
                    <a:lnR w="12700">
                      <a:solidFill>
                        <a:srgbClr val="000080"/>
                      </a:solidFill>
                      <a:prstDash val="solid"/>
                    </a:lnR>
                    <a:lnT w="28575">
                      <a:solidFill>
                        <a:srgbClr val="000080"/>
                      </a:solidFill>
                      <a:prstDash val="solid"/>
                    </a:lnT>
                    <a:lnB w="12700">
                      <a:solidFill>
                        <a:srgbClr val="00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3250" b="1">
                          <a:latin typeface="Microsoft JhengHei"/>
                          <a:cs typeface="Microsoft JhengHei"/>
                        </a:rPr>
                        <a:t>日</a:t>
                      </a:r>
                      <a:endParaRPr sz="3250">
                        <a:latin typeface="Microsoft JhengHei"/>
                        <a:cs typeface="Microsoft JhengHei"/>
                      </a:endParaRPr>
                    </a:p>
                  </a:txBody>
                  <a:tcPr marL="0" marR="0" marB="0" marT="17145">
                    <a:lnL w="12700">
                      <a:solidFill>
                        <a:srgbClr val="000080"/>
                      </a:solidFill>
                      <a:prstDash val="solid"/>
                    </a:lnL>
                    <a:lnR w="12700">
                      <a:solidFill>
                        <a:srgbClr val="000080"/>
                      </a:solidFill>
                      <a:prstDash val="solid"/>
                    </a:lnR>
                    <a:lnT w="28575">
                      <a:solidFill>
                        <a:srgbClr val="000080"/>
                      </a:solidFill>
                      <a:prstDash val="solid"/>
                    </a:lnT>
                    <a:lnB w="12700">
                      <a:solidFill>
                        <a:srgbClr val="00008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80"/>
                      </a:solidFill>
                      <a:prstDash val="solid"/>
                    </a:lnL>
                    <a:lnT w="19050">
                      <a:solidFill>
                        <a:srgbClr val="00008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72973" y="4659121"/>
            <a:ext cx="27781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latin typeface="NSimSun"/>
                <a:cs typeface="NSimSun"/>
              </a:rPr>
              <a:t>称之为组合项</a:t>
            </a:r>
            <a:endParaRPr sz="3600">
              <a:latin typeface="NSimSun"/>
              <a:cs typeface="NSimSu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8589" y="4306061"/>
            <a:ext cx="1790700" cy="248920"/>
          </a:xfrm>
          <a:custGeom>
            <a:avLst/>
            <a:gdLst/>
            <a:ahLst/>
            <a:cxnLst/>
            <a:rect l="l" t="t" r="r" b="b"/>
            <a:pathLst>
              <a:path w="1790700" h="248920">
                <a:moveTo>
                  <a:pt x="895702" y="168814"/>
                </a:moveTo>
                <a:lnTo>
                  <a:pt x="872397" y="140168"/>
                </a:lnTo>
                <a:lnTo>
                  <a:pt x="835881" y="115848"/>
                </a:lnTo>
                <a:lnTo>
                  <a:pt x="793767" y="100998"/>
                </a:lnTo>
                <a:lnTo>
                  <a:pt x="749808" y="96012"/>
                </a:lnTo>
                <a:lnTo>
                  <a:pt x="158495" y="96012"/>
                </a:lnTo>
                <a:lnTo>
                  <a:pt x="119622" y="89617"/>
                </a:lnTo>
                <a:lnTo>
                  <a:pt x="82724" y="72966"/>
                </a:lnTo>
                <a:lnTo>
                  <a:pt x="53804" y="46311"/>
                </a:lnTo>
                <a:lnTo>
                  <a:pt x="38862" y="9906"/>
                </a:lnTo>
                <a:lnTo>
                  <a:pt x="38862" y="5334"/>
                </a:lnTo>
                <a:lnTo>
                  <a:pt x="38100" y="0"/>
                </a:lnTo>
                <a:lnTo>
                  <a:pt x="0" y="1524"/>
                </a:lnTo>
                <a:lnTo>
                  <a:pt x="1524" y="15240"/>
                </a:lnTo>
                <a:lnTo>
                  <a:pt x="15394" y="57059"/>
                </a:lnTo>
                <a:lnTo>
                  <a:pt x="42831" y="90425"/>
                </a:lnTo>
                <a:lnTo>
                  <a:pt x="79716" y="114768"/>
                </a:lnTo>
                <a:lnTo>
                  <a:pt x="121929" y="129520"/>
                </a:lnTo>
                <a:lnTo>
                  <a:pt x="165353" y="134112"/>
                </a:lnTo>
                <a:lnTo>
                  <a:pt x="755904" y="134112"/>
                </a:lnTo>
                <a:lnTo>
                  <a:pt x="795113" y="140594"/>
                </a:lnTo>
                <a:lnTo>
                  <a:pt x="831661" y="156900"/>
                </a:lnTo>
                <a:lnTo>
                  <a:pt x="860429" y="183148"/>
                </a:lnTo>
                <a:lnTo>
                  <a:pt x="876300" y="219456"/>
                </a:lnTo>
                <a:lnTo>
                  <a:pt x="876300" y="228600"/>
                </a:lnTo>
                <a:lnTo>
                  <a:pt x="877824" y="214884"/>
                </a:lnTo>
                <a:lnTo>
                  <a:pt x="891113" y="174567"/>
                </a:lnTo>
                <a:lnTo>
                  <a:pt x="895702" y="168814"/>
                </a:lnTo>
                <a:close/>
              </a:path>
              <a:path w="1790700" h="248920">
                <a:moveTo>
                  <a:pt x="914400" y="228600"/>
                </a:moveTo>
                <a:lnTo>
                  <a:pt x="914400" y="223266"/>
                </a:lnTo>
                <a:lnTo>
                  <a:pt x="913638" y="215646"/>
                </a:lnTo>
                <a:lnTo>
                  <a:pt x="899567" y="173565"/>
                </a:lnTo>
                <a:lnTo>
                  <a:pt x="895702" y="168814"/>
                </a:lnTo>
                <a:lnTo>
                  <a:pt x="891113" y="174567"/>
                </a:lnTo>
                <a:lnTo>
                  <a:pt x="877824" y="214884"/>
                </a:lnTo>
                <a:lnTo>
                  <a:pt x="876300" y="228600"/>
                </a:lnTo>
                <a:lnTo>
                  <a:pt x="914400" y="228600"/>
                </a:lnTo>
                <a:close/>
              </a:path>
              <a:path w="1790700" h="248920">
                <a:moveTo>
                  <a:pt x="914400" y="230124"/>
                </a:moveTo>
                <a:lnTo>
                  <a:pt x="914400" y="228600"/>
                </a:lnTo>
                <a:lnTo>
                  <a:pt x="876300" y="228600"/>
                </a:lnTo>
                <a:lnTo>
                  <a:pt x="876300" y="230124"/>
                </a:lnTo>
                <a:lnTo>
                  <a:pt x="878204" y="237482"/>
                </a:lnTo>
                <a:lnTo>
                  <a:pt x="882395" y="243268"/>
                </a:lnTo>
                <a:lnTo>
                  <a:pt x="888301" y="247054"/>
                </a:lnTo>
                <a:lnTo>
                  <a:pt x="895350" y="248412"/>
                </a:lnTo>
                <a:lnTo>
                  <a:pt x="902827" y="247054"/>
                </a:lnTo>
                <a:lnTo>
                  <a:pt x="908875" y="243268"/>
                </a:lnTo>
                <a:lnTo>
                  <a:pt x="912923" y="237482"/>
                </a:lnTo>
                <a:lnTo>
                  <a:pt x="914400" y="230124"/>
                </a:lnTo>
                <a:close/>
              </a:path>
              <a:path w="1790700" h="248920">
                <a:moveTo>
                  <a:pt x="1790700" y="7620"/>
                </a:moveTo>
                <a:lnTo>
                  <a:pt x="1790700" y="1524"/>
                </a:lnTo>
                <a:lnTo>
                  <a:pt x="1752600" y="0"/>
                </a:lnTo>
                <a:lnTo>
                  <a:pt x="1752600" y="10668"/>
                </a:lnTo>
                <a:lnTo>
                  <a:pt x="1735900" y="48227"/>
                </a:lnTo>
                <a:lnTo>
                  <a:pt x="1705122" y="75266"/>
                </a:lnTo>
                <a:lnTo>
                  <a:pt x="1666269" y="91342"/>
                </a:lnTo>
                <a:lnTo>
                  <a:pt x="1625346" y="96012"/>
                </a:lnTo>
                <a:lnTo>
                  <a:pt x="1034034" y="96012"/>
                </a:lnTo>
                <a:lnTo>
                  <a:pt x="992410" y="102026"/>
                </a:lnTo>
                <a:lnTo>
                  <a:pt x="952192" y="117529"/>
                </a:lnTo>
                <a:lnTo>
                  <a:pt x="917164" y="141913"/>
                </a:lnTo>
                <a:lnTo>
                  <a:pt x="895702" y="168814"/>
                </a:lnTo>
                <a:lnTo>
                  <a:pt x="899567" y="173565"/>
                </a:lnTo>
                <a:lnTo>
                  <a:pt x="913638" y="215646"/>
                </a:lnTo>
                <a:lnTo>
                  <a:pt x="914400" y="223266"/>
                </a:lnTo>
                <a:lnTo>
                  <a:pt x="914400" y="230124"/>
                </a:lnTo>
                <a:lnTo>
                  <a:pt x="915162" y="225552"/>
                </a:lnTo>
                <a:lnTo>
                  <a:pt x="915162" y="220980"/>
                </a:lnTo>
                <a:lnTo>
                  <a:pt x="930949" y="183185"/>
                </a:lnTo>
                <a:lnTo>
                  <a:pt x="961801" y="155790"/>
                </a:lnTo>
                <a:lnTo>
                  <a:pt x="1000956" y="139273"/>
                </a:lnTo>
                <a:lnTo>
                  <a:pt x="1041654" y="134112"/>
                </a:lnTo>
                <a:lnTo>
                  <a:pt x="1634489" y="134112"/>
                </a:lnTo>
                <a:lnTo>
                  <a:pt x="1676498" y="127955"/>
                </a:lnTo>
                <a:lnTo>
                  <a:pt x="1716643" y="112373"/>
                </a:lnTo>
                <a:lnTo>
                  <a:pt x="1751328" y="87907"/>
                </a:lnTo>
                <a:lnTo>
                  <a:pt x="1776958" y="55095"/>
                </a:lnTo>
                <a:lnTo>
                  <a:pt x="1789938" y="14478"/>
                </a:lnTo>
                <a:lnTo>
                  <a:pt x="179070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2106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1.3什么是数据结构(续)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817996" y="4477003"/>
            <a:ext cx="3710304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19050">
              <a:lnSpc>
                <a:spcPct val="100000"/>
              </a:lnSpc>
              <a:spcBef>
                <a:spcPts val="95"/>
              </a:spcBef>
            </a:pPr>
            <a:r>
              <a:rPr dirty="0" sz="3200" spc="-10">
                <a:latin typeface="Microsoft YaHei"/>
                <a:cs typeface="Microsoft YaHei"/>
              </a:rPr>
              <a:t>6587，3214，9345</a:t>
            </a:r>
            <a:endParaRPr sz="3200">
              <a:latin typeface="Microsoft YaHei"/>
              <a:cs typeface="Microsoft YaHei"/>
            </a:endParaRPr>
          </a:p>
          <a:p>
            <a:pPr algn="r" marR="5080">
              <a:lnSpc>
                <a:spcPct val="100000"/>
              </a:lnSpc>
              <a:tabLst>
                <a:tab pos="1549400" algn="l"/>
                <a:tab pos="2978785" algn="l"/>
              </a:tabLst>
            </a:pPr>
            <a:r>
              <a:rPr dirty="0" sz="3200">
                <a:latin typeface="Microsoft YaHei"/>
                <a:cs typeface="Microsoft YaHei"/>
              </a:rPr>
              <a:t>a</a:t>
            </a:r>
            <a:r>
              <a:rPr dirty="0" sz="3200" spc="-5">
                <a:latin typeface="Microsoft YaHei"/>
                <a:cs typeface="Microsoft YaHei"/>
              </a:rPr>
              <a:t>2</a:t>
            </a:r>
            <a:r>
              <a:rPr dirty="0" sz="3200">
                <a:latin typeface="Microsoft YaHei"/>
                <a:cs typeface="Microsoft YaHei"/>
              </a:rPr>
              <a:t>	</a:t>
            </a:r>
            <a:r>
              <a:rPr dirty="0" sz="3200">
                <a:latin typeface="Microsoft YaHei"/>
                <a:cs typeface="Microsoft YaHei"/>
              </a:rPr>
              <a:t>a</a:t>
            </a:r>
            <a:r>
              <a:rPr dirty="0" sz="3200" spc="-5">
                <a:latin typeface="Microsoft YaHei"/>
                <a:cs typeface="Microsoft YaHei"/>
              </a:rPr>
              <a:t>1</a:t>
            </a:r>
            <a:r>
              <a:rPr dirty="0" sz="3200">
                <a:latin typeface="Microsoft YaHei"/>
                <a:cs typeface="Microsoft YaHei"/>
              </a:rPr>
              <a:t>	</a:t>
            </a:r>
            <a:r>
              <a:rPr dirty="0" sz="3200" spc="-5">
                <a:latin typeface="Microsoft YaHei"/>
                <a:cs typeface="Microsoft YaHei"/>
              </a:rPr>
              <a:t>a3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4103" y="4425950"/>
            <a:ext cx="4260215" cy="105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ts val="4280"/>
              </a:lnSpc>
              <a:spcBef>
                <a:spcPts val="100"/>
              </a:spcBef>
            </a:pPr>
            <a:r>
              <a:rPr dirty="0" sz="3200" spc="-10">
                <a:latin typeface="Microsoft YaHei"/>
                <a:cs typeface="Microsoft YaHei"/>
              </a:rPr>
              <a:t>3214，6587，9345</a:t>
            </a:r>
            <a:r>
              <a:rPr dirty="0" sz="3200" spc="135">
                <a:latin typeface="Microsoft YaHei"/>
                <a:cs typeface="Microsoft YaHei"/>
              </a:rPr>
              <a:t> </a:t>
            </a:r>
            <a:r>
              <a:rPr dirty="0" baseline="6944" sz="5400" b="1">
                <a:solidFill>
                  <a:srgbClr val="FF00FF"/>
                </a:solidFill>
                <a:latin typeface="Microsoft YaHei"/>
                <a:cs typeface="Microsoft YaHei"/>
              </a:rPr>
              <a:t>≠</a:t>
            </a:r>
            <a:endParaRPr baseline="6944" sz="5400">
              <a:latin typeface="Microsoft YaHei"/>
              <a:cs typeface="Microsoft YaHei"/>
            </a:endParaRPr>
          </a:p>
          <a:p>
            <a:pPr marL="292100">
              <a:lnSpc>
                <a:spcPts val="3800"/>
              </a:lnSpc>
              <a:tabLst>
                <a:tab pos="1600200" algn="l"/>
                <a:tab pos="3028950" algn="l"/>
              </a:tabLst>
            </a:pPr>
            <a:r>
              <a:rPr dirty="0" sz="3200" spc="-5">
                <a:latin typeface="Microsoft YaHei"/>
                <a:cs typeface="Microsoft YaHei"/>
              </a:rPr>
              <a:t>a1	a2	a3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6484" y="984300"/>
            <a:ext cx="8264525" cy="3208020"/>
          </a:xfrm>
          <a:prstGeom prst="rect">
            <a:avLst/>
          </a:prstGeom>
        </p:spPr>
        <p:txBody>
          <a:bodyPr wrap="square" lIns="0" tIns="23368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840"/>
              </a:spcBef>
              <a:tabLst>
                <a:tab pos="546735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数据结构含义：带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结构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的数据元素的集合</a:t>
            </a:r>
            <a:endParaRPr sz="2800">
              <a:latin typeface="Microsoft YaHei"/>
              <a:cs typeface="Microsoft YaHei"/>
            </a:endParaRPr>
          </a:p>
          <a:p>
            <a:pPr marL="138430">
              <a:lnSpc>
                <a:spcPct val="100000"/>
              </a:lnSpc>
              <a:spcBef>
                <a:spcPts val="1740"/>
              </a:spcBef>
            </a:pPr>
            <a:r>
              <a:rPr dirty="0" sz="2800" b="1">
                <a:solidFill>
                  <a:srgbClr val="0000FF"/>
                </a:solidFill>
                <a:latin typeface="Microsoft YaHei"/>
                <a:cs typeface="Microsoft YaHei"/>
              </a:rPr>
              <a:t>例如: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35"/>
              </a:spcBef>
            </a:pPr>
            <a:r>
              <a:rPr dirty="0" sz="2800" spc="-10">
                <a:latin typeface="Microsoft YaHei"/>
                <a:cs typeface="Microsoft YaHei"/>
              </a:rPr>
              <a:t>3214,6587,9345 </a:t>
            </a:r>
            <a:r>
              <a:rPr dirty="0" sz="2800" b="1">
                <a:latin typeface="Microsoft YaHei"/>
                <a:cs typeface="Microsoft YaHei"/>
              </a:rPr>
              <a:t>─</a:t>
            </a:r>
            <a:r>
              <a:rPr dirty="0" sz="2800" spc="-10" b="1">
                <a:latin typeface="Microsoft YaHei"/>
                <a:cs typeface="Microsoft YaHei"/>
              </a:rPr>
              <a:t> </a:t>
            </a:r>
            <a:r>
              <a:rPr dirty="0" sz="2800" spc="-5" b="1">
                <a:latin typeface="Microsoft YaHei"/>
                <a:cs typeface="Microsoft YaHei"/>
              </a:rPr>
              <a:t>a1</a:t>
            </a:r>
            <a:r>
              <a:rPr dirty="0" sz="2800" spc="-5">
                <a:latin typeface="Microsoft YaHei"/>
                <a:cs typeface="Microsoft YaHei"/>
              </a:rPr>
              <a:t>(3214),</a:t>
            </a:r>
            <a:r>
              <a:rPr dirty="0" sz="2800" spc="-5" b="1">
                <a:latin typeface="Microsoft YaHei"/>
                <a:cs typeface="Microsoft YaHei"/>
              </a:rPr>
              <a:t>a2</a:t>
            </a:r>
            <a:r>
              <a:rPr dirty="0" sz="2800" spc="-5">
                <a:latin typeface="Microsoft YaHei"/>
                <a:cs typeface="Microsoft YaHei"/>
              </a:rPr>
              <a:t>(6587),</a:t>
            </a:r>
            <a:r>
              <a:rPr dirty="0" sz="2800" spc="-5" b="1">
                <a:latin typeface="Microsoft YaHei"/>
                <a:cs typeface="Microsoft YaHei"/>
              </a:rPr>
              <a:t>a3</a:t>
            </a:r>
            <a:r>
              <a:rPr dirty="0" sz="2800" spc="-5">
                <a:latin typeface="Microsoft YaHei"/>
                <a:cs typeface="Microsoft YaHei"/>
              </a:rPr>
              <a:t>(9345)</a:t>
            </a:r>
            <a:endParaRPr sz="2800">
              <a:latin typeface="Microsoft YaHei"/>
              <a:cs typeface="Microsoft YaHei"/>
            </a:endParaRPr>
          </a:p>
          <a:p>
            <a:pPr marL="213995" marR="5080">
              <a:lnSpc>
                <a:spcPct val="125000"/>
              </a:lnSpc>
              <a:spcBef>
                <a:spcPts val="860"/>
              </a:spcBef>
              <a:tabLst>
                <a:tab pos="782955" algn="l"/>
              </a:tabLst>
            </a:pPr>
            <a:r>
              <a:rPr dirty="0" sz="2800" spc="-5">
                <a:latin typeface="Microsoft YaHei"/>
                <a:cs typeface="Microsoft YaHei"/>
              </a:rPr>
              <a:t>则在数据元</a:t>
            </a:r>
            <a:r>
              <a:rPr dirty="0" sz="2800">
                <a:latin typeface="Microsoft YaHei"/>
                <a:cs typeface="Microsoft YaHei"/>
              </a:rPr>
              <a:t>素</a:t>
            </a:r>
            <a:r>
              <a:rPr dirty="0" sz="2800" spc="-3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a1、a2</a:t>
            </a:r>
            <a:r>
              <a:rPr dirty="0" sz="2800" spc="-3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和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a3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之间存在</a:t>
            </a:r>
            <a:r>
              <a:rPr dirty="0" sz="2800" spc="-10">
                <a:latin typeface="Microsoft YaHei"/>
                <a:cs typeface="Microsoft YaHei"/>
              </a:rPr>
              <a:t>着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“次序”关 系	</a:t>
            </a:r>
            <a:r>
              <a:rPr dirty="0" sz="2800" spc="-5" b="1">
                <a:latin typeface="Symbol"/>
                <a:cs typeface="Symbol"/>
              </a:rPr>
              <a:t></a:t>
            </a:r>
            <a:r>
              <a:rPr dirty="0" sz="2800" spc="-5" b="1">
                <a:latin typeface="Microsoft YaHei"/>
                <a:cs typeface="Microsoft YaHei"/>
              </a:rPr>
              <a:t>a1,a2</a:t>
            </a:r>
            <a:r>
              <a:rPr dirty="0" sz="2800" spc="-5" b="1">
                <a:latin typeface="Symbol"/>
                <a:cs typeface="Symbol"/>
              </a:rPr>
              <a:t></a:t>
            </a:r>
            <a:r>
              <a:rPr dirty="0" sz="2800" b="1">
                <a:latin typeface="Microsoft YaHei"/>
                <a:cs typeface="Microsoft YaHei"/>
              </a:rPr>
              <a:t>、</a:t>
            </a:r>
            <a:r>
              <a:rPr dirty="0" sz="2800" spc="-5" b="1">
                <a:latin typeface="Symbol"/>
                <a:cs typeface="Symbol"/>
              </a:rPr>
              <a:t></a:t>
            </a:r>
            <a:r>
              <a:rPr dirty="0" sz="2800" spc="-5" b="1">
                <a:latin typeface="Microsoft YaHei"/>
                <a:cs typeface="Microsoft YaHei"/>
              </a:rPr>
              <a:t>a2,a3</a:t>
            </a:r>
            <a:r>
              <a:rPr dirty="0" sz="2800" spc="-5" b="1">
                <a:latin typeface="Symbol"/>
                <a:cs typeface="Symbol"/>
              </a:rPr>
              <a:t></a:t>
            </a:r>
            <a:endParaRPr sz="28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2106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1.3什么是数据结构(续)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17846" y="2914269"/>
          <a:ext cx="2785110" cy="927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3605"/>
                <a:gridCol w="939800"/>
                <a:gridCol w="935990"/>
              </a:tblGrid>
              <a:tr h="461772">
                <a:tc>
                  <a:txBody>
                    <a:bodyPr/>
                    <a:lstStyle/>
                    <a:p>
                      <a:pPr marL="253365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a1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a2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a3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772">
                <a:tc>
                  <a:txBody>
                    <a:bodyPr/>
                    <a:lstStyle/>
                    <a:p>
                      <a:pPr marL="253365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a4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270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a5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ts val="3515"/>
                        </a:lnSpc>
                      </a:pPr>
                      <a:r>
                        <a:rPr dirty="0" sz="3100" spc="25">
                          <a:latin typeface="Times New Roman"/>
                          <a:cs typeface="Times New Roman"/>
                        </a:rPr>
                        <a:t>a6</a:t>
                      </a: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85606" y="1145860"/>
            <a:ext cx="8998585" cy="4184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7269" marR="502920" indent="-470534">
              <a:lnSpc>
                <a:spcPct val="135000"/>
              </a:lnSpc>
              <a:spcBef>
                <a:spcPts val="100"/>
              </a:spcBef>
              <a:tabLst>
                <a:tab pos="1017269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数据结构含义：</a:t>
            </a:r>
            <a:r>
              <a:rPr dirty="0" sz="2800">
                <a:solidFill>
                  <a:srgbClr val="6500CC"/>
                </a:solidFill>
                <a:latin typeface="Microsoft YaHei"/>
                <a:cs typeface="Microsoft YaHei"/>
              </a:rPr>
              <a:t>或者说</a:t>
            </a:r>
            <a:r>
              <a:rPr dirty="0" sz="2800" spc="-10">
                <a:solidFill>
                  <a:srgbClr val="6500CC"/>
                </a:solidFill>
                <a:latin typeface="Microsoft YaHei"/>
                <a:cs typeface="Microsoft YaHei"/>
              </a:rPr>
              <a:t>，</a:t>
            </a:r>
            <a:r>
              <a:rPr dirty="0" sz="2800" spc="-5" b="1">
                <a:solidFill>
                  <a:srgbClr val="6500CC"/>
                </a:solidFill>
                <a:latin typeface="Microsoft YaHei"/>
                <a:cs typeface="Microsoft YaHei"/>
              </a:rPr>
              <a:t>数据结</a:t>
            </a:r>
            <a:r>
              <a:rPr dirty="0" sz="2800" b="1">
                <a:solidFill>
                  <a:srgbClr val="6500CC"/>
                </a:solidFill>
                <a:latin typeface="Microsoft YaHei"/>
                <a:cs typeface="Microsoft YaHei"/>
              </a:rPr>
              <a:t>构</a:t>
            </a:r>
            <a:r>
              <a:rPr dirty="0" sz="2800">
                <a:solidFill>
                  <a:srgbClr val="6500CC"/>
                </a:solidFill>
                <a:latin typeface="Microsoft YaHei"/>
                <a:cs typeface="Microsoft YaHei"/>
              </a:rPr>
              <a:t>是</a:t>
            </a:r>
            <a:r>
              <a:rPr dirty="0" sz="2800" spc="-5" b="1">
                <a:solidFill>
                  <a:srgbClr val="33339A"/>
                </a:solidFill>
                <a:latin typeface="Microsoft YaHei"/>
                <a:cs typeface="Microsoft YaHei"/>
              </a:rPr>
              <a:t>相互之间存 </a:t>
            </a:r>
            <a:r>
              <a:rPr dirty="0" sz="2800" spc="-5" b="1">
                <a:solidFill>
                  <a:srgbClr val="33339A"/>
                </a:solidFill>
                <a:latin typeface="Microsoft YaHei"/>
                <a:cs typeface="Microsoft YaHei"/>
              </a:rPr>
              <a:t>在着某种逻辑关系的数据元素的集</a:t>
            </a:r>
            <a:r>
              <a:rPr dirty="0" sz="2800" b="1">
                <a:solidFill>
                  <a:srgbClr val="33339A"/>
                </a:solidFill>
                <a:latin typeface="Microsoft YaHei"/>
                <a:cs typeface="Microsoft YaHei"/>
              </a:rPr>
              <a:t>合</a:t>
            </a:r>
            <a:r>
              <a:rPr dirty="0" sz="2800">
                <a:solidFill>
                  <a:srgbClr val="9A00CC"/>
                </a:solidFill>
                <a:latin typeface="Microsoft YaHei"/>
                <a:cs typeface="Microsoft YaHei"/>
              </a:rPr>
              <a:t>。</a:t>
            </a:r>
            <a:endParaRPr sz="2800">
              <a:latin typeface="Microsoft YaHei"/>
              <a:cs typeface="Microsoft YaHei"/>
            </a:endParaRPr>
          </a:p>
          <a:p>
            <a:pPr marL="88900">
              <a:lnSpc>
                <a:spcPct val="100000"/>
              </a:lnSpc>
              <a:spcBef>
                <a:spcPts val="259"/>
              </a:spcBef>
            </a:pPr>
            <a:r>
              <a:rPr dirty="0" baseline="6944" sz="4200" b="1">
                <a:solidFill>
                  <a:srgbClr val="0000FF"/>
                </a:solidFill>
                <a:latin typeface="Microsoft YaHei"/>
                <a:cs typeface="Microsoft YaHei"/>
              </a:rPr>
              <a:t>又如:</a:t>
            </a:r>
            <a:r>
              <a:rPr dirty="0" baseline="6944" sz="4200" spc="270" b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在2行3列的二维数组{a1,</a:t>
            </a:r>
            <a:r>
              <a:rPr dirty="0" sz="3200" spc="30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a2,</a:t>
            </a:r>
            <a:r>
              <a:rPr dirty="0" sz="3200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a3,</a:t>
            </a:r>
            <a:r>
              <a:rPr dirty="0" sz="3200" spc="10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a4,</a:t>
            </a:r>
            <a:r>
              <a:rPr dirty="0" sz="3200" spc="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a5,</a:t>
            </a:r>
            <a:r>
              <a:rPr dirty="0" sz="3200" spc="5">
                <a:latin typeface="Microsoft YaHei"/>
                <a:cs typeface="Microsoft YaHei"/>
              </a:rPr>
              <a:t> </a:t>
            </a:r>
            <a:r>
              <a:rPr dirty="0" sz="3200" spc="-5">
                <a:latin typeface="Microsoft YaHei"/>
                <a:cs typeface="Microsoft YaHei"/>
              </a:rPr>
              <a:t>a6}</a:t>
            </a:r>
            <a:endParaRPr sz="3200">
              <a:latin typeface="Microsoft YaHei"/>
              <a:cs typeface="Microsoft YaHei"/>
            </a:endParaRPr>
          </a:p>
          <a:p>
            <a:pPr marL="1031240" marR="5115560">
              <a:lnSpc>
                <a:spcPct val="120000"/>
              </a:lnSpc>
            </a:pPr>
            <a:r>
              <a:rPr dirty="0" sz="3200" spc="-5">
                <a:latin typeface="Microsoft YaHei"/>
                <a:cs typeface="Microsoft YaHei"/>
              </a:rPr>
              <a:t>中六个元素之间 </a:t>
            </a:r>
            <a:r>
              <a:rPr dirty="0" sz="3200" spc="-5">
                <a:latin typeface="Microsoft YaHei"/>
                <a:cs typeface="Microsoft YaHei"/>
              </a:rPr>
              <a:t>存在两个关系:</a:t>
            </a:r>
            <a:endParaRPr sz="3200">
              <a:latin typeface="Microsoft YaHei"/>
              <a:cs typeface="Microsoft YaHei"/>
            </a:endParaRPr>
          </a:p>
          <a:p>
            <a:pPr marL="1101090">
              <a:lnSpc>
                <a:spcPct val="100000"/>
              </a:lnSpc>
              <a:spcBef>
                <a:spcPts val="190"/>
              </a:spcBef>
            </a:pPr>
            <a:r>
              <a:rPr dirty="0" sz="2800" spc="-15">
                <a:latin typeface="Microsoft YaHei"/>
                <a:cs typeface="Microsoft YaHei"/>
              </a:rPr>
              <a:t>row </a:t>
            </a:r>
            <a:r>
              <a:rPr dirty="0" sz="2800">
                <a:latin typeface="Microsoft YaHei"/>
                <a:cs typeface="Microsoft YaHei"/>
              </a:rPr>
              <a:t>=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{&lt;a1,a2&gt;,&lt;a2,a3&gt;,&lt;a4,a5&gt;,&lt;a5,a6&gt;}</a:t>
            </a:r>
            <a:endParaRPr sz="2800">
              <a:latin typeface="Microsoft YaHei"/>
              <a:cs typeface="Microsoft YaHei"/>
            </a:endParaRPr>
          </a:p>
          <a:p>
            <a:pPr marL="1278255" marR="2239010" indent="-177165">
              <a:lnSpc>
                <a:spcPct val="101200"/>
              </a:lnSpc>
              <a:tabLst>
                <a:tab pos="1892935" algn="l"/>
                <a:tab pos="2508250" algn="l"/>
                <a:tab pos="4754245" algn="l"/>
                <a:tab pos="5369560" algn="l"/>
                <a:tab pos="5984240" algn="l"/>
              </a:tabLst>
            </a:pPr>
            <a:r>
              <a:rPr dirty="0" sz="2800" spc="-5">
                <a:latin typeface="Microsoft YaHei"/>
                <a:cs typeface="Microsoft YaHei"/>
              </a:rPr>
              <a:t>col </a:t>
            </a:r>
            <a:r>
              <a:rPr dirty="0" sz="2800">
                <a:latin typeface="Microsoft YaHei"/>
                <a:cs typeface="Microsoft YaHei"/>
              </a:rPr>
              <a:t>= </a:t>
            </a:r>
            <a:r>
              <a:rPr dirty="0" sz="2800" spc="-5">
                <a:latin typeface="Microsoft YaHei"/>
                <a:cs typeface="Microsoft YaHei"/>
              </a:rPr>
              <a:t>{&lt;a1,a4&gt;,&lt;a2,a5&gt;,&lt;a3,a6&gt;}  a1	a3	a5	a1	a2	a3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1263" y="5303735"/>
            <a:ext cx="51371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7380" algn="l"/>
                <a:tab pos="1242695" algn="l"/>
                <a:tab pos="3488690" algn="l"/>
                <a:tab pos="4104004" algn="l"/>
                <a:tab pos="4718685" algn="l"/>
              </a:tabLst>
            </a:pPr>
            <a:r>
              <a:rPr dirty="0" sz="2800" spc="-5">
                <a:latin typeface="Microsoft YaHei"/>
                <a:cs typeface="Microsoft YaHei"/>
              </a:rPr>
              <a:t>a</a:t>
            </a:r>
            <a:r>
              <a:rPr dirty="0" sz="2800">
                <a:latin typeface="Microsoft YaHei"/>
                <a:cs typeface="Microsoft YaHei"/>
              </a:rPr>
              <a:t>2</a:t>
            </a:r>
            <a:r>
              <a:rPr dirty="0" sz="2800"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a</a:t>
            </a:r>
            <a:r>
              <a:rPr dirty="0" sz="2800">
                <a:latin typeface="Microsoft YaHei"/>
                <a:cs typeface="Microsoft YaHei"/>
              </a:rPr>
              <a:t>4</a:t>
            </a:r>
            <a:r>
              <a:rPr dirty="0" sz="2800"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a</a:t>
            </a:r>
            <a:r>
              <a:rPr dirty="0" sz="2800">
                <a:latin typeface="Microsoft YaHei"/>
                <a:cs typeface="Microsoft YaHei"/>
              </a:rPr>
              <a:t>6</a:t>
            </a:r>
            <a:r>
              <a:rPr dirty="0" sz="2800"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a</a:t>
            </a:r>
            <a:r>
              <a:rPr dirty="0" sz="2800">
                <a:latin typeface="Microsoft YaHei"/>
                <a:cs typeface="Microsoft YaHei"/>
              </a:rPr>
              <a:t>4</a:t>
            </a:r>
            <a:r>
              <a:rPr dirty="0" sz="2800"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a</a:t>
            </a:r>
            <a:r>
              <a:rPr dirty="0" sz="2800">
                <a:latin typeface="Microsoft YaHei"/>
                <a:cs typeface="Microsoft YaHei"/>
              </a:rPr>
              <a:t>5</a:t>
            </a:r>
            <a:r>
              <a:rPr dirty="0" sz="2800"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a6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8075" y="5308853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 h="0">
                <a:moveTo>
                  <a:pt x="0" y="0"/>
                </a:moveTo>
                <a:lnTo>
                  <a:pt x="332993" y="0"/>
                </a:lnTo>
              </a:path>
            </a:pathLst>
          </a:custGeom>
          <a:ln w="28955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8075" y="5415153"/>
            <a:ext cx="333375" cy="0"/>
          </a:xfrm>
          <a:custGeom>
            <a:avLst/>
            <a:gdLst/>
            <a:ahLst/>
            <a:cxnLst/>
            <a:rect l="l" t="t" r="r" b="b"/>
            <a:pathLst>
              <a:path w="333375" h="0">
                <a:moveTo>
                  <a:pt x="0" y="0"/>
                </a:moveTo>
                <a:lnTo>
                  <a:pt x="332993" y="0"/>
                </a:lnTo>
              </a:path>
            </a:pathLst>
          </a:custGeom>
          <a:ln w="28194">
            <a:solidFill>
              <a:srgbClr val="8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22939" y="5202173"/>
            <a:ext cx="223520" cy="313690"/>
          </a:xfrm>
          <a:custGeom>
            <a:avLst/>
            <a:gdLst/>
            <a:ahLst/>
            <a:cxnLst/>
            <a:rect l="l" t="t" r="r" b="b"/>
            <a:pathLst>
              <a:path w="223520" h="313689">
                <a:moveTo>
                  <a:pt x="223266" y="16002"/>
                </a:moveTo>
                <a:lnTo>
                  <a:pt x="199644" y="0"/>
                </a:lnTo>
                <a:lnTo>
                  <a:pt x="0" y="297180"/>
                </a:lnTo>
                <a:lnTo>
                  <a:pt x="23622" y="313182"/>
                </a:lnTo>
                <a:lnTo>
                  <a:pt x="223266" y="16002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6377" y="5495345"/>
            <a:ext cx="8777605" cy="1121410"/>
          </a:xfrm>
          <a:prstGeom prst="rect">
            <a:avLst/>
          </a:prstGeom>
        </p:spPr>
        <p:txBody>
          <a:bodyPr wrap="square" lIns="0" tIns="13335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0"/>
              </a:spcBef>
            </a:pPr>
            <a:r>
              <a:rPr dirty="0" sz="2800" b="1">
                <a:solidFill>
                  <a:srgbClr val="0000FF"/>
                </a:solidFill>
                <a:latin typeface="Microsoft YaHei"/>
                <a:cs typeface="Microsoft YaHei"/>
              </a:rPr>
              <a:t>再如：</a:t>
            </a:r>
            <a:r>
              <a:rPr dirty="0" sz="2800" spc="-5">
                <a:latin typeface="Microsoft YaHei"/>
                <a:cs typeface="Microsoft YaHei"/>
              </a:rPr>
              <a:t>在一维数</a:t>
            </a:r>
            <a:r>
              <a:rPr dirty="0" sz="2800">
                <a:latin typeface="Microsoft YaHei"/>
                <a:cs typeface="Microsoft YaHei"/>
              </a:rPr>
              <a:t>组</a:t>
            </a:r>
            <a:r>
              <a:rPr dirty="0" sz="2800" spc="-2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{a1,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a2,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a3,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a4,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a5,</a:t>
            </a:r>
            <a:r>
              <a:rPr dirty="0" sz="2800" spc="-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a6}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的数据元</a:t>
            </a:r>
            <a:endParaRPr sz="2800">
              <a:latin typeface="Microsoft YaHei"/>
              <a:cs typeface="Microsoft YaHei"/>
            </a:endParaRPr>
          </a:p>
          <a:p>
            <a:pPr marL="38100">
              <a:lnSpc>
                <a:spcPct val="100000"/>
              </a:lnSpc>
              <a:spcBef>
                <a:spcPts val="955"/>
              </a:spcBef>
              <a:tabLst>
                <a:tab pos="4587875" algn="l"/>
              </a:tabLst>
            </a:pPr>
            <a:r>
              <a:rPr dirty="0" baseline="-3968" sz="4200">
                <a:latin typeface="Microsoft YaHei"/>
                <a:cs typeface="Microsoft YaHei"/>
              </a:rPr>
              <a:t>素之间存在如下的</a:t>
            </a:r>
            <a:r>
              <a:rPr dirty="0" baseline="-3968" sz="4200" spc="-7" b="1">
                <a:latin typeface="Microsoft YaHei"/>
                <a:cs typeface="Microsoft YaHei"/>
              </a:rPr>
              <a:t>次序关</a:t>
            </a:r>
            <a:r>
              <a:rPr dirty="0" baseline="-3968" sz="4200" b="1">
                <a:latin typeface="Microsoft YaHei"/>
                <a:cs typeface="Microsoft YaHei"/>
              </a:rPr>
              <a:t>系</a:t>
            </a:r>
            <a:r>
              <a:rPr dirty="0" baseline="-3968" sz="4200">
                <a:latin typeface="Microsoft YaHei"/>
                <a:cs typeface="Microsoft YaHei"/>
              </a:rPr>
              <a:t>:	</a:t>
            </a:r>
            <a:r>
              <a:rPr dirty="0" sz="2800" spc="-5">
                <a:latin typeface="Microsoft YaHei"/>
                <a:cs typeface="Microsoft YaHei"/>
              </a:rPr>
              <a:t>{&lt;a</a:t>
            </a:r>
            <a:r>
              <a:rPr dirty="0" baseline="-21021" sz="2775" spc="-7">
                <a:latin typeface="Microsoft YaHei"/>
                <a:cs typeface="Microsoft YaHei"/>
              </a:rPr>
              <a:t>i</a:t>
            </a:r>
            <a:r>
              <a:rPr dirty="0" sz="2800" spc="-5">
                <a:latin typeface="Microsoft YaHei"/>
                <a:cs typeface="Microsoft YaHei"/>
              </a:rPr>
              <a:t>, </a:t>
            </a:r>
            <a:r>
              <a:rPr dirty="0" sz="2800">
                <a:latin typeface="Microsoft YaHei"/>
                <a:cs typeface="Microsoft YaHei"/>
              </a:rPr>
              <a:t>a</a:t>
            </a:r>
            <a:r>
              <a:rPr dirty="0" baseline="-21021" sz="2775">
                <a:latin typeface="Microsoft YaHei"/>
                <a:cs typeface="Microsoft YaHei"/>
              </a:rPr>
              <a:t>i+1</a:t>
            </a:r>
            <a:r>
              <a:rPr dirty="0" sz="2800">
                <a:latin typeface="Microsoft YaHei"/>
                <a:cs typeface="Microsoft YaHei"/>
              </a:rPr>
              <a:t>&gt;| </a:t>
            </a:r>
            <a:r>
              <a:rPr dirty="0" sz="2800" spc="-5">
                <a:latin typeface="Microsoft YaHei"/>
                <a:cs typeface="Microsoft YaHei"/>
              </a:rPr>
              <a:t>i=1, 2, 3, 4,</a:t>
            </a:r>
            <a:r>
              <a:rPr dirty="0" sz="2800" spc="-6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5}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791" y="6702797"/>
            <a:ext cx="67849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00FF"/>
                </a:solidFill>
                <a:latin typeface="Microsoft YaHei"/>
                <a:cs typeface="Microsoft YaHei"/>
              </a:rPr>
              <a:t>可见</a:t>
            </a:r>
            <a:r>
              <a:rPr dirty="0" sz="2800">
                <a:latin typeface="Microsoft YaHei"/>
                <a:cs typeface="Microsoft YaHei"/>
              </a:rPr>
              <a:t>，不同的“</a:t>
            </a:r>
            <a:r>
              <a:rPr dirty="0" sz="2800" b="1">
                <a:latin typeface="Microsoft YaHei"/>
                <a:cs typeface="Microsoft YaHei"/>
              </a:rPr>
              <a:t>关系</a:t>
            </a:r>
            <a:r>
              <a:rPr dirty="0" sz="2800" spc="-5">
                <a:latin typeface="Microsoft YaHei"/>
                <a:cs typeface="Microsoft YaHei"/>
              </a:rPr>
              <a:t>”构成不同的“</a:t>
            </a:r>
            <a:r>
              <a:rPr dirty="0" sz="2800" spc="-10" b="1">
                <a:latin typeface="Microsoft YaHei"/>
                <a:cs typeface="Microsoft YaHei"/>
              </a:rPr>
              <a:t>结</a:t>
            </a:r>
            <a:r>
              <a:rPr dirty="0" sz="2800" b="1">
                <a:latin typeface="Microsoft YaHei"/>
                <a:cs typeface="Microsoft YaHei"/>
              </a:rPr>
              <a:t>构</a:t>
            </a:r>
            <a:r>
              <a:rPr dirty="0" sz="2800">
                <a:latin typeface="Microsoft YaHei"/>
                <a:cs typeface="Microsoft YaHei"/>
              </a:rPr>
              <a:t>”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17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0810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20502" y="1204975"/>
            <a:ext cx="8345170" cy="5026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0" marR="28575" indent="-470534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数据类型：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数据对象的类型确定了其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操作集和数据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定义域</a:t>
            </a:r>
            <a:endParaRPr sz="2800">
              <a:latin typeface="Microsoft YaHei"/>
              <a:cs typeface="Microsoft YaHei"/>
            </a:endParaRPr>
          </a:p>
          <a:p>
            <a:pPr marL="482600" marR="5080" indent="-470534">
              <a:lnSpc>
                <a:spcPct val="104600"/>
              </a:lnSpc>
              <a:spcBef>
                <a:spcPts val="555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抽象数据类型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800" b="1">
                <a:solidFill>
                  <a:srgbClr val="30552B"/>
                </a:solidFill>
                <a:latin typeface="NSimSun"/>
                <a:cs typeface="NSimSun"/>
              </a:rPr>
              <a:t>是指一个数学模型以及定义在此数 </a:t>
            </a:r>
            <a:r>
              <a:rPr dirty="0" sz="2800" spc="-5" b="1">
                <a:solidFill>
                  <a:srgbClr val="30552B"/>
                </a:solidFill>
                <a:latin typeface="NSimSun"/>
                <a:cs typeface="NSimSun"/>
              </a:rPr>
              <a:t>学模型上的一组操作</a:t>
            </a:r>
            <a:r>
              <a:rPr dirty="0" sz="2800" b="1">
                <a:solidFill>
                  <a:srgbClr val="30552B"/>
                </a:solidFill>
                <a:latin typeface="NSimSun"/>
                <a:cs typeface="NSimSun"/>
              </a:rPr>
              <a:t>（D,S,P），</a:t>
            </a:r>
            <a:r>
              <a:rPr dirty="0" sz="2800" spc="-5" b="1">
                <a:solidFill>
                  <a:srgbClr val="30552B"/>
                </a:solidFill>
                <a:latin typeface="NSimSun"/>
                <a:cs typeface="NSimSun"/>
              </a:rPr>
              <a:t>突出抽象和封装</a:t>
            </a:r>
            <a:endParaRPr sz="2800">
              <a:latin typeface="NSimSun"/>
              <a:cs typeface="NSimSun"/>
            </a:endParaRPr>
          </a:p>
          <a:p>
            <a:pPr marL="482600">
              <a:lnSpc>
                <a:spcPts val="3204"/>
              </a:lnSpc>
            </a:pPr>
            <a:r>
              <a:rPr dirty="0" sz="2800" b="1">
                <a:solidFill>
                  <a:srgbClr val="30552B"/>
                </a:solidFill>
                <a:latin typeface="NSimSun"/>
                <a:cs typeface="NSimSun"/>
              </a:rPr>
              <a:t>，强调本质特征。数据对象</a:t>
            </a:r>
            <a:r>
              <a:rPr dirty="0" sz="2800" spc="5" b="1">
                <a:solidFill>
                  <a:srgbClr val="30552B"/>
                </a:solidFill>
                <a:latin typeface="NSimSun"/>
                <a:cs typeface="NSimSun"/>
              </a:rPr>
              <a:t>+</a:t>
            </a:r>
            <a:r>
              <a:rPr dirty="0" sz="2800" b="1">
                <a:solidFill>
                  <a:srgbClr val="30552B"/>
                </a:solidFill>
                <a:latin typeface="NSimSun"/>
                <a:cs typeface="NSimSun"/>
              </a:rPr>
              <a:t>关系集</a:t>
            </a:r>
            <a:r>
              <a:rPr dirty="0" sz="2800" spc="5" b="1">
                <a:solidFill>
                  <a:srgbClr val="30552B"/>
                </a:solidFill>
                <a:latin typeface="NSimSun"/>
                <a:cs typeface="NSimSun"/>
              </a:rPr>
              <a:t>+</a:t>
            </a:r>
            <a:r>
              <a:rPr dirty="0" sz="2800" b="1">
                <a:solidFill>
                  <a:srgbClr val="30552B"/>
                </a:solidFill>
                <a:latin typeface="NSimSun"/>
                <a:cs typeface="NSimSun"/>
              </a:rPr>
              <a:t>操作集</a:t>
            </a:r>
            <a:endParaRPr sz="2800">
              <a:latin typeface="NSimSun"/>
              <a:cs typeface="NSimSun"/>
            </a:endParaRPr>
          </a:p>
          <a:p>
            <a:pPr algn="just" lvl="1" marL="920750" marR="100965" indent="-437515">
              <a:lnSpc>
                <a:spcPct val="100000"/>
              </a:lnSpc>
              <a:spcBef>
                <a:spcPts val="55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“抽象”的意思，是指我们描述数据类型的方法是不依 赖于具体实现的</a:t>
            </a:r>
            <a:endParaRPr sz="2400">
              <a:latin typeface="Microsoft YaHei"/>
              <a:cs typeface="Microsoft YaHei"/>
            </a:endParaRPr>
          </a:p>
          <a:p>
            <a:pPr algn="just" lvl="1" marL="920750" marR="100965" indent="-4375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即数据对象集和操作集的描述与存放数据的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机器无关、 与数据存储的物理结构无关、与实现操作的算法和编程 语言均无关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  <a:p>
            <a:pPr algn="just" lvl="1" marL="920750" marR="100965" indent="-4375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简而言之，抽象数据类型只描述数据对象集和相关操作 集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“是什么”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，并不涉及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“如何做到”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的问题。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3002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31174" y="1161837"/>
            <a:ext cx="5626735" cy="508762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algn="just" marL="33020">
              <a:lnSpc>
                <a:spcPct val="100000"/>
              </a:lnSpc>
              <a:spcBef>
                <a:spcPts val="770"/>
              </a:spcBef>
            </a:pPr>
            <a:r>
              <a:rPr dirty="0" sz="2800" spc="-40" b="1">
                <a:latin typeface="Microsoft YaHei"/>
                <a:cs typeface="Microsoft YaHei"/>
              </a:rPr>
              <a:t>ADT</a:t>
            </a:r>
            <a:r>
              <a:rPr dirty="0" sz="2800" spc="-35" b="1">
                <a:latin typeface="Microsoft YaHei"/>
                <a:cs typeface="Microsoft YaHei"/>
              </a:rPr>
              <a:t> </a:t>
            </a:r>
            <a:r>
              <a:rPr dirty="0" sz="2800" spc="-5" b="1">
                <a:latin typeface="Microsoft YaHei"/>
                <a:cs typeface="Microsoft YaHei"/>
              </a:rPr>
              <a:t>抽象数据类型</a:t>
            </a:r>
            <a:r>
              <a:rPr dirty="0" sz="2800" b="1">
                <a:latin typeface="Microsoft YaHei"/>
                <a:cs typeface="Microsoft YaHei"/>
              </a:rPr>
              <a:t>名</a:t>
            </a:r>
            <a:r>
              <a:rPr dirty="0" sz="2800" spc="-20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{</a:t>
            </a:r>
            <a:endParaRPr sz="2800">
              <a:latin typeface="Microsoft YaHei"/>
              <a:cs typeface="Microsoft YaHei"/>
            </a:endParaRPr>
          </a:p>
          <a:p>
            <a:pPr algn="just" marL="349250" marR="5080" indent="2540">
              <a:lnSpc>
                <a:spcPct val="120000"/>
              </a:lnSpc>
            </a:pPr>
            <a:r>
              <a:rPr dirty="0" sz="2800" b="1">
                <a:latin typeface="Microsoft YaHei"/>
                <a:cs typeface="Microsoft YaHei"/>
              </a:rPr>
              <a:t>数据对象D</a:t>
            </a:r>
            <a:r>
              <a:rPr dirty="0" sz="2800" spc="-5" b="1">
                <a:latin typeface="Microsoft YaHei"/>
                <a:cs typeface="Microsoft YaHei"/>
              </a:rPr>
              <a:t>：</a:t>
            </a:r>
            <a:r>
              <a:rPr dirty="0" sz="2800" spc="-5">
                <a:latin typeface="Microsoft YaHei"/>
                <a:cs typeface="Microsoft YaHei"/>
              </a:rPr>
              <a:t>〈数据对象的定义〉 </a:t>
            </a:r>
            <a:r>
              <a:rPr dirty="0" sz="2800" b="1">
                <a:latin typeface="Microsoft YaHei"/>
                <a:cs typeface="Microsoft YaHei"/>
              </a:rPr>
              <a:t>数据关系S：</a:t>
            </a:r>
            <a:r>
              <a:rPr dirty="0" sz="2800" spc="-5">
                <a:latin typeface="Microsoft YaHei"/>
                <a:cs typeface="Microsoft YaHei"/>
              </a:rPr>
              <a:t>〈数据关系的定义〉 </a:t>
            </a:r>
            <a:r>
              <a:rPr dirty="0" sz="2800" b="1">
                <a:latin typeface="Microsoft YaHei"/>
                <a:cs typeface="Microsoft YaHei"/>
              </a:rPr>
              <a:t>基本操作P：</a:t>
            </a:r>
            <a:r>
              <a:rPr dirty="0" sz="2800" spc="-5">
                <a:latin typeface="Microsoft YaHei"/>
                <a:cs typeface="Microsoft YaHei"/>
              </a:rPr>
              <a:t>〈基本操作的定义〉</a:t>
            </a:r>
            <a:endParaRPr sz="2800">
              <a:latin typeface="Microsoft YaHei"/>
              <a:cs typeface="Microsoft YaHei"/>
            </a:endParaRPr>
          </a:p>
          <a:p>
            <a:pPr algn="just" marL="33020">
              <a:lnSpc>
                <a:spcPct val="100000"/>
              </a:lnSpc>
              <a:spcBef>
                <a:spcPts val="670"/>
              </a:spcBef>
            </a:pPr>
            <a:r>
              <a:rPr dirty="0" sz="2800" b="1">
                <a:latin typeface="Microsoft YaHei"/>
                <a:cs typeface="Microsoft YaHei"/>
              </a:rPr>
              <a:t>}</a:t>
            </a:r>
            <a:r>
              <a:rPr dirty="0" sz="2800" spc="-5" b="1">
                <a:latin typeface="Microsoft YaHei"/>
                <a:cs typeface="Microsoft YaHei"/>
              </a:rPr>
              <a:t> </a:t>
            </a:r>
            <a:r>
              <a:rPr dirty="0" sz="2800" spc="-40" b="1">
                <a:latin typeface="Microsoft YaHei"/>
                <a:cs typeface="Microsoft YaHei"/>
              </a:rPr>
              <a:t>ADT</a:t>
            </a:r>
            <a:r>
              <a:rPr dirty="0" sz="2800" spc="-35" b="1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抽象数据类型名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</a:pPr>
            <a:r>
              <a:rPr dirty="0" sz="2800" spc="-5">
                <a:latin typeface="Microsoft YaHei"/>
                <a:cs typeface="Microsoft YaHei"/>
              </a:rPr>
              <a:t>其中基本操作的定义格式为:</a:t>
            </a:r>
            <a:endParaRPr sz="2800">
              <a:latin typeface="Microsoft YaHei"/>
              <a:cs typeface="Microsoft YaHei"/>
            </a:endParaRPr>
          </a:p>
          <a:p>
            <a:pPr marL="120650">
              <a:lnSpc>
                <a:spcPct val="100000"/>
              </a:lnSpc>
              <a:spcBef>
                <a:spcPts val="2620"/>
              </a:spcBef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基本操作名</a:t>
            </a:r>
            <a:r>
              <a:rPr dirty="0" sz="2800">
                <a:solidFill>
                  <a:srgbClr val="00659A"/>
                </a:solidFill>
                <a:latin typeface="Microsoft YaHei"/>
                <a:cs typeface="Microsoft YaHei"/>
              </a:rPr>
              <a:t>（参数表）</a:t>
            </a:r>
            <a:endParaRPr sz="2800">
              <a:latin typeface="Microsoft YaHei"/>
              <a:cs typeface="Microsoft YaHei"/>
            </a:endParaRPr>
          </a:p>
          <a:p>
            <a:pPr marL="539750" marR="452120" indent="1270">
              <a:lnSpc>
                <a:spcPct val="120000"/>
              </a:lnSpc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初始条件：</a:t>
            </a:r>
            <a:r>
              <a:rPr dirty="0" sz="2800" spc="-5">
                <a:solidFill>
                  <a:srgbClr val="00659A"/>
                </a:solidFill>
                <a:latin typeface="Microsoft YaHei"/>
                <a:cs typeface="Microsoft YaHei"/>
              </a:rPr>
              <a:t>〈初始条件描述〉 </a:t>
            </a: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操作结果</a:t>
            </a:r>
            <a:r>
              <a:rPr dirty="0" sz="2800" spc="-5">
                <a:solidFill>
                  <a:srgbClr val="00659A"/>
                </a:solidFill>
                <a:latin typeface="Microsoft YaHei"/>
                <a:cs typeface="Microsoft YaHei"/>
              </a:rPr>
              <a:t>：〈操作结果描述〉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83820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内容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1048299"/>
            <a:ext cx="6323330" cy="617029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lvl="1" marL="619125" indent="-60706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如何求解问题？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解决问题的方法的效率和什么相关？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如何获取程序的执行时间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什么是数据结构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什么是抽象数据类型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算法复杂度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空间复杂度分析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时间复杂度分析</a:t>
            </a:r>
            <a:endParaRPr sz="2800">
              <a:latin typeface="Microsoft YaHei"/>
              <a:cs typeface="Microsoft YaHei"/>
            </a:endParaRPr>
          </a:p>
          <a:p>
            <a:pPr lvl="1" marL="619125" indent="-60706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算法复杂度的表示</a:t>
            </a:r>
            <a:endParaRPr sz="2800">
              <a:latin typeface="Microsoft YaHei"/>
              <a:cs typeface="Microsoft YaHei"/>
            </a:endParaRPr>
          </a:p>
          <a:p>
            <a:pPr lvl="1" marL="12700" marR="614680">
              <a:lnSpc>
                <a:spcPct val="120000"/>
              </a:lnSpc>
              <a:buAutoNum type="arabicPeriod"/>
              <a:tabLst>
                <a:tab pos="619760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常用的复杂度函数 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1.10应用：最大子列和问题算法分析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附：算法的概念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06795" y="6919974"/>
            <a:ext cx="122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3002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253624" y="1126785"/>
            <a:ext cx="8295005" cy="585787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770"/>
              </a:spcBef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赋值参数</a:t>
            </a:r>
            <a:r>
              <a:rPr dirty="0" sz="2800" spc="-15" b="1">
                <a:solidFill>
                  <a:srgbClr val="00659A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只为操作提供输入值。</a:t>
            </a:r>
            <a:endParaRPr sz="2800">
              <a:latin typeface="Microsoft YaHei"/>
              <a:cs typeface="Microsoft YaHei"/>
            </a:endParaRPr>
          </a:p>
          <a:p>
            <a:pPr marL="25400" marR="5080">
              <a:lnSpc>
                <a:spcPct val="120000"/>
              </a:lnSpc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引用参数</a:t>
            </a:r>
            <a:r>
              <a:rPr dirty="0" sz="2800" spc="-60" b="1">
                <a:solidFill>
                  <a:srgbClr val="00659A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以</a:t>
            </a:r>
            <a:r>
              <a:rPr dirty="0" sz="2800" spc="-5" b="1">
                <a:latin typeface="Microsoft YaHei"/>
                <a:cs typeface="Microsoft YaHei"/>
              </a:rPr>
              <a:t>&amp;</a:t>
            </a:r>
            <a:r>
              <a:rPr dirty="0" sz="2800" spc="-5">
                <a:latin typeface="Microsoft YaHei"/>
                <a:cs typeface="Microsoft YaHei"/>
              </a:rPr>
              <a:t>打头，除可提供输入值外，还将返回操 </a:t>
            </a:r>
            <a:r>
              <a:rPr dirty="0" sz="2800">
                <a:latin typeface="Microsoft YaHei"/>
                <a:cs typeface="Microsoft YaHei"/>
              </a:rPr>
              <a:t>作结果。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95250">
              <a:lnSpc>
                <a:spcPct val="120000"/>
              </a:lnSpc>
              <a:spcBef>
                <a:spcPts val="5"/>
              </a:spcBef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初始条件</a:t>
            </a:r>
            <a:r>
              <a:rPr dirty="0" sz="2800" spc="-30" b="1">
                <a:solidFill>
                  <a:srgbClr val="00659A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描述了操作执行之前数据结构和参数应满 足的条件，若不满足，则操作失败，并返回相应出错 </a:t>
            </a:r>
            <a:r>
              <a:rPr dirty="0" sz="2800">
                <a:latin typeface="Microsoft YaHei"/>
                <a:cs typeface="Microsoft YaHei"/>
              </a:rPr>
              <a:t>信息。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4350">
              <a:latin typeface="Times New Roman"/>
              <a:cs typeface="Times New Roman"/>
            </a:endParaRPr>
          </a:p>
          <a:p>
            <a:pPr marL="63500" marR="290830">
              <a:lnSpc>
                <a:spcPct val="120000"/>
              </a:lnSpc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操作结果</a:t>
            </a:r>
            <a:r>
              <a:rPr dirty="0" sz="2800" spc="-65" b="1">
                <a:solidFill>
                  <a:srgbClr val="00659A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说明了操作正常完成之后，数据结构的变 化状况和应返回的结果。若初始条件为空，则省略 </a:t>
            </a:r>
            <a:r>
              <a:rPr dirty="0" sz="2800">
                <a:latin typeface="Microsoft YaHei"/>
                <a:cs typeface="Microsoft YaHei"/>
              </a:rPr>
              <a:t>之。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80949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1.4抽象数据类型（续）——矩阵的ADT举例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226" y="960040"/>
            <a:ext cx="8674100" cy="5638165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20"/>
              </a:spcBef>
              <a:tabLst>
                <a:tab pos="1077595" algn="l"/>
              </a:tabLst>
            </a:pPr>
            <a:r>
              <a:rPr dirty="0" sz="2800">
                <a:solidFill>
                  <a:srgbClr val="FF0000"/>
                </a:solidFill>
                <a:latin typeface="Microsoft YaHei"/>
                <a:cs typeface="Microsoft YaHei"/>
              </a:rPr>
              <a:t>ADT	</a:t>
            </a: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Matrix</a:t>
            </a:r>
            <a:r>
              <a:rPr dirty="0" sz="2800" spc="-5">
                <a:solidFill>
                  <a:srgbClr val="FF0000"/>
                </a:solidFill>
                <a:latin typeface="Microsoft YaHei"/>
                <a:cs typeface="Microsoft YaHei"/>
              </a:rPr>
              <a:t>{</a:t>
            </a:r>
            <a:endParaRPr sz="2800">
              <a:latin typeface="Microsoft YaHei"/>
              <a:cs typeface="Microsoft YaHei"/>
            </a:endParaRPr>
          </a:p>
          <a:p>
            <a:pPr marL="951865">
              <a:lnSpc>
                <a:spcPct val="100000"/>
              </a:lnSpc>
              <a:spcBef>
                <a:spcPts val="1195"/>
              </a:spcBef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数据对象</a:t>
            </a:r>
            <a:r>
              <a:rPr dirty="0" sz="2800" spc="-75">
                <a:solidFill>
                  <a:srgbClr val="0000FF"/>
                </a:solidFill>
                <a:latin typeface="Microsoft YaHei"/>
                <a:cs typeface="Microsoft YaHei"/>
              </a:rPr>
              <a:t>：</a:t>
            </a:r>
            <a:r>
              <a:rPr dirty="0" sz="2950" spc="-75" i="1">
                <a:solidFill>
                  <a:srgbClr val="002060"/>
                </a:solidFill>
                <a:latin typeface="Microsoft YaHei"/>
                <a:cs typeface="Microsoft YaHei"/>
              </a:rPr>
              <a:t>D＝{a</a:t>
            </a:r>
            <a:r>
              <a:rPr dirty="0" baseline="-19943" sz="2925" spc="-112" i="1">
                <a:solidFill>
                  <a:srgbClr val="002060"/>
                </a:solidFill>
                <a:latin typeface="Microsoft YaHei"/>
                <a:cs typeface="Microsoft YaHei"/>
              </a:rPr>
              <a:t>ij</a:t>
            </a:r>
            <a:r>
              <a:rPr dirty="0" sz="2950" spc="-75" i="1">
                <a:solidFill>
                  <a:srgbClr val="002060"/>
                </a:solidFill>
                <a:latin typeface="Microsoft YaHei"/>
                <a:cs typeface="Microsoft YaHei"/>
              </a:rPr>
              <a:t>｜</a:t>
            </a:r>
            <a:r>
              <a:rPr dirty="0" sz="2950" spc="-45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70" i="1">
                <a:solidFill>
                  <a:srgbClr val="002060"/>
                </a:solidFill>
                <a:latin typeface="Microsoft YaHei"/>
                <a:cs typeface="Microsoft YaHei"/>
              </a:rPr>
              <a:t>i=1,</a:t>
            </a:r>
            <a:r>
              <a:rPr dirty="0" sz="2950" spc="-55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85" i="1">
                <a:solidFill>
                  <a:srgbClr val="002060"/>
                </a:solidFill>
                <a:latin typeface="Microsoft YaHei"/>
                <a:cs typeface="Microsoft YaHei"/>
              </a:rPr>
              <a:t>…,</a:t>
            </a:r>
            <a:r>
              <a:rPr dirty="0" sz="2950" spc="-50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95" i="1">
                <a:solidFill>
                  <a:srgbClr val="002060"/>
                </a:solidFill>
                <a:latin typeface="Microsoft YaHei"/>
                <a:cs typeface="Microsoft YaHei"/>
              </a:rPr>
              <a:t>M;</a:t>
            </a:r>
            <a:r>
              <a:rPr dirty="0" sz="2950" spc="-55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75" i="1">
                <a:solidFill>
                  <a:srgbClr val="002060"/>
                </a:solidFill>
                <a:latin typeface="Microsoft YaHei"/>
                <a:cs typeface="Microsoft YaHei"/>
              </a:rPr>
              <a:t>j=1,</a:t>
            </a:r>
            <a:r>
              <a:rPr dirty="0" sz="2950" spc="-50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85" i="1">
                <a:solidFill>
                  <a:srgbClr val="002060"/>
                </a:solidFill>
                <a:latin typeface="Microsoft YaHei"/>
                <a:cs typeface="Microsoft YaHei"/>
              </a:rPr>
              <a:t>…,</a:t>
            </a:r>
            <a:r>
              <a:rPr dirty="0" sz="2950" spc="-55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90" i="1">
                <a:solidFill>
                  <a:srgbClr val="002060"/>
                </a:solidFill>
                <a:latin typeface="Microsoft YaHei"/>
                <a:cs typeface="Microsoft YaHei"/>
              </a:rPr>
              <a:t>N}</a:t>
            </a:r>
            <a:endParaRPr sz="2950">
              <a:latin typeface="Microsoft YaHei"/>
              <a:cs typeface="Microsoft YaHei"/>
            </a:endParaRPr>
          </a:p>
          <a:p>
            <a:pPr marL="951865">
              <a:lnSpc>
                <a:spcPct val="100000"/>
              </a:lnSpc>
              <a:spcBef>
                <a:spcPts val="1310"/>
              </a:spcBef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数据关系：</a:t>
            </a:r>
            <a:endParaRPr sz="2800">
              <a:latin typeface="Microsoft YaHei"/>
              <a:cs typeface="Microsoft YaHei"/>
            </a:endParaRPr>
          </a:p>
          <a:p>
            <a:pPr marL="1866900" marR="823594">
              <a:lnSpc>
                <a:spcPct val="134400"/>
              </a:lnSpc>
              <a:spcBef>
                <a:spcPts val="85"/>
              </a:spcBef>
            </a:pPr>
            <a:r>
              <a:rPr dirty="0" sz="2500" spc="-55" i="1">
                <a:solidFill>
                  <a:srgbClr val="0000FF"/>
                </a:solidFill>
                <a:latin typeface="Microsoft YaHei"/>
                <a:cs typeface="Microsoft YaHei"/>
              </a:rPr>
              <a:t>Rrow={&lt;a</a:t>
            </a:r>
            <a:r>
              <a:rPr dirty="0" baseline="-19607" sz="2550" spc="-82" i="1">
                <a:solidFill>
                  <a:srgbClr val="0000FF"/>
                </a:solidFill>
                <a:latin typeface="Microsoft YaHei"/>
                <a:cs typeface="Microsoft YaHei"/>
              </a:rPr>
              <a:t>ij</a:t>
            </a:r>
            <a:r>
              <a:rPr dirty="0" sz="2500" spc="-55" i="1">
                <a:solidFill>
                  <a:srgbClr val="0000FF"/>
                </a:solidFill>
                <a:latin typeface="Microsoft YaHei"/>
                <a:cs typeface="Microsoft YaHei"/>
              </a:rPr>
              <a:t>,a</a:t>
            </a:r>
            <a:r>
              <a:rPr dirty="0" baseline="-19607" sz="2550" spc="-82" i="1">
                <a:solidFill>
                  <a:srgbClr val="0000FF"/>
                </a:solidFill>
                <a:latin typeface="Microsoft YaHei"/>
                <a:cs typeface="Microsoft YaHei"/>
              </a:rPr>
              <a:t>i(j+1)</a:t>
            </a:r>
            <a:r>
              <a:rPr dirty="0" sz="2500" spc="-55" i="1">
                <a:solidFill>
                  <a:srgbClr val="0000FF"/>
                </a:solidFill>
                <a:latin typeface="Microsoft YaHei"/>
                <a:cs typeface="Microsoft YaHei"/>
              </a:rPr>
              <a:t>&gt;| </a:t>
            </a:r>
            <a:r>
              <a:rPr dirty="0" sz="2500" spc="-50" i="1">
                <a:solidFill>
                  <a:srgbClr val="002060"/>
                </a:solidFill>
                <a:latin typeface="Microsoft YaHei"/>
                <a:cs typeface="Microsoft YaHei"/>
              </a:rPr>
              <a:t>i=1, </a:t>
            </a:r>
            <a:r>
              <a:rPr dirty="0" sz="2500" spc="-60" i="1">
                <a:solidFill>
                  <a:srgbClr val="002060"/>
                </a:solidFill>
                <a:latin typeface="Microsoft YaHei"/>
                <a:cs typeface="Microsoft YaHei"/>
              </a:rPr>
              <a:t>…, </a:t>
            </a:r>
            <a:r>
              <a:rPr dirty="0" sz="2500" spc="-65" i="1">
                <a:solidFill>
                  <a:srgbClr val="002060"/>
                </a:solidFill>
                <a:latin typeface="Microsoft YaHei"/>
                <a:cs typeface="Microsoft YaHei"/>
              </a:rPr>
              <a:t>M; </a:t>
            </a:r>
            <a:r>
              <a:rPr dirty="0" sz="2500" spc="-50" i="1">
                <a:solidFill>
                  <a:srgbClr val="002060"/>
                </a:solidFill>
                <a:latin typeface="Microsoft YaHei"/>
                <a:cs typeface="Microsoft YaHei"/>
              </a:rPr>
              <a:t>j=1, </a:t>
            </a:r>
            <a:r>
              <a:rPr dirty="0" sz="2500" spc="-60" i="1">
                <a:solidFill>
                  <a:srgbClr val="002060"/>
                </a:solidFill>
                <a:latin typeface="Microsoft YaHei"/>
                <a:cs typeface="Microsoft YaHei"/>
              </a:rPr>
              <a:t>…, </a:t>
            </a:r>
            <a:r>
              <a:rPr dirty="0" sz="2500" spc="-55" i="1">
                <a:solidFill>
                  <a:srgbClr val="002060"/>
                </a:solidFill>
                <a:latin typeface="Microsoft YaHei"/>
                <a:cs typeface="Microsoft YaHei"/>
              </a:rPr>
              <a:t>N-1</a:t>
            </a:r>
            <a:r>
              <a:rPr dirty="0" sz="2500" spc="-55" i="1">
                <a:solidFill>
                  <a:srgbClr val="0000FF"/>
                </a:solidFill>
                <a:latin typeface="Microsoft YaHei"/>
                <a:cs typeface="Microsoft YaHei"/>
              </a:rPr>
              <a:t>}  Rcol </a:t>
            </a:r>
            <a:r>
              <a:rPr dirty="0" sz="2500" spc="-50" i="1">
                <a:solidFill>
                  <a:srgbClr val="0000FF"/>
                </a:solidFill>
                <a:latin typeface="Microsoft YaHei"/>
                <a:cs typeface="Microsoft YaHei"/>
              </a:rPr>
              <a:t>={&lt;a</a:t>
            </a:r>
            <a:r>
              <a:rPr dirty="0" baseline="-19607" sz="2550" spc="-75" i="1">
                <a:solidFill>
                  <a:srgbClr val="0000FF"/>
                </a:solidFill>
                <a:latin typeface="Microsoft YaHei"/>
                <a:cs typeface="Microsoft YaHei"/>
              </a:rPr>
              <a:t>ij</a:t>
            </a:r>
            <a:r>
              <a:rPr dirty="0" sz="2500" spc="-50" i="1">
                <a:solidFill>
                  <a:srgbClr val="0000FF"/>
                </a:solidFill>
                <a:latin typeface="Microsoft YaHei"/>
                <a:cs typeface="Microsoft YaHei"/>
              </a:rPr>
              <a:t>,a</a:t>
            </a:r>
            <a:r>
              <a:rPr dirty="0" baseline="-19607" sz="2550" spc="-75" i="1">
                <a:solidFill>
                  <a:srgbClr val="0000FF"/>
                </a:solidFill>
                <a:latin typeface="Microsoft YaHei"/>
                <a:cs typeface="Microsoft YaHei"/>
              </a:rPr>
              <a:t>(i+1)j</a:t>
            </a:r>
            <a:r>
              <a:rPr dirty="0" sz="2500" spc="-50" i="1">
                <a:solidFill>
                  <a:srgbClr val="0000FF"/>
                </a:solidFill>
                <a:latin typeface="Microsoft YaHei"/>
                <a:cs typeface="Microsoft YaHei"/>
              </a:rPr>
              <a:t>&gt;| </a:t>
            </a:r>
            <a:r>
              <a:rPr dirty="0" sz="2500" spc="-50" i="1">
                <a:solidFill>
                  <a:srgbClr val="002060"/>
                </a:solidFill>
                <a:latin typeface="Microsoft YaHei"/>
                <a:cs typeface="Microsoft YaHei"/>
              </a:rPr>
              <a:t>i=1, </a:t>
            </a:r>
            <a:r>
              <a:rPr dirty="0" sz="2500" spc="-60" i="1">
                <a:solidFill>
                  <a:srgbClr val="002060"/>
                </a:solidFill>
                <a:latin typeface="Microsoft YaHei"/>
                <a:cs typeface="Microsoft YaHei"/>
              </a:rPr>
              <a:t>…, M-1; </a:t>
            </a:r>
            <a:r>
              <a:rPr dirty="0" sz="2500" spc="-50" i="1">
                <a:solidFill>
                  <a:srgbClr val="002060"/>
                </a:solidFill>
                <a:latin typeface="Microsoft YaHei"/>
                <a:cs typeface="Microsoft YaHei"/>
              </a:rPr>
              <a:t>j=1, </a:t>
            </a:r>
            <a:r>
              <a:rPr dirty="0" sz="2500" spc="-60" i="1">
                <a:solidFill>
                  <a:srgbClr val="002060"/>
                </a:solidFill>
                <a:latin typeface="Microsoft YaHei"/>
                <a:cs typeface="Microsoft YaHei"/>
              </a:rPr>
              <a:t>…,</a:t>
            </a:r>
            <a:r>
              <a:rPr dirty="0" sz="2500" spc="60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500" spc="-55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500" spc="-55" i="1">
                <a:solidFill>
                  <a:srgbClr val="0000FF"/>
                </a:solidFill>
                <a:latin typeface="Microsoft YaHei"/>
                <a:cs typeface="Microsoft YaHei"/>
              </a:rPr>
              <a:t>}</a:t>
            </a:r>
            <a:endParaRPr sz="2500">
              <a:latin typeface="Microsoft YaHei"/>
              <a:cs typeface="Microsoft YaHei"/>
            </a:endParaRPr>
          </a:p>
          <a:p>
            <a:pPr marL="951865">
              <a:lnSpc>
                <a:spcPct val="100000"/>
              </a:lnSpc>
              <a:spcBef>
                <a:spcPts val="1260"/>
              </a:spcBef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操作集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endParaRPr sz="2800">
              <a:latin typeface="Microsoft YaHei"/>
              <a:cs typeface="Microsoft YaHei"/>
            </a:endParaRPr>
          </a:p>
          <a:p>
            <a:pPr marL="1866264" marR="43180">
              <a:lnSpc>
                <a:spcPct val="140000"/>
              </a:lnSpc>
              <a:spcBef>
                <a:spcPts val="130"/>
              </a:spcBef>
            </a:pP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Matrix</a:t>
            </a:r>
            <a:r>
              <a:rPr dirty="0" sz="2000" spc="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Create(</a:t>
            </a:r>
            <a:r>
              <a:rPr dirty="0" sz="2000" spc="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 M,</a:t>
            </a:r>
            <a:r>
              <a:rPr dirty="0" sz="2000" spc="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0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返回一个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M</a:t>
            </a:r>
            <a:r>
              <a:rPr dirty="0" sz="2000" spc="-10" b="1">
                <a:solidFill>
                  <a:srgbClr val="FF0000"/>
                </a:solidFill>
                <a:latin typeface="Microsoft YaHei"/>
                <a:cs typeface="Microsoft YaHei"/>
              </a:rPr>
              <a:t>X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的空矩阵； 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 GetMaxRow(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Matrix</a:t>
            </a:r>
            <a:r>
              <a:rPr dirty="0" sz="2000" spc="1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A 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0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返回矩阵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的总行数；</a:t>
            </a:r>
            <a:endParaRPr sz="2000">
              <a:latin typeface="Microsoft YaHei"/>
              <a:cs typeface="Microsoft YaHei"/>
            </a:endParaRPr>
          </a:p>
          <a:p>
            <a:pPr marL="1866900" marR="146685" indent="-635">
              <a:lnSpc>
                <a:spcPct val="140000"/>
              </a:lnSpc>
            </a:pP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 GetMaxCol(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Matrix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sz="2000" spc="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0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返回矩阵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的总列数； 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ElementType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GetEntry(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Matrix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A,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</a:t>
            </a:r>
            <a:r>
              <a:rPr dirty="0" sz="2000" spc="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i,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int</a:t>
            </a:r>
            <a:r>
              <a:rPr dirty="0" sz="2000" spc="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j</a:t>
            </a:r>
            <a:r>
              <a:rPr dirty="0" sz="2000" spc="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：返回</a:t>
            </a:r>
            <a:r>
              <a:rPr dirty="0" sz="2000" b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367" sz="1950" b="1">
                <a:solidFill>
                  <a:srgbClr val="002060"/>
                </a:solidFill>
                <a:latin typeface="Microsoft YaHei"/>
                <a:cs typeface="Microsoft YaHei"/>
              </a:rPr>
              <a:t>ij</a:t>
            </a:r>
            <a:endParaRPr baseline="-21367" sz="1950">
              <a:latin typeface="Microsoft YaHei"/>
              <a:cs typeface="Microsoft YaHei"/>
            </a:endParaRPr>
          </a:p>
          <a:p>
            <a:pPr marL="1866264">
              <a:lnSpc>
                <a:spcPct val="100000"/>
              </a:lnSpc>
              <a:spcBef>
                <a:spcPts val="1085"/>
              </a:spcBef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…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541" y="6734809"/>
            <a:ext cx="23456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5235" algn="l"/>
              </a:tabLst>
            </a:pPr>
            <a:r>
              <a:rPr dirty="0" sz="2400">
                <a:solidFill>
                  <a:srgbClr val="FF0000"/>
                </a:solidFill>
                <a:latin typeface="Microsoft YaHei"/>
                <a:cs typeface="Microsoft YaHei"/>
              </a:rPr>
              <a:t>} </a:t>
            </a:r>
            <a:r>
              <a:rPr dirty="0" sz="2800">
                <a:solidFill>
                  <a:srgbClr val="FF0000"/>
                </a:solidFill>
                <a:latin typeface="Microsoft YaHei"/>
                <a:cs typeface="Microsoft YaHei"/>
              </a:rPr>
              <a:t>ADT</a:t>
            </a:r>
            <a:r>
              <a:rPr dirty="0" sz="2800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800" spc="-5">
                <a:solidFill>
                  <a:srgbClr val="FF0000"/>
                </a:solidFill>
                <a:latin typeface="Microsoft YaHei"/>
                <a:cs typeface="Microsoft YaHei"/>
              </a:rPr>
              <a:t>Matrix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21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8781" y="2246589"/>
            <a:ext cx="6536690" cy="379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0" b="1">
                <a:solidFill>
                  <a:srgbClr val="FF0000"/>
                </a:solidFill>
                <a:latin typeface="Microsoft YaHei"/>
                <a:cs typeface="Microsoft YaHei"/>
              </a:rPr>
              <a:t>ADT </a:t>
            </a: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Complex</a:t>
            </a:r>
            <a:r>
              <a:rPr dirty="0" sz="2800" spc="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{</a:t>
            </a:r>
            <a:endParaRPr sz="2800">
              <a:latin typeface="Microsoft YaHei"/>
              <a:cs typeface="Microsoft YaHei"/>
            </a:endParaRPr>
          </a:p>
          <a:p>
            <a:pPr marL="226695" marR="1335405" indent="9525">
              <a:lnSpc>
                <a:spcPct val="141200"/>
              </a:lnSpc>
              <a:spcBef>
                <a:spcPts val="1975"/>
              </a:spcBef>
              <a:tabLst>
                <a:tab pos="4958080" algn="l"/>
              </a:tabLst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数 据 对 象 ：  </a:t>
            </a:r>
            <a:r>
              <a:rPr dirty="0" sz="2800" spc="-10">
                <a:latin typeface="Microsoft YaHei"/>
                <a:cs typeface="Microsoft YaHei"/>
              </a:rPr>
              <a:t>D＝{e1,e2｜e1,e2∈RealSet	</a:t>
            </a:r>
            <a:r>
              <a:rPr dirty="0" sz="2800">
                <a:latin typeface="Microsoft YaHei"/>
                <a:cs typeface="Microsoft YaHei"/>
              </a:rPr>
              <a:t>}  </a:t>
            </a: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数据关系：</a:t>
            </a:r>
            <a:endParaRPr sz="2800">
              <a:latin typeface="Microsoft YaHei"/>
              <a:cs typeface="Microsoft YaHei"/>
            </a:endParaRPr>
          </a:p>
          <a:p>
            <a:pPr marL="342265">
              <a:lnSpc>
                <a:spcPct val="100000"/>
              </a:lnSpc>
              <a:spcBef>
                <a:spcPts val="1680"/>
              </a:spcBef>
            </a:pPr>
            <a:r>
              <a:rPr dirty="0" sz="2800" spc="-5">
                <a:latin typeface="Microsoft YaHei"/>
                <a:cs typeface="Microsoft YaHei"/>
              </a:rPr>
              <a:t>R1＝{&lt;e1,e2&gt;</a:t>
            </a:r>
            <a:r>
              <a:rPr dirty="0" sz="2800" spc="-3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|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e1是复数的实数部分</a:t>
            </a:r>
            <a:endParaRPr sz="2800">
              <a:latin typeface="Microsoft YaHei"/>
              <a:cs typeface="Microsoft YaHei"/>
            </a:endParaRPr>
          </a:p>
          <a:p>
            <a:pPr marL="2741295">
              <a:lnSpc>
                <a:spcPct val="100000"/>
              </a:lnSpc>
              <a:spcBef>
                <a:spcPts val="1680"/>
              </a:spcBef>
            </a:pPr>
            <a:r>
              <a:rPr dirty="0" sz="2800">
                <a:latin typeface="Microsoft YaHei"/>
                <a:cs typeface="Microsoft YaHei"/>
              </a:rPr>
              <a:t>|</a:t>
            </a:r>
            <a:r>
              <a:rPr dirty="0" sz="2800" spc="-3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e2</a:t>
            </a:r>
            <a:r>
              <a:rPr dirty="0" sz="2800" spc="-3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是复数的虚数部</a:t>
            </a:r>
            <a:r>
              <a:rPr dirty="0" sz="2800">
                <a:latin typeface="Microsoft YaHei"/>
                <a:cs typeface="Microsoft YaHei"/>
              </a:rPr>
              <a:t>分</a:t>
            </a:r>
            <a:r>
              <a:rPr dirty="0" sz="2800" spc="-5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}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8121" y="410972"/>
            <a:ext cx="819658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</a:t>
            </a:r>
            <a:r>
              <a:rPr dirty="0" spc="-20"/>
              <a:t> </a:t>
            </a:r>
            <a:r>
              <a:rPr dirty="0" spc="-5"/>
              <a:t>——复数的</a:t>
            </a:r>
            <a:r>
              <a:rPr dirty="0" spc="-45"/>
              <a:t>ADT</a:t>
            </a:r>
            <a:r>
              <a:rPr dirty="0" spc="-5"/>
              <a:t>举例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2026" y="1092199"/>
            <a:ext cx="7005320" cy="5900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59A"/>
                </a:solidFill>
                <a:latin typeface="Microsoft YaHei"/>
                <a:cs typeface="Microsoft YaHei"/>
              </a:rPr>
              <a:t>基本操作：</a:t>
            </a:r>
            <a:endParaRPr sz="2800">
              <a:latin typeface="Microsoft YaHei"/>
              <a:cs typeface="Microsoft YaHei"/>
            </a:endParaRPr>
          </a:p>
          <a:p>
            <a:pPr marL="596900">
              <a:lnSpc>
                <a:spcPct val="100000"/>
              </a:lnSpc>
              <a:spcBef>
                <a:spcPts val="2285"/>
              </a:spcBef>
            </a:pPr>
            <a:r>
              <a:rPr dirty="0" sz="2800" spc="-5" b="1">
                <a:latin typeface="Microsoft YaHei"/>
                <a:cs typeface="Microsoft YaHei"/>
              </a:rPr>
              <a:t>AssignComplex( &amp;Z, v1, v2</a:t>
            </a:r>
            <a:r>
              <a:rPr dirty="0" sz="2800" spc="-35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)</a:t>
            </a:r>
            <a:endParaRPr sz="2800">
              <a:latin typeface="Microsoft YaHei"/>
              <a:cs typeface="Microsoft YaHei"/>
            </a:endParaRPr>
          </a:p>
          <a:p>
            <a:pPr marL="1016000" marR="859155" indent="-838835">
              <a:lnSpc>
                <a:spcPct val="125000"/>
              </a:lnSpc>
            </a:pPr>
            <a:r>
              <a:rPr dirty="0" sz="2800">
                <a:latin typeface="Microsoft YaHei"/>
                <a:cs typeface="Microsoft YaHei"/>
              </a:rPr>
              <a:t>操作结果：构造复数</a:t>
            </a:r>
            <a:r>
              <a:rPr dirty="0" sz="2800" spc="-4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Z,其实部和虚部 分别被赋以参</a:t>
            </a:r>
            <a:r>
              <a:rPr dirty="0" sz="2800">
                <a:latin typeface="Microsoft YaHei"/>
                <a:cs typeface="Microsoft YaHei"/>
              </a:rPr>
              <a:t>数</a:t>
            </a:r>
            <a:r>
              <a:rPr dirty="0" sz="2800" spc="-4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v1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和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v2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的值。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dirty="0" sz="2800" b="1">
                <a:latin typeface="Microsoft YaHei"/>
                <a:cs typeface="Microsoft YaHei"/>
              </a:rPr>
              <a:t>DestroyComplex(</a:t>
            </a:r>
            <a:r>
              <a:rPr dirty="0" sz="2800" spc="-5" b="1">
                <a:latin typeface="Microsoft YaHei"/>
                <a:cs typeface="Microsoft YaHei"/>
              </a:rPr>
              <a:t> &amp;Z)</a:t>
            </a:r>
            <a:endParaRPr sz="2800">
              <a:latin typeface="Microsoft YaHei"/>
              <a:cs typeface="Microsoft YaHei"/>
            </a:endParaRPr>
          </a:p>
          <a:p>
            <a:pPr marL="151765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Microsoft YaHei"/>
                <a:cs typeface="Microsoft YaHei"/>
              </a:rPr>
              <a:t>操作结果：复数Z被销毁。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</a:pPr>
            <a:r>
              <a:rPr dirty="0" sz="2800" spc="-15" b="1">
                <a:latin typeface="Microsoft YaHei"/>
                <a:cs typeface="Microsoft YaHei"/>
              </a:rPr>
              <a:t>GetReal( </a:t>
            </a:r>
            <a:r>
              <a:rPr dirty="0" sz="2800" spc="-5" b="1">
                <a:latin typeface="Microsoft YaHei"/>
                <a:cs typeface="Microsoft YaHei"/>
              </a:rPr>
              <a:t>Z, &amp;realPart</a:t>
            </a:r>
            <a:r>
              <a:rPr dirty="0" sz="2800" spc="-20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)</a:t>
            </a:r>
            <a:endParaRPr sz="2800">
              <a:latin typeface="Microsoft YaHei"/>
              <a:cs typeface="Microsoft YaHei"/>
            </a:endParaRPr>
          </a:p>
          <a:p>
            <a:pPr marL="12700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Microsoft YaHei"/>
                <a:cs typeface="Microsoft YaHei"/>
              </a:rPr>
              <a:t>初始条件：复数已存在。</a:t>
            </a:r>
            <a:endParaRPr sz="2800">
              <a:latin typeface="Microsoft YaHei"/>
              <a:cs typeface="Microsoft YaHei"/>
            </a:endParaRPr>
          </a:p>
          <a:p>
            <a:pPr marL="127000">
              <a:lnSpc>
                <a:spcPct val="100000"/>
              </a:lnSpc>
              <a:spcBef>
                <a:spcPts val="670"/>
              </a:spcBef>
            </a:pPr>
            <a:r>
              <a:rPr dirty="0" sz="2800">
                <a:latin typeface="Microsoft YaHei"/>
                <a:cs typeface="Microsoft YaHei"/>
              </a:rPr>
              <a:t>操作结果：用</a:t>
            </a:r>
            <a:r>
              <a:rPr dirty="0" sz="2800" spc="-10">
                <a:latin typeface="Microsoft YaHei"/>
                <a:cs typeface="Microsoft YaHei"/>
              </a:rPr>
              <a:t>realPart</a:t>
            </a:r>
            <a:r>
              <a:rPr dirty="0" sz="2800">
                <a:latin typeface="Microsoft YaHei"/>
                <a:cs typeface="Microsoft YaHei"/>
              </a:rPr>
              <a:t>返回复数Z的实部值。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1.4抽象数据类型（续）——复数的</a:t>
            </a:r>
            <a:r>
              <a:rPr dirty="0" spc="-45"/>
              <a:t>ADT</a:t>
            </a:r>
            <a:r>
              <a:rPr dirty="0" spc="-5"/>
              <a:t>举例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4574" y="966765"/>
            <a:ext cx="7494270" cy="392112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161925">
              <a:lnSpc>
                <a:spcPct val="100000"/>
              </a:lnSpc>
              <a:spcBef>
                <a:spcPts val="770"/>
              </a:spcBef>
            </a:pPr>
            <a:r>
              <a:rPr dirty="0" sz="2800" spc="-5" b="1">
                <a:latin typeface="Microsoft YaHei"/>
                <a:cs typeface="Microsoft YaHei"/>
              </a:rPr>
              <a:t>GetImag( Z, &amp;ImagPart</a:t>
            </a:r>
            <a:r>
              <a:rPr dirty="0" sz="2800" spc="-15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)</a:t>
            </a:r>
            <a:endParaRPr sz="2800">
              <a:latin typeface="Microsoft YaHei"/>
              <a:cs typeface="Microsoft YaHei"/>
            </a:endParaRPr>
          </a:p>
          <a:p>
            <a:pPr marL="56515">
              <a:lnSpc>
                <a:spcPct val="100000"/>
              </a:lnSpc>
              <a:spcBef>
                <a:spcPts val="670"/>
              </a:spcBef>
            </a:pPr>
            <a:r>
              <a:rPr dirty="0" sz="2800">
                <a:latin typeface="Microsoft YaHei"/>
                <a:cs typeface="Microsoft YaHei"/>
              </a:rPr>
              <a:t>初始条件：复数已存在。</a:t>
            </a:r>
            <a:endParaRPr sz="2800">
              <a:latin typeface="Microsoft YaHei"/>
              <a:cs typeface="Microsoft YaHei"/>
            </a:endParaRPr>
          </a:p>
          <a:p>
            <a:pPr marL="56515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Microsoft YaHei"/>
                <a:cs typeface="Microsoft YaHei"/>
              </a:rPr>
              <a:t>操作结果：用ImagPart</a:t>
            </a:r>
            <a:r>
              <a:rPr dirty="0" sz="2800">
                <a:latin typeface="Microsoft YaHei"/>
                <a:cs typeface="Microsoft YaHei"/>
              </a:rPr>
              <a:t>返回复数Z的虚部值。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algn="ctr" marR="3408045">
              <a:lnSpc>
                <a:spcPct val="100000"/>
              </a:lnSpc>
              <a:spcBef>
                <a:spcPts val="2895"/>
              </a:spcBef>
            </a:pPr>
            <a:r>
              <a:rPr dirty="0" sz="2800" spc="-5" b="1">
                <a:latin typeface="Microsoft YaHei"/>
                <a:cs typeface="Microsoft YaHei"/>
              </a:rPr>
              <a:t>Add( </a:t>
            </a:r>
            <a:r>
              <a:rPr dirty="0" sz="2800" b="1">
                <a:latin typeface="Microsoft YaHei"/>
                <a:cs typeface="Microsoft YaHei"/>
              </a:rPr>
              <a:t>z1,z2, </a:t>
            </a:r>
            <a:r>
              <a:rPr dirty="0" sz="2800" spc="-5" b="1">
                <a:latin typeface="Microsoft YaHei"/>
                <a:cs typeface="Microsoft YaHei"/>
              </a:rPr>
              <a:t>&amp;sum</a:t>
            </a:r>
            <a:r>
              <a:rPr dirty="0" sz="2800" spc="-45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)</a:t>
            </a:r>
            <a:endParaRPr sz="2800">
              <a:latin typeface="Microsoft YaHei"/>
              <a:cs typeface="Microsoft YaHei"/>
            </a:endParaRPr>
          </a:p>
          <a:p>
            <a:pPr algn="ctr" marR="3302635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Microsoft YaHei"/>
                <a:cs typeface="Microsoft YaHei"/>
              </a:rPr>
              <a:t>初始条件：z1,</a:t>
            </a:r>
            <a:r>
              <a:rPr dirty="0" sz="2800" spc="-8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z2是复数。</a:t>
            </a:r>
            <a:endParaRPr sz="2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Microsoft YaHei"/>
                <a:cs typeface="Microsoft YaHei"/>
              </a:rPr>
              <a:t>操作结果：用sum返回两个复数z1,</a:t>
            </a:r>
            <a:r>
              <a:rPr dirty="0" sz="2800" spc="-4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z2</a:t>
            </a:r>
            <a:r>
              <a:rPr dirty="0" sz="2800" spc="-5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的和值。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82162" y="6335569"/>
            <a:ext cx="27120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} </a:t>
            </a:r>
            <a:r>
              <a:rPr dirty="0" sz="2800" spc="-40" b="1">
                <a:solidFill>
                  <a:srgbClr val="FF0000"/>
                </a:solidFill>
                <a:latin typeface="Microsoft YaHei"/>
                <a:cs typeface="Microsoft YaHei"/>
              </a:rPr>
              <a:t>ADT</a:t>
            </a:r>
            <a:r>
              <a:rPr dirty="0" sz="2800" spc="-85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Complex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1.4抽象数据类型（续）——复数的</a:t>
            </a:r>
            <a:r>
              <a:rPr dirty="0" spc="-45"/>
              <a:t>ADT</a:t>
            </a:r>
            <a:r>
              <a:rPr dirty="0" spc="-5"/>
              <a:t>举例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93169" y="1560067"/>
            <a:ext cx="6300470" cy="3613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Microsoft YaHei"/>
                <a:cs typeface="Microsoft YaHei"/>
              </a:rPr>
              <a:t>假设:z1和z2是上述定义的复数</a:t>
            </a:r>
            <a:endParaRPr sz="3600">
              <a:latin typeface="Microsoft YaHei"/>
              <a:cs typeface="Microsoft YaHei"/>
            </a:endParaRPr>
          </a:p>
          <a:p>
            <a:pPr marL="683260" marR="5080" indent="-594360">
              <a:lnSpc>
                <a:spcPts val="8150"/>
              </a:lnSpc>
              <a:spcBef>
                <a:spcPts val="745"/>
              </a:spcBef>
            </a:pPr>
            <a:r>
              <a:rPr dirty="0" sz="3600">
                <a:latin typeface="Microsoft YaHei"/>
                <a:cs typeface="Microsoft YaHei"/>
              </a:rPr>
              <a:t>则</a:t>
            </a:r>
            <a:r>
              <a:rPr dirty="0" sz="3600" spc="-30">
                <a:latin typeface="Microsoft YaHei"/>
                <a:cs typeface="Microsoft YaHei"/>
              </a:rPr>
              <a:t> </a:t>
            </a:r>
            <a:r>
              <a:rPr dirty="0" sz="3600">
                <a:latin typeface="Microsoft YaHei"/>
                <a:cs typeface="Microsoft YaHei"/>
              </a:rPr>
              <a:t>Add(z1,</a:t>
            </a:r>
            <a:r>
              <a:rPr dirty="0" sz="3600" spc="-25">
                <a:latin typeface="Microsoft YaHei"/>
                <a:cs typeface="Microsoft YaHei"/>
              </a:rPr>
              <a:t> </a:t>
            </a:r>
            <a:r>
              <a:rPr dirty="0" sz="3600">
                <a:latin typeface="Microsoft YaHei"/>
                <a:cs typeface="Microsoft YaHei"/>
              </a:rPr>
              <a:t>z2,</a:t>
            </a:r>
            <a:r>
              <a:rPr dirty="0" sz="3600" spc="-25">
                <a:latin typeface="Microsoft YaHei"/>
                <a:cs typeface="Microsoft YaHei"/>
              </a:rPr>
              <a:t> </a:t>
            </a:r>
            <a:r>
              <a:rPr dirty="0" sz="3600">
                <a:latin typeface="Microsoft YaHei"/>
                <a:cs typeface="Microsoft YaHei"/>
              </a:rPr>
              <a:t>z3)</a:t>
            </a:r>
            <a:r>
              <a:rPr dirty="0" sz="3600" spc="-25">
                <a:latin typeface="Microsoft YaHei"/>
                <a:cs typeface="Microsoft YaHei"/>
              </a:rPr>
              <a:t> </a:t>
            </a:r>
            <a:r>
              <a:rPr dirty="0" sz="3600">
                <a:latin typeface="Microsoft YaHei"/>
                <a:cs typeface="Microsoft YaHei"/>
              </a:rPr>
              <a:t>操作的结果 即为用户企求的结果</a:t>
            </a:r>
            <a:endParaRPr sz="3600">
              <a:latin typeface="Microsoft YaHei"/>
              <a:cs typeface="Microsoft YaHei"/>
            </a:endParaRPr>
          </a:p>
          <a:p>
            <a:pPr marL="1828800">
              <a:lnSpc>
                <a:spcPct val="100000"/>
              </a:lnSpc>
              <a:spcBef>
                <a:spcPts val="2565"/>
              </a:spcBef>
            </a:pPr>
            <a:r>
              <a:rPr dirty="0" sz="3600">
                <a:latin typeface="Microsoft YaHei"/>
                <a:cs typeface="Microsoft YaHei"/>
              </a:rPr>
              <a:t>z3 = z1 +</a:t>
            </a:r>
            <a:r>
              <a:rPr dirty="0" sz="3600" spc="-25">
                <a:latin typeface="Microsoft YaHei"/>
                <a:cs typeface="Microsoft YaHei"/>
              </a:rPr>
              <a:t> </a:t>
            </a:r>
            <a:r>
              <a:rPr dirty="0" sz="3600">
                <a:latin typeface="Microsoft YaHei"/>
                <a:cs typeface="Microsoft YaHei"/>
              </a:rPr>
              <a:t>z2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1.4抽象数据类型（续）——复数的</a:t>
            </a:r>
            <a:r>
              <a:rPr dirty="0" spc="-45"/>
              <a:t>ADT</a:t>
            </a:r>
            <a:r>
              <a:rPr dirty="0" spc="-5"/>
              <a:t>举例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7280909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1.4抽象数据类型（续）——ADT的实现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234572" y="1152398"/>
            <a:ext cx="8034655" cy="2299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抽象数据类型的表示和实现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50">
              <a:latin typeface="Times New Roman"/>
              <a:cs typeface="Times New Roman"/>
            </a:endParaRPr>
          </a:p>
          <a:p>
            <a:pPr marL="12700" marR="5080" indent="418465">
              <a:lnSpc>
                <a:spcPct val="140000"/>
              </a:lnSpc>
              <a:spcBef>
                <a:spcPts val="5"/>
              </a:spcBef>
            </a:pPr>
            <a:r>
              <a:rPr dirty="0" sz="2800">
                <a:solidFill>
                  <a:srgbClr val="000080"/>
                </a:solidFill>
                <a:latin typeface="Microsoft YaHei"/>
                <a:cs typeface="Microsoft YaHei"/>
              </a:rPr>
              <a:t>抽象数据类型需要通过</a:t>
            </a:r>
            <a:r>
              <a:rPr dirty="0" sz="2800" spc="-5" b="1">
                <a:solidFill>
                  <a:srgbClr val="000080"/>
                </a:solidFill>
                <a:latin typeface="Microsoft YaHei"/>
                <a:cs typeface="Microsoft YaHei"/>
              </a:rPr>
              <a:t>固有数据类型</a:t>
            </a:r>
            <a:r>
              <a:rPr dirty="0" sz="2800" spc="-5">
                <a:solidFill>
                  <a:srgbClr val="000080"/>
                </a:solidFill>
                <a:latin typeface="Microsoft YaHei"/>
                <a:cs typeface="Microsoft YaHei"/>
              </a:rPr>
              <a:t>(高级编程语 </a:t>
            </a:r>
            <a:r>
              <a:rPr dirty="0" sz="2800" spc="-5">
                <a:solidFill>
                  <a:srgbClr val="000080"/>
                </a:solidFill>
                <a:latin typeface="Microsoft YaHei"/>
                <a:cs typeface="Microsoft YaHei"/>
              </a:rPr>
              <a:t>言中已实现的数据类型)来实现。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9782" y="5388341"/>
            <a:ext cx="42951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Microsoft YaHei"/>
                <a:cs typeface="Microsoft YaHei"/>
              </a:rPr>
              <a:t>例如，对以上定义的复数。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3300" y="990275"/>
            <a:ext cx="8133715" cy="5947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 marR="4326255" indent="-19685">
              <a:lnSpc>
                <a:spcPct val="138400"/>
              </a:lnSpc>
              <a:spcBef>
                <a:spcPts val="100"/>
              </a:spcBef>
              <a:tabLst>
                <a:tab pos="1701164" algn="l"/>
              </a:tabLst>
            </a:pPr>
            <a:r>
              <a:rPr dirty="0" sz="2800" b="1">
                <a:latin typeface="Microsoft YaHei"/>
                <a:cs typeface="Microsoft YaHei"/>
              </a:rPr>
              <a:t>//</a:t>
            </a:r>
            <a:r>
              <a:rPr dirty="0" sz="2800" spc="-80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-----存储结构的定义 typedef	struct</a:t>
            </a:r>
            <a:r>
              <a:rPr dirty="0" sz="2800" spc="-10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{</a:t>
            </a:r>
            <a:endParaRPr sz="2800">
              <a:latin typeface="Microsoft YaHei"/>
              <a:cs typeface="Microsoft YaHei"/>
            </a:endParaRPr>
          </a:p>
          <a:p>
            <a:pPr marL="523875">
              <a:lnSpc>
                <a:spcPct val="100000"/>
              </a:lnSpc>
            </a:pPr>
            <a:r>
              <a:rPr dirty="0" sz="2800" spc="-10" b="1">
                <a:latin typeface="Microsoft YaHei"/>
                <a:cs typeface="Microsoft YaHei"/>
              </a:rPr>
              <a:t>float</a:t>
            </a:r>
            <a:r>
              <a:rPr dirty="0" sz="2800" spc="-20" b="1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realpart；</a:t>
            </a:r>
            <a:endParaRPr sz="2800">
              <a:latin typeface="Microsoft YaHei"/>
              <a:cs typeface="Microsoft YaHei"/>
            </a:endParaRPr>
          </a:p>
          <a:p>
            <a:pPr marL="523875">
              <a:lnSpc>
                <a:spcPct val="100000"/>
              </a:lnSpc>
            </a:pPr>
            <a:r>
              <a:rPr dirty="0" sz="2800" spc="-10" b="1">
                <a:latin typeface="Microsoft YaHei"/>
                <a:cs typeface="Microsoft YaHei"/>
              </a:rPr>
              <a:t>float</a:t>
            </a:r>
            <a:r>
              <a:rPr dirty="0" sz="2800" spc="-20" b="1">
                <a:latin typeface="Microsoft YaHei"/>
                <a:cs typeface="Microsoft YaHei"/>
              </a:rPr>
              <a:t> </a:t>
            </a:r>
            <a:r>
              <a:rPr dirty="0" sz="2800" spc="5">
                <a:latin typeface="Microsoft YaHei"/>
                <a:cs typeface="Microsoft YaHei"/>
              </a:rPr>
              <a:t>imagpart；</a:t>
            </a:r>
            <a:endParaRPr sz="2800">
              <a:latin typeface="Microsoft YaHei"/>
              <a:cs typeface="Microsoft YaHei"/>
            </a:endParaRPr>
          </a:p>
          <a:p>
            <a:pPr marL="104775">
              <a:lnSpc>
                <a:spcPct val="100000"/>
              </a:lnSpc>
            </a:pPr>
            <a:r>
              <a:rPr dirty="0" sz="2800" spc="-5" b="1">
                <a:latin typeface="Microsoft YaHei"/>
                <a:cs typeface="Microsoft YaHei"/>
              </a:rPr>
              <a:t>}</a:t>
            </a:r>
            <a:r>
              <a:rPr dirty="0" sz="2800" spc="-5">
                <a:latin typeface="Microsoft YaHei"/>
                <a:cs typeface="Microsoft YaHei"/>
              </a:rPr>
              <a:t>complex；</a:t>
            </a:r>
            <a:endParaRPr sz="2800">
              <a:latin typeface="Microsoft YaHei"/>
              <a:cs typeface="Microsoft YaHei"/>
            </a:endParaRPr>
          </a:p>
          <a:p>
            <a:pPr marL="12700" marR="2883535" indent="92075">
              <a:lnSpc>
                <a:spcPct val="188900"/>
              </a:lnSpc>
              <a:spcBef>
                <a:spcPts val="3175"/>
              </a:spcBef>
            </a:pPr>
            <a:r>
              <a:rPr dirty="0" sz="2800" b="1">
                <a:latin typeface="Microsoft YaHei"/>
                <a:cs typeface="Microsoft YaHei"/>
              </a:rPr>
              <a:t>//</a:t>
            </a:r>
            <a:r>
              <a:rPr dirty="0" sz="2800" spc="-70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-----基本操作的函数原型说明 </a:t>
            </a:r>
            <a:r>
              <a:rPr dirty="0" sz="2800" spc="-10" b="1">
                <a:latin typeface="Microsoft YaHei"/>
                <a:cs typeface="Microsoft YaHei"/>
              </a:rPr>
              <a:t>void </a:t>
            </a:r>
            <a:r>
              <a:rPr dirty="0" sz="2800">
                <a:latin typeface="Microsoft YaHei"/>
                <a:cs typeface="Microsoft YaHei"/>
              </a:rPr>
              <a:t>Assign( </a:t>
            </a:r>
            <a:r>
              <a:rPr dirty="0" sz="2800" spc="-5">
                <a:latin typeface="Microsoft YaHei"/>
                <a:cs typeface="Microsoft YaHei"/>
              </a:rPr>
              <a:t>complex</a:t>
            </a:r>
            <a:r>
              <a:rPr dirty="0" sz="2800" spc="-55">
                <a:latin typeface="Microsoft YaHei"/>
                <a:cs typeface="Microsoft YaHei"/>
              </a:rPr>
              <a:t> </a:t>
            </a:r>
            <a:r>
              <a:rPr dirty="0" sz="2800" spc="-5" b="1">
                <a:latin typeface="Microsoft YaHei"/>
                <a:cs typeface="Microsoft YaHei"/>
              </a:rPr>
              <a:t>&amp;</a:t>
            </a:r>
            <a:r>
              <a:rPr dirty="0" sz="2800" spc="-5">
                <a:latin typeface="Microsoft YaHei"/>
                <a:cs typeface="Microsoft YaHei"/>
              </a:rPr>
              <a:t>Z,</a:t>
            </a:r>
            <a:endParaRPr sz="2800">
              <a:latin typeface="Microsoft YaHei"/>
              <a:cs typeface="Microsoft YaHei"/>
            </a:endParaRPr>
          </a:p>
          <a:p>
            <a:pPr marL="3053080">
              <a:lnSpc>
                <a:spcPct val="100000"/>
              </a:lnSpc>
            </a:pPr>
            <a:r>
              <a:rPr dirty="0" sz="2800" spc="-10" b="1">
                <a:latin typeface="Microsoft YaHei"/>
                <a:cs typeface="Microsoft YaHei"/>
              </a:rPr>
              <a:t>float </a:t>
            </a:r>
            <a:r>
              <a:rPr dirty="0" sz="2800" spc="-15">
                <a:latin typeface="Microsoft YaHei"/>
                <a:cs typeface="Microsoft YaHei"/>
              </a:rPr>
              <a:t>realval, </a:t>
            </a:r>
            <a:r>
              <a:rPr dirty="0" sz="2800" spc="-10" b="1">
                <a:latin typeface="Microsoft YaHei"/>
                <a:cs typeface="Microsoft YaHei"/>
              </a:rPr>
              <a:t>float </a:t>
            </a:r>
            <a:r>
              <a:rPr dirty="0" sz="2800" spc="-10">
                <a:latin typeface="Microsoft YaHei"/>
                <a:cs typeface="Microsoft YaHei"/>
              </a:rPr>
              <a:t>imagval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)；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2800" spc="-5">
                <a:latin typeface="Microsoft YaHei"/>
                <a:cs typeface="Microsoft YaHei"/>
              </a:rPr>
              <a:t>//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构造复数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Z,其实部和虚部分别被赋以参数</a:t>
            </a:r>
            <a:r>
              <a:rPr dirty="0" sz="2800" spc="-2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//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800" spc="-15">
                <a:latin typeface="Microsoft YaHei"/>
                <a:cs typeface="Microsoft YaHei"/>
              </a:rPr>
              <a:t>realval</a:t>
            </a:r>
            <a:r>
              <a:rPr dirty="0" sz="2800" spc="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和</a:t>
            </a:r>
            <a:r>
              <a:rPr dirty="0" sz="2800" spc="-10">
                <a:latin typeface="Microsoft YaHei"/>
                <a:cs typeface="Microsoft YaHei"/>
              </a:rPr>
              <a:t> imagval</a:t>
            </a:r>
            <a:r>
              <a:rPr dirty="0" sz="2800" spc="-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的值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1.4抽象数据类型（续）——复数的</a:t>
            </a:r>
            <a:r>
              <a:rPr dirty="0" spc="-45"/>
              <a:t>ADT</a:t>
            </a:r>
            <a:r>
              <a:rPr dirty="0" spc="-5"/>
              <a:t>实现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9301" y="1170981"/>
            <a:ext cx="7472045" cy="451866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770"/>
              </a:spcBef>
            </a:pPr>
            <a:r>
              <a:rPr dirty="0" sz="2800" spc="-10" b="1">
                <a:latin typeface="Microsoft YaHei"/>
                <a:cs typeface="Microsoft YaHei"/>
              </a:rPr>
              <a:t>float </a:t>
            </a:r>
            <a:r>
              <a:rPr dirty="0" sz="2800" spc="-15">
                <a:latin typeface="Microsoft YaHei"/>
                <a:cs typeface="Microsoft YaHei"/>
              </a:rPr>
              <a:t>GetReal( </a:t>
            </a:r>
            <a:r>
              <a:rPr dirty="0" sz="2800" spc="-5">
                <a:latin typeface="Microsoft YaHei"/>
                <a:cs typeface="Microsoft YaHei"/>
              </a:rPr>
              <a:t>cpmplex </a:t>
            </a:r>
            <a:r>
              <a:rPr dirty="0" sz="2800">
                <a:latin typeface="Microsoft YaHei"/>
                <a:cs typeface="Microsoft YaHei"/>
              </a:rPr>
              <a:t>Z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)；</a:t>
            </a:r>
            <a:endParaRPr sz="28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Microsoft YaHei"/>
                <a:cs typeface="Microsoft YaHei"/>
              </a:rPr>
              <a:t>//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返回复数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</a:t>
            </a:r>
            <a:r>
              <a:rPr dirty="0" sz="2800" spc="-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的实部值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</a:pPr>
            <a:r>
              <a:rPr dirty="0" sz="2800" spc="-10" b="1">
                <a:latin typeface="Microsoft YaHei"/>
                <a:cs typeface="Microsoft YaHei"/>
              </a:rPr>
              <a:t>float </a:t>
            </a:r>
            <a:r>
              <a:rPr dirty="0" sz="2800">
                <a:latin typeface="Microsoft YaHei"/>
                <a:cs typeface="Microsoft YaHei"/>
              </a:rPr>
              <a:t>Getimag( </a:t>
            </a:r>
            <a:r>
              <a:rPr dirty="0" sz="2800" spc="-5">
                <a:latin typeface="Microsoft YaHei"/>
                <a:cs typeface="Microsoft YaHei"/>
              </a:rPr>
              <a:t>cpmplex </a:t>
            </a:r>
            <a:r>
              <a:rPr dirty="0" sz="2800">
                <a:latin typeface="Microsoft YaHei"/>
                <a:cs typeface="Microsoft YaHei"/>
              </a:rPr>
              <a:t>Z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)；</a:t>
            </a:r>
            <a:endParaRPr sz="2800">
              <a:latin typeface="Microsoft YaHei"/>
              <a:cs typeface="Microsoft YaHei"/>
            </a:endParaRPr>
          </a:p>
          <a:p>
            <a:pPr marL="243840">
              <a:lnSpc>
                <a:spcPct val="100000"/>
              </a:lnSpc>
              <a:spcBef>
                <a:spcPts val="670"/>
              </a:spcBef>
            </a:pPr>
            <a:r>
              <a:rPr dirty="0" sz="2800" spc="-5">
                <a:latin typeface="Microsoft YaHei"/>
                <a:cs typeface="Microsoft YaHei"/>
              </a:rPr>
              <a:t>//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返回复数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</a:t>
            </a:r>
            <a:r>
              <a:rPr dirty="0" sz="2800" spc="-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的虚部值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-10" b="1">
                <a:latin typeface="Microsoft YaHei"/>
                <a:cs typeface="Microsoft YaHei"/>
              </a:rPr>
              <a:t>void </a:t>
            </a:r>
            <a:r>
              <a:rPr dirty="0" sz="2800">
                <a:latin typeface="Microsoft YaHei"/>
                <a:cs typeface="Microsoft YaHei"/>
              </a:rPr>
              <a:t>add( complex z1, </a:t>
            </a:r>
            <a:r>
              <a:rPr dirty="0" sz="2800" spc="-5">
                <a:latin typeface="Microsoft YaHei"/>
                <a:cs typeface="Microsoft YaHei"/>
              </a:rPr>
              <a:t>complex</a:t>
            </a:r>
            <a:r>
              <a:rPr dirty="0" sz="2800" spc="-4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z2,</a:t>
            </a:r>
            <a:endParaRPr sz="2800">
              <a:latin typeface="Microsoft YaHei"/>
              <a:cs typeface="Microsoft YaHei"/>
            </a:endParaRPr>
          </a:p>
          <a:p>
            <a:pPr marL="4203065">
              <a:lnSpc>
                <a:spcPct val="100000"/>
              </a:lnSpc>
              <a:spcBef>
                <a:spcPts val="670"/>
              </a:spcBef>
              <a:tabLst>
                <a:tab pos="5852795" algn="l"/>
              </a:tabLst>
            </a:pPr>
            <a:r>
              <a:rPr dirty="0" sz="2800" spc="-5">
                <a:latin typeface="Microsoft YaHei"/>
                <a:cs typeface="Microsoft YaHei"/>
              </a:rPr>
              <a:t>complex	&amp;sum</a:t>
            </a:r>
            <a:r>
              <a:rPr dirty="0" sz="2800" spc="-8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)；</a:t>
            </a:r>
            <a:endParaRPr sz="2800">
              <a:latin typeface="Microsoft YaHei"/>
              <a:cs typeface="Microsoft YaHei"/>
            </a:endParaRPr>
          </a:p>
          <a:p>
            <a:pPr marL="117475">
              <a:lnSpc>
                <a:spcPct val="100000"/>
              </a:lnSpc>
              <a:spcBef>
                <a:spcPts val="675"/>
              </a:spcBef>
            </a:pPr>
            <a:r>
              <a:rPr dirty="0" sz="2800" spc="-5">
                <a:latin typeface="Microsoft YaHei"/>
                <a:cs typeface="Microsoft YaHei"/>
              </a:rPr>
              <a:t>//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以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sum 返回两个复</a:t>
            </a:r>
            <a:r>
              <a:rPr dirty="0" sz="2800">
                <a:latin typeface="Microsoft YaHei"/>
                <a:cs typeface="Microsoft YaHei"/>
              </a:rPr>
              <a:t>数</a:t>
            </a:r>
            <a:r>
              <a:rPr dirty="0" sz="2800" spc="-2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z1,</a:t>
            </a:r>
            <a:r>
              <a:rPr dirty="0" sz="2800" spc="-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z2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的和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1.4抽象数据类型（续）——复数的</a:t>
            </a:r>
            <a:r>
              <a:rPr dirty="0" spc="-45"/>
              <a:t>ADT</a:t>
            </a:r>
            <a:r>
              <a:rPr dirty="0" spc="-5"/>
              <a:t>实现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439" y="970025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8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84439" y="970025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1643" y="412441"/>
            <a:ext cx="7886065" cy="570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075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1.4抽象数据类型（续）——复数的</a:t>
            </a:r>
            <a:r>
              <a:rPr dirty="0" sz="2800" spc="-45" b="1">
                <a:solidFill>
                  <a:srgbClr val="002060"/>
                </a:solidFill>
                <a:latin typeface="Microsoft YaHei"/>
                <a:cs typeface="Microsoft YaHei"/>
              </a:rPr>
              <a:t>ADT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实现</a:t>
            </a:r>
            <a:endParaRPr sz="2800">
              <a:latin typeface="Microsoft YaHei"/>
              <a:cs typeface="Microsoft YaHei"/>
            </a:endParaRPr>
          </a:p>
          <a:p>
            <a:pPr marL="177800">
              <a:lnSpc>
                <a:spcPct val="100000"/>
              </a:lnSpc>
              <a:spcBef>
                <a:spcPts val="2730"/>
              </a:spcBef>
            </a:pPr>
            <a:r>
              <a:rPr dirty="0" sz="2800" b="1">
                <a:latin typeface="Microsoft YaHei"/>
                <a:cs typeface="Microsoft YaHei"/>
              </a:rPr>
              <a:t>//</a:t>
            </a:r>
            <a:r>
              <a:rPr dirty="0" sz="2800" spc="-5" b="1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-----基本操作的实现</a:t>
            </a:r>
            <a:endParaRPr sz="2800">
              <a:latin typeface="Microsoft YaHei"/>
              <a:cs typeface="Microsoft YaHei"/>
            </a:endParaRPr>
          </a:p>
          <a:p>
            <a:pPr marL="25400">
              <a:lnSpc>
                <a:spcPct val="100000"/>
              </a:lnSpc>
              <a:spcBef>
                <a:spcPts val="1935"/>
              </a:spcBef>
            </a:pPr>
            <a:r>
              <a:rPr dirty="0" sz="2800" spc="-10" b="1">
                <a:latin typeface="Microsoft YaHei"/>
                <a:cs typeface="Microsoft YaHei"/>
              </a:rPr>
              <a:t>void </a:t>
            </a:r>
            <a:r>
              <a:rPr dirty="0" sz="2800">
                <a:latin typeface="Microsoft YaHei"/>
                <a:cs typeface="Microsoft YaHei"/>
              </a:rPr>
              <a:t>add( complex z1, </a:t>
            </a:r>
            <a:r>
              <a:rPr dirty="0" sz="2800" spc="-5">
                <a:latin typeface="Microsoft YaHei"/>
                <a:cs typeface="Microsoft YaHei"/>
              </a:rPr>
              <a:t>complex</a:t>
            </a:r>
            <a:r>
              <a:rPr dirty="0" sz="2800" spc="-4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z2,</a:t>
            </a:r>
            <a:endParaRPr sz="2800">
              <a:latin typeface="Microsoft YaHei"/>
              <a:cs typeface="Microsoft YaHei"/>
            </a:endParaRPr>
          </a:p>
          <a:p>
            <a:pPr marL="4216400">
              <a:lnSpc>
                <a:spcPct val="100000"/>
              </a:lnSpc>
              <a:spcBef>
                <a:spcPts val="840"/>
              </a:spcBef>
              <a:tabLst>
                <a:tab pos="5865495" algn="l"/>
              </a:tabLst>
            </a:pPr>
            <a:r>
              <a:rPr dirty="0" sz="2800" spc="-5">
                <a:latin typeface="Microsoft YaHei"/>
                <a:cs typeface="Microsoft YaHei"/>
              </a:rPr>
              <a:t>complex	&amp;sum </a:t>
            </a:r>
            <a:r>
              <a:rPr dirty="0" sz="2800">
                <a:latin typeface="Microsoft YaHei"/>
                <a:cs typeface="Microsoft YaHei"/>
              </a:rPr>
              <a:t>)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 b="1">
                <a:latin typeface="Microsoft YaHei"/>
                <a:cs typeface="Microsoft YaHei"/>
              </a:rPr>
              <a:t>{</a:t>
            </a:r>
            <a:endParaRPr sz="2800">
              <a:latin typeface="Microsoft YaHei"/>
              <a:cs typeface="Microsoft YaHei"/>
            </a:endParaRPr>
          </a:p>
          <a:p>
            <a:pPr marL="234950" marR="899160" indent="-104775">
              <a:lnSpc>
                <a:spcPct val="125000"/>
              </a:lnSpc>
            </a:pPr>
            <a:r>
              <a:rPr dirty="0" sz="2800" spc="-5">
                <a:latin typeface="Microsoft YaHei"/>
                <a:cs typeface="Microsoft YaHei"/>
              </a:rPr>
              <a:t>//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以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sum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返回两个复</a:t>
            </a:r>
            <a:r>
              <a:rPr dirty="0" sz="2800">
                <a:latin typeface="Microsoft YaHei"/>
                <a:cs typeface="Microsoft YaHei"/>
              </a:rPr>
              <a:t>数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z1,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z2</a:t>
            </a:r>
            <a:r>
              <a:rPr dirty="0" sz="2800" spc="-1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的和 sum.realpart </a:t>
            </a:r>
            <a:r>
              <a:rPr dirty="0" sz="2800">
                <a:latin typeface="Microsoft YaHei"/>
                <a:cs typeface="Microsoft YaHei"/>
              </a:rPr>
              <a:t>= </a:t>
            </a:r>
            <a:r>
              <a:rPr dirty="0" sz="2800" spc="-5">
                <a:latin typeface="Microsoft YaHei"/>
                <a:cs typeface="Microsoft YaHei"/>
              </a:rPr>
              <a:t>z1.realpart </a:t>
            </a:r>
            <a:r>
              <a:rPr dirty="0" sz="2800">
                <a:latin typeface="Microsoft YaHei"/>
                <a:cs typeface="Microsoft YaHei"/>
              </a:rPr>
              <a:t>+</a:t>
            </a:r>
            <a:r>
              <a:rPr dirty="0" sz="2800" spc="40"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z2.realpart;</a:t>
            </a:r>
            <a:endParaRPr sz="2800">
              <a:latin typeface="Microsoft YaHei"/>
              <a:cs typeface="Microsoft YaHei"/>
            </a:endParaRPr>
          </a:p>
          <a:p>
            <a:pPr marL="444500">
              <a:lnSpc>
                <a:spcPct val="100000"/>
              </a:lnSpc>
              <a:spcBef>
                <a:spcPts val="840"/>
              </a:spcBef>
            </a:pPr>
            <a:r>
              <a:rPr dirty="0" sz="2800">
                <a:latin typeface="Microsoft YaHei"/>
                <a:cs typeface="Microsoft YaHei"/>
              </a:rPr>
              <a:t>sum.imagpart = z1.imagpart + z2.imagpart;</a:t>
            </a:r>
            <a:endParaRPr sz="2800">
              <a:latin typeface="Microsoft YaHei"/>
              <a:cs typeface="Microsoft YaHei"/>
            </a:endParaRPr>
          </a:p>
          <a:p>
            <a:pPr marL="25400">
              <a:lnSpc>
                <a:spcPct val="100000"/>
              </a:lnSpc>
              <a:spcBef>
                <a:spcPts val="840"/>
              </a:spcBef>
            </a:pPr>
            <a:r>
              <a:rPr dirty="0" sz="2800">
                <a:latin typeface="Microsoft YaHei"/>
                <a:cs typeface="Microsoft YaHei"/>
              </a:rPr>
              <a:t>}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latin typeface="Microsoft YaHei"/>
                <a:cs typeface="Microsoft YaHei"/>
              </a:rPr>
              <a:t>{</a:t>
            </a:r>
            <a:r>
              <a:rPr dirty="0" sz="2800" spc="-5">
                <a:latin typeface="Microsoft YaHei"/>
                <a:cs typeface="Microsoft YaHei"/>
              </a:rPr>
              <a:t> 其它省</a:t>
            </a:r>
            <a:r>
              <a:rPr dirty="0" sz="2800">
                <a:latin typeface="Microsoft YaHei"/>
                <a:cs typeface="Microsoft YaHei"/>
              </a:rPr>
              <a:t>略</a:t>
            </a:r>
            <a:r>
              <a:rPr dirty="0" sz="2800" spc="-15">
                <a:latin typeface="Microsoft YaHei"/>
                <a:cs typeface="Microsoft YaHei"/>
              </a:rPr>
              <a:t> </a:t>
            </a:r>
            <a:r>
              <a:rPr dirty="0" sz="2800">
                <a:latin typeface="Microsoft YaHei"/>
                <a:cs typeface="Microsoft YaHei"/>
              </a:rPr>
              <a:t>}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2016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1.0</a:t>
            </a:r>
            <a:r>
              <a:rPr dirty="0" spc="-65"/>
              <a:t> </a:t>
            </a:r>
            <a:r>
              <a:rPr dirty="0" spc="-5"/>
              <a:t>如何求解问题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6795" y="6920736"/>
            <a:ext cx="122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417" y="1354074"/>
            <a:ext cx="1554480" cy="524510"/>
          </a:xfrm>
          <a:custGeom>
            <a:avLst/>
            <a:gdLst/>
            <a:ahLst/>
            <a:cxnLst/>
            <a:rect l="l" t="t" r="r" b="b"/>
            <a:pathLst>
              <a:path w="1554480" h="524510">
                <a:moveTo>
                  <a:pt x="1554480" y="19049"/>
                </a:moveTo>
                <a:lnTo>
                  <a:pt x="1553003" y="11572"/>
                </a:lnTo>
                <a:lnTo>
                  <a:pt x="1548955" y="5524"/>
                </a:lnTo>
                <a:lnTo>
                  <a:pt x="1542907" y="1476"/>
                </a:lnTo>
                <a:lnTo>
                  <a:pt x="1535430" y="0"/>
                </a:lnTo>
                <a:lnTo>
                  <a:pt x="19050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1554480" y="19049"/>
                </a:lnTo>
                <a:close/>
              </a:path>
              <a:path w="1554480" h="524510">
                <a:moveTo>
                  <a:pt x="38099" y="19050"/>
                </a:moveTo>
                <a:close/>
              </a:path>
              <a:path w="1554480" h="524510">
                <a:moveTo>
                  <a:pt x="1554480" y="19050"/>
                </a:moveTo>
                <a:lnTo>
                  <a:pt x="1535429" y="19050"/>
                </a:lnTo>
                <a:lnTo>
                  <a:pt x="1535429" y="38099"/>
                </a:lnTo>
                <a:lnTo>
                  <a:pt x="1535430" y="524256"/>
                </a:lnTo>
                <a:lnTo>
                  <a:pt x="1554479" y="524256"/>
                </a:lnTo>
                <a:lnTo>
                  <a:pt x="1554480" y="19050"/>
                </a:lnTo>
                <a:close/>
              </a:path>
              <a:path w="1554480" h="524510">
                <a:moveTo>
                  <a:pt x="1535430" y="524256"/>
                </a:moveTo>
                <a:lnTo>
                  <a:pt x="1535430" y="38099"/>
                </a:lnTo>
                <a:lnTo>
                  <a:pt x="1535429" y="52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6467" y="1373124"/>
            <a:ext cx="1516380" cy="505459"/>
          </a:xfrm>
          <a:custGeom>
            <a:avLst/>
            <a:gdLst/>
            <a:ahLst/>
            <a:cxnLst/>
            <a:rect l="l" t="t" r="r" b="b"/>
            <a:pathLst>
              <a:path w="1516380" h="505460">
                <a:moveTo>
                  <a:pt x="0" y="0"/>
                </a:moveTo>
                <a:lnTo>
                  <a:pt x="0" y="505206"/>
                </a:lnTo>
                <a:lnTo>
                  <a:pt x="1516380" y="505206"/>
                </a:lnTo>
                <a:lnTo>
                  <a:pt x="15163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7417" y="1354074"/>
            <a:ext cx="1554480" cy="543560"/>
          </a:xfrm>
          <a:custGeom>
            <a:avLst/>
            <a:gdLst/>
            <a:ahLst/>
            <a:cxnLst/>
            <a:rect l="l" t="t" r="r" b="b"/>
            <a:pathLst>
              <a:path w="1554480" h="543560">
                <a:moveTo>
                  <a:pt x="1554480" y="524255"/>
                </a:moveTo>
                <a:lnTo>
                  <a:pt x="1554480" y="19049"/>
                </a:lnTo>
                <a:lnTo>
                  <a:pt x="1553003" y="11572"/>
                </a:lnTo>
                <a:lnTo>
                  <a:pt x="1548955" y="5524"/>
                </a:lnTo>
                <a:lnTo>
                  <a:pt x="1542907" y="1476"/>
                </a:lnTo>
                <a:lnTo>
                  <a:pt x="1535430" y="0"/>
                </a:lnTo>
                <a:lnTo>
                  <a:pt x="19050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0" y="524256"/>
                </a:lnTo>
                <a:lnTo>
                  <a:pt x="1476" y="531733"/>
                </a:lnTo>
                <a:lnTo>
                  <a:pt x="5524" y="537781"/>
                </a:lnTo>
                <a:lnTo>
                  <a:pt x="11572" y="541829"/>
                </a:lnTo>
                <a:lnTo>
                  <a:pt x="19050" y="543306"/>
                </a:lnTo>
                <a:lnTo>
                  <a:pt x="19050" y="38100"/>
                </a:lnTo>
                <a:lnTo>
                  <a:pt x="38099" y="19050"/>
                </a:lnTo>
                <a:lnTo>
                  <a:pt x="38099" y="38100"/>
                </a:lnTo>
                <a:lnTo>
                  <a:pt x="1516380" y="38099"/>
                </a:lnTo>
                <a:lnTo>
                  <a:pt x="1516380" y="19049"/>
                </a:lnTo>
                <a:lnTo>
                  <a:pt x="1535430" y="38099"/>
                </a:lnTo>
                <a:lnTo>
                  <a:pt x="1535430" y="543305"/>
                </a:lnTo>
                <a:lnTo>
                  <a:pt x="1542907" y="541829"/>
                </a:lnTo>
                <a:lnTo>
                  <a:pt x="1548955" y="537781"/>
                </a:lnTo>
                <a:lnTo>
                  <a:pt x="1553003" y="531733"/>
                </a:lnTo>
                <a:lnTo>
                  <a:pt x="1554480" y="524255"/>
                </a:lnTo>
                <a:close/>
              </a:path>
              <a:path w="1554480" h="543560">
                <a:moveTo>
                  <a:pt x="38099" y="38100"/>
                </a:moveTo>
                <a:lnTo>
                  <a:pt x="38099" y="19050"/>
                </a:lnTo>
                <a:lnTo>
                  <a:pt x="19050" y="38100"/>
                </a:lnTo>
                <a:lnTo>
                  <a:pt x="38099" y="38100"/>
                </a:lnTo>
                <a:close/>
              </a:path>
              <a:path w="1554480" h="543560">
                <a:moveTo>
                  <a:pt x="38099" y="505206"/>
                </a:moveTo>
                <a:lnTo>
                  <a:pt x="38099" y="38100"/>
                </a:lnTo>
                <a:lnTo>
                  <a:pt x="19050" y="38100"/>
                </a:lnTo>
                <a:lnTo>
                  <a:pt x="19050" y="505206"/>
                </a:lnTo>
                <a:lnTo>
                  <a:pt x="38099" y="505206"/>
                </a:lnTo>
                <a:close/>
              </a:path>
              <a:path w="1554480" h="543560">
                <a:moveTo>
                  <a:pt x="1535430" y="505205"/>
                </a:moveTo>
                <a:lnTo>
                  <a:pt x="19050" y="505206"/>
                </a:lnTo>
                <a:lnTo>
                  <a:pt x="38099" y="524255"/>
                </a:lnTo>
                <a:lnTo>
                  <a:pt x="38099" y="543306"/>
                </a:lnTo>
                <a:lnTo>
                  <a:pt x="1516380" y="543305"/>
                </a:lnTo>
                <a:lnTo>
                  <a:pt x="1516380" y="524255"/>
                </a:lnTo>
                <a:lnTo>
                  <a:pt x="1535430" y="505205"/>
                </a:lnTo>
                <a:close/>
              </a:path>
              <a:path w="1554480" h="543560">
                <a:moveTo>
                  <a:pt x="38099" y="543306"/>
                </a:moveTo>
                <a:lnTo>
                  <a:pt x="38099" y="524255"/>
                </a:lnTo>
                <a:lnTo>
                  <a:pt x="19050" y="505206"/>
                </a:lnTo>
                <a:lnTo>
                  <a:pt x="19050" y="543306"/>
                </a:lnTo>
                <a:lnTo>
                  <a:pt x="38099" y="543306"/>
                </a:lnTo>
                <a:close/>
              </a:path>
              <a:path w="1554480" h="543560">
                <a:moveTo>
                  <a:pt x="1535430" y="38099"/>
                </a:moveTo>
                <a:lnTo>
                  <a:pt x="1516380" y="19049"/>
                </a:lnTo>
                <a:lnTo>
                  <a:pt x="1516380" y="38099"/>
                </a:lnTo>
                <a:lnTo>
                  <a:pt x="1535430" y="38099"/>
                </a:lnTo>
                <a:close/>
              </a:path>
              <a:path w="1554480" h="543560">
                <a:moveTo>
                  <a:pt x="1535430" y="505205"/>
                </a:moveTo>
                <a:lnTo>
                  <a:pt x="1535430" y="38099"/>
                </a:lnTo>
                <a:lnTo>
                  <a:pt x="1516380" y="38099"/>
                </a:lnTo>
                <a:lnTo>
                  <a:pt x="1516380" y="505205"/>
                </a:lnTo>
                <a:lnTo>
                  <a:pt x="1535430" y="505205"/>
                </a:lnTo>
                <a:close/>
              </a:path>
              <a:path w="1554480" h="543560">
                <a:moveTo>
                  <a:pt x="1535430" y="543305"/>
                </a:moveTo>
                <a:lnTo>
                  <a:pt x="1535430" y="505205"/>
                </a:lnTo>
                <a:lnTo>
                  <a:pt x="1516380" y="524255"/>
                </a:lnTo>
                <a:lnTo>
                  <a:pt x="1516380" y="543305"/>
                </a:lnTo>
                <a:lnTo>
                  <a:pt x="1535430" y="5433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6467" y="1467865"/>
            <a:ext cx="1516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问题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06613" y="1354074"/>
            <a:ext cx="1552575" cy="524510"/>
          </a:xfrm>
          <a:custGeom>
            <a:avLst/>
            <a:gdLst/>
            <a:ahLst/>
            <a:cxnLst/>
            <a:rect l="l" t="t" r="r" b="b"/>
            <a:pathLst>
              <a:path w="1552575" h="524510">
                <a:moveTo>
                  <a:pt x="1552194" y="19049"/>
                </a:moveTo>
                <a:lnTo>
                  <a:pt x="1550717" y="11572"/>
                </a:lnTo>
                <a:lnTo>
                  <a:pt x="1546669" y="5524"/>
                </a:lnTo>
                <a:lnTo>
                  <a:pt x="1540621" y="1476"/>
                </a:lnTo>
                <a:lnTo>
                  <a:pt x="1533144" y="0"/>
                </a:lnTo>
                <a:lnTo>
                  <a:pt x="19050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1552194" y="19049"/>
                </a:lnTo>
                <a:close/>
              </a:path>
              <a:path w="1552575" h="524510">
                <a:moveTo>
                  <a:pt x="1552194" y="19050"/>
                </a:moveTo>
                <a:lnTo>
                  <a:pt x="1533143" y="19050"/>
                </a:lnTo>
                <a:lnTo>
                  <a:pt x="1533143" y="38099"/>
                </a:lnTo>
                <a:lnTo>
                  <a:pt x="1533144" y="524256"/>
                </a:lnTo>
                <a:lnTo>
                  <a:pt x="1552193" y="524256"/>
                </a:lnTo>
                <a:lnTo>
                  <a:pt x="1552194" y="19050"/>
                </a:lnTo>
                <a:close/>
              </a:path>
              <a:path w="1552575" h="524510">
                <a:moveTo>
                  <a:pt x="1533144" y="524256"/>
                </a:moveTo>
                <a:lnTo>
                  <a:pt x="1533144" y="38099"/>
                </a:lnTo>
                <a:lnTo>
                  <a:pt x="1533143" y="524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5663" y="1373124"/>
            <a:ext cx="1514475" cy="505459"/>
          </a:xfrm>
          <a:custGeom>
            <a:avLst/>
            <a:gdLst/>
            <a:ahLst/>
            <a:cxnLst/>
            <a:rect l="l" t="t" r="r" b="b"/>
            <a:pathLst>
              <a:path w="1514475" h="505460">
                <a:moveTo>
                  <a:pt x="0" y="0"/>
                </a:moveTo>
                <a:lnTo>
                  <a:pt x="0" y="505206"/>
                </a:lnTo>
                <a:lnTo>
                  <a:pt x="1514094" y="505206"/>
                </a:lnTo>
                <a:lnTo>
                  <a:pt x="151409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06613" y="1354074"/>
            <a:ext cx="1552575" cy="543560"/>
          </a:xfrm>
          <a:custGeom>
            <a:avLst/>
            <a:gdLst/>
            <a:ahLst/>
            <a:cxnLst/>
            <a:rect l="l" t="t" r="r" b="b"/>
            <a:pathLst>
              <a:path w="1552575" h="543560">
                <a:moveTo>
                  <a:pt x="1552194" y="524255"/>
                </a:moveTo>
                <a:lnTo>
                  <a:pt x="1552194" y="19049"/>
                </a:lnTo>
                <a:lnTo>
                  <a:pt x="1550717" y="11572"/>
                </a:lnTo>
                <a:lnTo>
                  <a:pt x="1546669" y="5524"/>
                </a:lnTo>
                <a:lnTo>
                  <a:pt x="1540621" y="1476"/>
                </a:lnTo>
                <a:lnTo>
                  <a:pt x="1533144" y="0"/>
                </a:lnTo>
                <a:lnTo>
                  <a:pt x="19050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0" y="524256"/>
                </a:lnTo>
                <a:lnTo>
                  <a:pt x="1476" y="531733"/>
                </a:lnTo>
                <a:lnTo>
                  <a:pt x="5524" y="537781"/>
                </a:lnTo>
                <a:lnTo>
                  <a:pt x="11572" y="541829"/>
                </a:lnTo>
                <a:lnTo>
                  <a:pt x="19050" y="543306"/>
                </a:lnTo>
                <a:lnTo>
                  <a:pt x="19050" y="38100"/>
                </a:lnTo>
                <a:lnTo>
                  <a:pt x="38100" y="19049"/>
                </a:lnTo>
                <a:lnTo>
                  <a:pt x="38100" y="38100"/>
                </a:lnTo>
                <a:lnTo>
                  <a:pt x="1514094" y="38099"/>
                </a:lnTo>
                <a:lnTo>
                  <a:pt x="1514094" y="19049"/>
                </a:lnTo>
                <a:lnTo>
                  <a:pt x="1533144" y="38099"/>
                </a:lnTo>
                <a:lnTo>
                  <a:pt x="1533144" y="543305"/>
                </a:lnTo>
                <a:lnTo>
                  <a:pt x="1540621" y="541829"/>
                </a:lnTo>
                <a:lnTo>
                  <a:pt x="1546669" y="537781"/>
                </a:lnTo>
                <a:lnTo>
                  <a:pt x="1550717" y="531733"/>
                </a:lnTo>
                <a:lnTo>
                  <a:pt x="1552194" y="524255"/>
                </a:lnTo>
                <a:close/>
              </a:path>
              <a:path w="1552575" h="543560">
                <a:moveTo>
                  <a:pt x="38100" y="38100"/>
                </a:moveTo>
                <a:lnTo>
                  <a:pt x="38100" y="19049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552575" h="543560">
                <a:moveTo>
                  <a:pt x="38100" y="505206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505206"/>
                </a:lnTo>
                <a:lnTo>
                  <a:pt x="38100" y="505206"/>
                </a:lnTo>
                <a:close/>
              </a:path>
              <a:path w="1552575" h="543560">
                <a:moveTo>
                  <a:pt x="1533144" y="505205"/>
                </a:moveTo>
                <a:lnTo>
                  <a:pt x="19050" y="505206"/>
                </a:lnTo>
                <a:lnTo>
                  <a:pt x="38100" y="524256"/>
                </a:lnTo>
                <a:lnTo>
                  <a:pt x="38099" y="543306"/>
                </a:lnTo>
                <a:lnTo>
                  <a:pt x="1514094" y="543305"/>
                </a:lnTo>
                <a:lnTo>
                  <a:pt x="1514094" y="524255"/>
                </a:lnTo>
                <a:lnTo>
                  <a:pt x="1533144" y="505205"/>
                </a:lnTo>
                <a:close/>
              </a:path>
              <a:path w="1552575" h="543560">
                <a:moveTo>
                  <a:pt x="38099" y="543306"/>
                </a:moveTo>
                <a:lnTo>
                  <a:pt x="38100" y="524256"/>
                </a:lnTo>
                <a:lnTo>
                  <a:pt x="19050" y="505206"/>
                </a:lnTo>
                <a:lnTo>
                  <a:pt x="19050" y="543306"/>
                </a:lnTo>
                <a:lnTo>
                  <a:pt x="38099" y="543306"/>
                </a:lnTo>
                <a:close/>
              </a:path>
              <a:path w="1552575" h="543560">
                <a:moveTo>
                  <a:pt x="1533144" y="38099"/>
                </a:moveTo>
                <a:lnTo>
                  <a:pt x="1514094" y="19049"/>
                </a:lnTo>
                <a:lnTo>
                  <a:pt x="1514094" y="38099"/>
                </a:lnTo>
                <a:lnTo>
                  <a:pt x="1533144" y="38099"/>
                </a:lnTo>
                <a:close/>
              </a:path>
              <a:path w="1552575" h="543560">
                <a:moveTo>
                  <a:pt x="1533144" y="505205"/>
                </a:moveTo>
                <a:lnTo>
                  <a:pt x="1533144" y="38099"/>
                </a:lnTo>
                <a:lnTo>
                  <a:pt x="1514094" y="38099"/>
                </a:lnTo>
                <a:lnTo>
                  <a:pt x="1514094" y="505205"/>
                </a:lnTo>
                <a:lnTo>
                  <a:pt x="1533144" y="505205"/>
                </a:lnTo>
                <a:close/>
              </a:path>
              <a:path w="1552575" h="543560">
                <a:moveTo>
                  <a:pt x="1533144" y="543305"/>
                </a:moveTo>
                <a:lnTo>
                  <a:pt x="1533144" y="505205"/>
                </a:lnTo>
                <a:lnTo>
                  <a:pt x="1514094" y="524255"/>
                </a:lnTo>
                <a:lnTo>
                  <a:pt x="1514094" y="543305"/>
                </a:lnTo>
                <a:lnTo>
                  <a:pt x="1533144" y="5433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25663" y="1467865"/>
            <a:ext cx="1514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程序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62847" y="1539823"/>
            <a:ext cx="5862955" cy="172085"/>
          </a:xfrm>
          <a:custGeom>
            <a:avLst/>
            <a:gdLst/>
            <a:ahLst/>
            <a:cxnLst/>
            <a:rect l="l" t="t" r="r" b="b"/>
            <a:pathLst>
              <a:path w="5862955" h="172085">
                <a:moveTo>
                  <a:pt x="5786575" y="85903"/>
                </a:moveTo>
                <a:lnTo>
                  <a:pt x="5753073" y="66472"/>
                </a:lnTo>
                <a:lnTo>
                  <a:pt x="0" y="66472"/>
                </a:lnTo>
                <a:lnTo>
                  <a:pt x="0" y="104572"/>
                </a:lnTo>
                <a:lnTo>
                  <a:pt x="5754387" y="104572"/>
                </a:lnTo>
                <a:lnTo>
                  <a:pt x="5786575" y="85903"/>
                </a:lnTo>
                <a:close/>
              </a:path>
              <a:path w="5862955" h="172085">
                <a:moveTo>
                  <a:pt x="5862815" y="85522"/>
                </a:moveTo>
                <a:lnTo>
                  <a:pt x="5720334" y="2464"/>
                </a:lnTo>
                <a:lnTo>
                  <a:pt x="5713053" y="0"/>
                </a:lnTo>
                <a:lnTo>
                  <a:pt x="5705563" y="464"/>
                </a:lnTo>
                <a:lnTo>
                  <a:pt x="5698788" y="3643"/>
                </a:lnTo>
                <a:lnTo>
                  <a:pt x="5693651" y="9322"/>
                </a:lnTo>
                <a:lnTo>
                  <a:pt x="5691299" y="16597"/>
                </a:lnTo>
                <a:lnTo>
                  <a:pt x="5691943" y="24086"/>
                </a:lnTo>
                <a:lnTo>
                  <a:pt x="5695158" y="30860"/>
                </a:lnTo>
                <a:lnTo>
                  <a:pt x="5700521" y="35992"/>
                </a:lnTo>
                <a:lnTo>
                  <a:pt x="5753073" y="66472"/>
                </a:lnTo>
                <a:lnTo>
                  <a:pt x="5824728" y="66472"/>
                </a:lnTo>
                <a:lnTo>
                  <a:pt x="5824728" y="107928"/>
                </a:lnTo>
                <a:lnTo>
                  <a:pt x="5862815" y="85522"/>
                </a:lnTo>
                <a:close/>
              </a:path>
              <a:path w="5862955" h="172085">
                <a:moveTo>
                  <a:pt x="5824728" y="107928"/>
                </a:moveTo>
                <a:lnTo>
                  <a:pt x="5824728" y="104572"/>
                </a:lnTo>
                <a:lnTo>
                  <a:pt x="5754387" y="104572"/>
                </a:lnTo>
                <a:lnTo>
                  <a:pt x="5700521" y="135814"/>
                </a:lnTo>
                <a:lnTo>
                  <a:pt x="5695158" y="140946"/>
                </a:lnTo>
                <a:lnTo>
                  <a:pt x="5691943" y="147720"/>
                </a:lnTo>
                <a:lnTo>
                  <a:pt x="5691299" y="155209"/>
                </a:lnTo>
                <a:lnTo>
                  <a:pt x="5693651" y="162484"/>
                </a:lnTo>
                <a:lnTo>
                  <a:pt x="5698788" y="167842"/>
                </a:lnTo>
                <a:lnTo>
                  <a:pt x="5705563" y="171057"/>
                </a:lnTo>
                <a:lnTo>
                  <a:pt x="5713053" y="171700"/>
                </a:lnTo>
                <a:lnTo>
                  <a:pt x="5720334" y="169342"/>
                </a:lnTo>
                <a:lnTo>
                  <a:pt x="5824728" y="107928"/>
                </a:lnTo>
                <a:close/>
              </a:path>
              <a:path w="5862955" h="172085">
                <a:moveTo>
                  <a:pt x="5824728" y="104572"/>
                </a:moveTo>
                <a:lnTo>
                  <a:pt x="5824728" y="66472"/>
                </a:lnTo>
                <a:lnTo>
                  <a:pt x="5753073" y="66472"/>
                </a:lnTo>
                <a:lnTo>
                  <a:pt x="5786575" y="85903"/>
                </a:lnTo>
                <a:lnTo>
                  <a:pt x="5814821" y="69520"/>
                </a:lnTo>
                <a:lnTo>
                  <a:pt x="5814821" y="104572"/>
                </a:lnTo>
                <a:lnTo>
                  <a:pt x="5824728" y="104572"/>
                </a:lnTo>
                <a:close/>
              </a:path>
              <a:path w="5862955" h="172085">
                <a:moveTo>
                  <a:pt x="5814821" y="104572"/>
                </a:moveTo>
                <a:lnTo>
                  <a:pt x="5814821" y="102286"/>
                </a:lnTo>
                <a:lnTo>
                  <a:pt x="5786575" y="85903"/>
                </a:lnTo>
                <a:lnTo>
                  <a:pt x="5754387" y="104572"/>
                </a:lnTo>
                <a:lnTo>
                  <a:pt x="5814821" y="104572"/>
                </a:lnTo>
                <a:close/>
              </a:path>
              <a:path w="5862955" h="172085">
                <a:moveTo>
                  <a:pt x="5814821" y="102286"/>
                </a:moveTo>
                <a:lnTo>
                  <a:pt x="5814821" y="69520"/>
                </a:lnTo>
                <a:lnTo>
                  <a:pt x="5786575" y="85903"/>
                </a:lnTo>
                <a:lnTo>
                  <a:pt x="5814821" y="1022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62847" y="1539823"/>
            <a:ext cx="5862955" cy="172085"/>
          </a:xfrm>
          <a:custGeom>
            <a:avLst/>
            <a:gdLst/>
            <a:ahLst/>
            <a:cxnLst/>
            <a:rect l="l" t="t" r="r" b="b"/>
            <a:pathLst>
              <a:path w="5862955" h="172085">
                <a:moveTo>
                  <a:pt x="5786575" y="85903"/>
                </a:moveTo>
                <a:lnTo>
                  <a:pt x="5753073" y="66472"/>
                </a:lnTo>
                <a:lnTo>
                  <a:pt x="0" y="66472"/>
                </a:lnTo>
                <a:lnTo>
                  <a:pt x="0" y="104572"/>
                </a:lnTo>
                <a:lnTo>
                  <a:pt x="5754387" y="104572"/>
                </a:lnTo>
                <a:lnTo>
                  <a:pt x="5786575" y="85903"/>
                </a:lnTo>
                <a:close/>
              </a:path>
              <a:path w="5862955" h="172085">
                <a:moveTo>
                  <a:pt x="5862815" y="85522"/>
                </a:moveTo>
                <a:lnTo>
                  <a:pt x="5720334" y="2464"/>
                </a:lnTo>
                <a:lnTo>
                  <a:pt x="5713053" y="0"/>
                </a:lnTo>
                <a:lnTo>
                  <a:pt x="5705563" y="464"/>
                </a:lnTo>
                <a:lnTo>
                  <a:pt x="5698788" y="3643"/>
                </a:lnTo>
                <a:lnTo>
                  <a:pt x="5693651" y="9322"/>
                </a:lnTo>
                <a:lnTo>
                  <a:pt x="5691299" y="16597"/>
                </a:lnTo>
                <a:lnTo>
                  <a:pt x="5691943" y="24086"/>
                </a:lnTo>
                <a:lnTo>
                  <a:pt x="5695158" y="30860"/>
                </a:lnTo>
                <a:lnTo>
                  <a:pt x="5700521" y="35992"/>
                </a:lnTo>
                <a:lnTo>
                  <a:pt x="5753073" y="66472"/>
                </a:lnTo>
                <a:lnTo>
                  <a:pt x="5824728" y="66472"/>
                </a:lnTo>
                <a:lnTo>
                  <a:pt x="5824728" y="107928"/>
                </a:lnTo>
                <a:lnTo>
                  <a:pt x="5862815" y="85522"/>
                </a:lnTo>
                <a:close/>
              </a:path>
              <a:path w="5862955" h="172085">
                <a:moveTo>
                  <a:pt x="5824728" y="107928"/>
                </a:moveTo>
                <a:lnTo>
                  <a:pt x="5824728" y="104572"/>
                </a:lnTo>
                <a:lnTo>
                  <a:pt x="5754387" y="104572"/>
                </a:lnTo>
                <a:lnTo>
                  <a:pt x="5700521" y="135814"/>
                </a:lnTo>
                <a:lnTo>
                  <a:pt x="5695158" y="140946"/>
                </a:lnTo>
                <a:lnTo>
                  <a:pt x="5691943" y="147720"/>
                </a:lnTo>
                <a:lnTo>
                  <a:pt x="5691299" y="155209"/>
                </a:lnTo>
                <a:lnTo>
                  <a:pt x="5693651" y="162484"/>
                </a:lnTo>
                <a:lnTo>
                  <a:pt x="5698788" y="167842"/>
                </a:lnTo>
                <a:lnTo>
                  <a:pt x="5705563" y="171057"/>
                </a:lnTo>
                <a:lnTo>
                  <a:pt x="5713053" y="171700"/>
                </a:lnTo>
                <a:lnTo>
                  <a:pt x="5720334" y="169342"/>
                </a:lnTo>
                <a:lnTo>
                  <a:pt x="5824728" y="107928"/>
                </a:lnTo>
                <a:close/>
              </a:path>
              <a:path w="5862955" h="172085">
                <a:moveTo>
                  <a:pt x="5824728" y="104572"/>
                </a:moveTo>
                <a:lnTo>
                  <a:pt x="5824728" y="66472"/>
                </a:lnTo>
                <a:lnTo>
                  <a:pt x="5753073" y="66472"/>
                </a:lnTo>
                <a:lnTo>
                  <a:pt x="5786575" y="85903"/>
                </a:lnTo>
                <a:lnTo>
                  <a:pt x="5814821" y="69520"/>
                </a:lnTo>
                <a:lnTo>
                  <a:pt x="5814821" y="104572"/>
                </a:lnTo>
                <a:lnTo>
                  <a:pt x="5824728" y="104572"/>
                </a:lnTo>
                <a:close/>
              </a:path>
              <a:path w="5862955" h="172085">
                <a:moveTo>
                  <a:pt x="5814821" y="104572"/>
                </a:moveTo>
                <a:lnTo>
                  <a:pt x="5814821" y="102286"/>
                </a:lnTo>
                <a:lnTo>
                  <a:pt x="5786575" y="85903"/>
                </a:lnTo>
                <a:lnTo>
                  <a:pt x="5754387" y="104572"/>
                </a:lnTo>
                <a:lnTo>
                  <a:pt x="5814821" y="104572"/>
                </a:lnTo>
                <a:close/>
              </a:path>
              <a:path w="5862955" h="172085">
                <a:moveTo>
                  <a:pt x="5814821" y="102286"/>
                </a:moveTo>
                <a:lnTo>
                  <a:pt x="5814821" y="69520"/>
                </a:lnTo>
                <a:lnTo>
                  <a:pt x="5786575" y="85903"/>
                </a:lnTo>
                <a:lnTo>
                  <a:pt x="5814821" y="10228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18004" y="1085850"/>
            <a:ext cx="1005840" cy="563880"/>
          </a:xfrm>
          <a:custGeom>
            <a:avLst/>
            <a:gdLst/>
            <a:ahLst/>
            <a:cxnLst/>
            <a:rect l="l" t="t" r="r" b="b"/>
            <a:pathLst>
              <a:path w="1005839" h="563880">
                <a:moveTo>
                  <a:pt x="10970" y="396186"/>
                </a:moveTo>
                <a:lnTo>
                  <a:pt x="8000" y="408506"/>
                </a:lnTo>
                <a:lnTo>
                  <a:pt x="1223" y="455816"/>
                </a:lnTo>
                <a:lnTo>
                  <a:pt x="0" y="481623"/>
                </a:lnTo>
                <a:lnTo>
                  <a:pt x="3013" y="444245"/>
                </a:lnTo>
                <a:lnTo>
                  <a:pt x="10970" y="396186"/>
                </a:lnTo>
                <a:close/>
              </a:path>
              <a:path w="1005839" h="563880">
                <a:moveTo>
                  <a:pt x="40122" y="305316"/>
                </a:moveTo>
                <a:lnTo>
                  <a:pt x="34116" y="318681"/>
                </a:lnTo>
                <a:lnTo>
                  <a:pt x="19035" y="362725"/>
                </a:lnTo>
                <a:lnTo>
                  <a:pt x="12199" y="391085"/>
                </a:lnTo>
                <a:lnTo>
                  <a:pt x="40122" y="305316"/>
                </a:lnTo>
                <a:close/>
              </a:path>
              <a:path w="1005839" h="563880">
                <a:moveTo>
                  <a:pt x="611443" y="12445"/>
                </a:moveTo>
                <a:lnTo>
                  <a:pt x="597536" y="9085"/>
                </a:lnTo>
                <a:lnTo>
                  <a:pt x="550338" y="2306"/>
                </a:lnTo>
                <a:lnTo>
                  <a:pt x="501837" y="0"/>
                </a:lnTo>
                <a:lnTo>
                  <a:pt x="453463" y="2306"/>
                </a:lnTo>
                <a:lnTo>
                  <a:pt x="406377" y="9085"/>
                </a:lnTo>
                <a:lnTo>
                  <a:pt x="360791" y="20125"/>
                </a:lnTo>
                <a:lnTo>
                  <a:pt x="316917" y="35218"/>
                </a:lnTo>
                <a:lnTo>
                  <a:pt x="274968" y="54152"/>
                </a:lnTo>
                <a:lnTo>
                  <a:pt x="235156" y="76718"/>
                </a:lnTo>
                <a:lnTo>
                  <a:pt x="197692" y="102704"/>
                </a:lnTo>
                <a:lnTo>
                  <a:pt x="162789" y="131900"/>
                </a:lnTo>
                <a:lnTo>
                  <a:pt x="130659" y="164097"/>
                </a:lnTo>
                <a:lnTo>
                  <a:pt x="101515" y="199084"/>
                </a:lnTo>
                <a:lnTo>
                  <a:pt x="75568" y="236651"/>
                </a:lnTo>
                <a:lnTo>
                  <a:pt x="53031" y="276586"/>
                </a:lnTo>
                <a:lnTo>
                  <a:pt x="41020" y="303316"/>
                </a:lnTo>
                <a:lnTo>
                  <a:pt x="60498" y="266445"/>
                </a:lnTo>
                <a:lnTo>
                  <a:pt x="84121" y="228345"/>
                </a:lnTo>
                <a:lnTo>
                  <a:pt x="111035" y="190245"/>
                </a:lnTo>
                <a:lnTo>
                  <a:pt x="141035" y="164845"/>
                </a:lnTo>
                <a:lnTo>
                  <a:pt x="173916" y="126745"/>
                </a:lnTo>
                <a:lnTo>
                  <a:pt x="209474" y="101345"/>
                </a:lnTo>
                <a:lnTo>
                  <a:pt x="247503" y="75945"/>
                </a:lnTo>
                <a:lnTo>
                  <a:pt x="287798" y="50545"/>
                </a:lnTo>
                <a:lnTo>
                  <a:pt x="330155" y="37845"/>
                </a:lnTo>
                <a:lnTo>
                  <a:pt x="374369" y="25145"/>
                </a:lnTo>
                <a:lnTo>
                  <a:pt x="420235" y="12445"/>
                </a:lnTo>
                <a:lnTo>
                  <a:pt x="611443" y="12445"/>
                </a:lnTo>
                <a:close/>
              </a:path>
              <a:path w="1005839" h="563880">
                <a:moveTo>
                  <a:pt x="884910" y="177545"/>
                </a:moveTo>
                <a:lnTo>
                  <a:pt x="841535" y="131900"/>
                </a:lnTo>
                <a:lnTo>
                  <a:pt x="806590" y="102704"/>
                </a:lnTo>
                <a:lnTo>
                  <a:pt x="769075" y="76718"/>
                </a:lnTo>
                <a:lnTo>
                  <a:pt x="729200" y="54152"/>
                </a:lnTo>
                <a:lnTo>
                  <a:pt x="687178" y="35218"/>
                </a:lnTo>
                <a:lnTo>
                  <a:pt x="643220" y="20125"/>
                </a:lnTo>
                <a:lnTo>
                  <a:pt x="611443" y="12445"/>
                </a:lnTo>
                <a:lnTo>
                  <a:pt x="580303" y="12445"/>
                </a:lnTo>
                <a:lnTo>
                  <a:pt x="670923" y="37845"/>
                </a:lnTo>
                <a:lnTo>
                  <a:pt x="713864" y="50545"/>
                </a:lnTo>
                <a:lnTo>
                  <a:pt x="754924" y="75945"/>
                </a:lnTo>
                <a:lnTo>
                  <a:pt x="793876" y="101345"/>
                </a:lnTo>
                <a:lnTo>
                  <a:pt x="830494" y="126745"/>
                </a:lnTo>
                <a:lnTo>
                  <a:pt x="864549" y="164845"/>
                </a:lnTo>
                <a:lnTo>
                  <a:pt x="865311" y="164845"/>
                </a:lnTo>
                <a:lnTo>
                  <a:pt x="875979" y="177545"/>
                </a:lnTo>
                <a:lnTo>
                  <a:pt x="884910" y="177545"/>
                </a:lnTo>
                <a:close/>
              </a:path>
              <a:path w="1005839" h="563880">
                <a:moveTo>
                  <a:pt x="895499" y="190245"/>
                </a:moveTo>
                <a:lnTo>
                  <a:pt x="885885" y="178715"/>
                </a:lnTo>
                <a:lnTo>
                  <a:pt x="885885" y="190245"/>
                </a:lnTo>
                <a:lnTo>
                  <a:pt x="895499" y="190245"/>
                </a:lnTo>
                <a:close/>
              </a:path>
              <a:path w="1005839" h="563880">
                <a:moveTo>
                  <a:pt x="914316" y="215645"/>
                </a:moveTo>
                <a:lnTo>
                  <a:pt x="902868" y="199084"/>
                </a:lnTo>
                <a:lnTo>
                  <a:pt x="895791" y="190596"/>
                </a:lnTo>
                <a:lnTo>
                  <a:pt x="895791" y="202945"/>
                </a:lnTo>
                <a:lnTo>
                  <a:pt x="904935" y="202945"/>
                </a:lnTo>
                <a:lnTo>
                  <a:pt x="906459" y="215645"/>
                </a:lnTo>
                <a:lnTo>
                  <a:pt x="914316" y="215645"/>
                </a:lnTo>
                <a:close/>
              </a:path>
              <a:path w="1005839" h="563880">
                <a:moveTo>
                  <a:pt x="923094" y="228345"/>
                </a:moveTo>
                <a:lnTo>
                  <a:pt x="914891" y="216478"/>
                </a:lnTo>
                <a:lnTo>
                  <a:pt x="915603" y="228345"/>
                </a:lnTo>
                <a:lnTo>
                  <a:pt x="923094" y="228345"/>
                </a:lnTo>
                <a:close/>
              </a:path>
              <a:path w="1005839" h="563880">
                <a:moveTo>
                  <a:pt x="931316" y="241045"/>
                </a:moveTo>
                <a:lnTo>
                  <a:pt x="928835" y="236651"/>
                </a:lnTo>
                <a:lnTo>
                  <a:pt x="923236" y="228550"/>
                </a:lnTo>
                <a:lnTo>
                  <a:pt x="923985" y="241045"/>
                </a:lnTo>
                <a:lnTo>
                  <a:pt x="931316" y="241045"/>
                </a:lnTo>
                <a:close/>
              </a:path>
              <a:path w="1005839" h="563880">
                <a:moveTo>
                  <a:pt x="938488" y="253745"/>
                </a:moveTo>
                <a:lnTo>
                  <a:pt x="931605" y="241557"/>
                </a:lnTo>
                <a:lnTo>
                  <a:pt x="931605" y="253745"/>
                </a:lnTo>
                <a:lnTo>
                  <a:pt x="938488" y="253745"/>
                </a:lnTo>
                <a:close/>
              </a:path>
              <a:path w="1005839" h="563880">
                <a:moveTo>
                  <a:pt x="945660" y="266445"/>
                </a:moveTo>
                <a:lnTo>
                  <a:pt x="939225" y="255051"/>
                </a:lnTo>
                <a:lnTo>
                  <a:pt x="939225" y="266445"/>
                </a:lnTo>
                <a:lnTo>
                  <a:pt x="945660" y="266445"/>
                </a:lnTo>
                <a:close/>
              </a:path>
              <a:path w="1005839" h="563880">
                <a:moveTo>
                  <a:pt x="958246" y="291845"/>
                </a:moveTo>
                <a:lnTo>
                  <a:pt x="951386" y="276586"/>
                </a:lnTo>
                <a:lnTo>
                  <a:pt x="946083" y="267196"/>
                </a:lnTo>
                <a:lnTo>
                  <a:pt x="946083" y="279145"/>
                </a:lnTo>
                <a:lnTo>
                  <a:pt x="952179" y="279145"/>
                </a:lnTo>
                <a:lnTo>
                  <a:pt x="952179" y="291845"/>
                </a:lnTo>
                <a:lnTo>
                  <a:pt x="958246" y="291845"/>
                </a:lnTo>
                <a:close/>
              </a:path>
              <a:path w="1005839" h="563880">
                <a:moveTo>
                  <a:pt x="963956" y="304545"/>
                </a:moveTo>
                <a:lnTo>
                  <a:pt x="958275" y="291911"/>
                </a:lnTo>
                <a:lnTo>
                  <a:pt x="958275" y="304545"/>
                </a:lnTo>
                <a:lnTo>
                  <a:pt x="963956" y="304545"/>
                </a:lnTo>
                <a:close/>
              </a:path>
              <a:path w="1005839" h="563880">
                <a:moveTo>
                  <a:pt x="969665" y="317245"/>
                </a:moveTo>
                <a:lnTo>
                  <a:pt x="964371" y="305470"/>
                </a:lnTo>
                <a:lnTo>
                  <a:pt x="964371" y="317245"/>
                </a:lnTo>
                <a:lnTo>
                  <a:pt x="969665" y="317245"/>
                </a:lnTo>
                <a:close/>
              </a:path>
              <a:path w="1005839" h="563880">
                <a:moveTo>
                  <a:pt x="974169" y="329945"/>
                </a:moveTo>
                <a:lnTo>
                  <a:pt x="970311" y="318681"/>
                </a:lnTo>
                <a:lnTo>
                  <a:pt x="969705" y="317335"/>
                </a:lnTo>
                <a:lnTo>
                  <a:pt x="969705" y="329945"/>
                </a:lnTo>
                <a:lnTo>
                  <a:pt x="974169" y="329945"/>
                </a:lnTo>
                <a:close/>
              </a:path>
              <a:path w="1005839" h="563880">
                <a:moveTo>
                  <a:pt x="978520" y="342645"/>
                </a:moveTo>
                <a:lnTo>
                  <a:pt x="974277" y="330261"/>
                </a:lnTo>
                <a:lnTo>
                  <a:pt x="974277" y="342645"/>
                </a:lnTo>
                <a:lnTo>
                  <a:pt x="978520" y="342645"/>
                </a:lnTo>
                <a:close/>
              </a:path>
              <a:path w="1005839" h="563880">
                <a:moveTo>
                  <a:pt x="989742" y="380745"/>
                </a:moveTo>
                <a:lnTo>
                  <a:pt x="985398" y="362725"/>
                </a:lnTo>
                <a:lnTo>
                  <a:pt x="978849" y="343608"/>
                </a:lnTo>
                <a:lnTo>
                  <a:pt x="978849" y="355345"/>
                </a:lnTo>
                <a:lnTo>
                  <a:pt x="982659" y="355345"/>
                </a:lnTo>
                <a:lnTo>
                  <a:pt x="982659" y="368045"/>
                </a:lnTo>
                <a:lnTo>
                  <a:pt x="986469" y="368045"/>
                </a:lnTo>
                <a:lnTo>
                  <a:pt x="986469" y="380745"/>
                </a:lnTo>
                <a:lnTo>
                  <a:pt x="989742" y="380745"/>
                </a:lnTo>
                <a:close/>
              </a:path>
              <a:path w="1005839" h="563880">
                <a:moveTo>
                  <a:pt x="992804" y="393445"/>
                </a:moveTo>
                <a:lnTo>
                  <a:pt x="990279" y="382973"/>
                </a:lnTo>
                <a:lnTo>
                  <a:pt x="990279" y="393445"/>
                </a:lnTo>
                <a:lnTo>
                  <a:pt x="992804" y="393445"/>
                </a:lnTo>
                <a:close/>
              </a:path>
              <a:path w="1005839" h="563880">
                <a:moveTo>
                  <a:pt x="999736" y="431545"/>
                </a:moveTo>
                <a:lnTo>
                  <a:pt x="996435" y="408506"/>
                </a:lnTo>
                <a:lnTo>
                  <a:pt x="993327" y="395615"/>
                </a:lnTo>
                <a:lnTo>
                  <a:pt x="993327" y="406145"/>
                </a:lnTo>
                <a:lnTo>
                  <a:pt x="995613" y="406145"/>
                </a:lnTo>
                <a:lnTo>
                  <a:pt x="995613" y="418845"/>
                </a:lnTo>
                <a:lnTo>
                  <a:pt x="997899" y="418845"/>
                </a:lnTo>
                <a:lnTo>
                  <a:pt x="997899" y="431545"/>
                </a:lnTo>
                <a:lnTo>
                  <a:pt x="999736" y="431545"/>
                </a:lnTo>
                <a:close/>
              </a:path>
              <a:path w="1005839" h="563880">
                <a:moveTo>
                  <a:pt x="1001556" y="444245"/>
                </a:moveTo>
                <a:lnTo>
                  <a:pt x="1000185" y="434682"/>
                </a:lnTo>
                <a:lnTo>
                  <a:pt x="1000185" y="444245"/>
                </a:lnTo>
                <a:lnTo>
                  <a:pt x="1001556" y="444245"/>
                </a:lnTo>
                <a:close/>
              </a:path>
              <a:path w="1005839" h="563880">
                <a:moveTo>
                  <a:pt x="1003869" y="469645"/>
                </a:moveTo>
                <a:lnTo>
                  <a:pt x="1003213" y="455816"/>
                </a:lnTo>
                <a:lnTo>
                  <a:pt x="1001709" y="445320"/>
                </a:lnTo>
                <a:lnTo>
                  <a:pt x="1001709" y="456945"/>
                </a:lnTo>
                <a:lnTo>
                  <a:pt x="1003233" y="456945"/>
                </a:lnTo>
                <a:lnTo>
                  <a:pt x="1003233" y="469645"/>
                </a:lnTo>
                <a:lnTo>
                  <a:pt x="1003869" y="469645"/>
                </a:lnTo>
                <a:close/>
              </a:path>
              <a:path w="1005839" h="563880">
                <a:moveTo>
                  <a:pt x="1004471" y="482345"/>
                </a:moveTo>
                <a:lnTo>
                  <a:pt x="1003995" y="472311"/>
                </a:lnTo>
                <a:lnTo>
                  <a:pt x="1003995" y="482345"/>
                </a:lnTo>
                <a:lnTo>
                  <a:pt x="1004471" y="482345"/>
                </a:lnTo>
                <a:close/>
              </a:path>
              <a:path w="1005839" h="563880">
                <a:moveTo>
                  <a:pt x="1005519" y="504443"/>
                </a:moveTo>
                <a:lnTo>
                  <a:pt x="1004757" y="488379"/>
                </a:lnTo>
                <a:lnTo>
                  <a:pt x="1004757" y="507745"/>
                </a:lnTo>
                <a:lnTo>
                  <a:pt x="1005362" y="507745"/>
                </a:lnTo>
                <a:lnTo>
                  <a:pt x="1005519" y="504443"/>
                </a:lnTo>
                <a:close/>
              </a:path>
              <a:path w="1005839" h="563880">
                <a:moveTo>
                  <a:pt x="1004762" y="520366"/>
                </a:moveTo>
                <a:lnTo>
                  <a:pt x="1001723" y="563323"/>
                </a:lnTo>
                <a:lnTo>
                  <a:pt x="1003213" y="552944"/>
                </a:lnTo>
                <a:lnTo>
                  <a:pt x="1004762" y="52036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97871" y="1066800"/>
            <a:ext cx="1045210" cy="1035050"/>
          </a:xfrm>
          <a:custGeom>
            <a:avLst/>
            <a:gdLst/>
            <a:ahLst/>
            <a:cxnLst/>
            <a:rect l="l" t="t" r="r" b="b"/>
            <a:pathLst>
              <a:path w="1045210" h="1035050">
                <a:moveTo>
                  <a:pt x="699015" y="31496"/>
                </a:moveTo>
                <a:lnTo>
                  <a:pt x="674507" y="22802"/>
                </a:lnTo>
                <a:lnTo>
                  <a:pt x="629626" y="11212"/>
                </a:lnTo>
                <a:lnTo>
                  <a:pt x="583289" y="3551"/>
                </a:lnTo>
                <a:lnTo>
                  <a:pt x="535685" y="0"/>
                </a:lnTo>
                <a:lnTo>
                  <a:pt x="508253" y="0"/>
                </a:lnTo>
                <a:lnTo>
                  <a:pt x="458696" y="3781"/>
                </a:lnTo>
                <a:lnTo>
                  <a:pt x="410496" y="12050"/>
                </a:lnTo>
                <a:lnTo>
                  <a:pt x="363874" y="24598"/>
                </a:lnTo>
                <a:lnTo>
                  <a:pt x="319051" y="41220"/>
                </a:lnTo>
                <a:lnTo>
                  <a:pt x="276245" y="61708"/>
                </a:lnTo>
                <a:lnTo>
                  <a:pt x="235678" y="85856"/>
                </a:lnTo>
                <a:lnTo>
                  <a:pt x="197569" y="113457"/>
                </a:lnTo>
                <a:lnTo>
                  <a:pt x="162139" y="144303"/>
                </a:lnTo>
                <a:lnTo>
                  <a:pt x="129607" y="178189"/>
                </a:lnTo>
                <a:lnTo>
                  <a:pt x="100193" y="214907"/>
                </a:lnTo>
                <a:lnTo>
                  <a:pt x="74118" y="254250"/>
                </a:lnTo>
                <a:lnTo>
                  <a:pt x="51602" y="296011"/>
                </a:lnTo>
                <a:lnTo>
                  <a:pt x="32864" y="339985"/>
                </a:lnTo>
                <a:lnTo>
                  <a:pt x="18125" y="385963"/>
                </a:lnTo>
                <a:lnTo>
                  <a:pt x="7605" y="433740"/>
                </a:lnTo>
                <a:lnTo>
                  <a:pt x="1523" y="483107"/>
                </a:lnTo>
                <a:lnTo>
                  <a:pt x="0" y="509777"/>
                </a:lnTo>
                <a:lnTo>
                  <a:pt x="0" y="522731"/>
                </a:lnTo>
                <a:lnTo>
                  <a:pt x="19209" y="512116"/>
                </a:lnTo>
                <a:lnTo>
                  <a:pt x="23145" y="463296"/>
                </a:lnTo>
                <a:lnTo>
                  <a:pt x="31555" y="412496"/>
                </a:lnTo>
                <a:lnTo>
                  <a:pt x="60503" y="323596"/>
                </a:lnTo>
                <a:lnTo>
                  <a:pt x="80630" y="285496"/>
                </a:lnTo>
                <a:lnTo>
                  <a:pt x="104253" y="247396"/>
                </a:lnTo>
                <a:lnTo>
                  <a:pt x="131167" y="209296"/>
                </a:lnTo>
                <a:lnTo>
                  <a:pt x="161167" y="183896"/>
                </a:lnTo>
                <a:lnTo>
                  <a:pt x="194049" y="145796"/>
                </a:lnTo>
                <a:lnTo>
                  <a:pt x="229606" y="120396"/>
                </a:lnTo>
                <a:lnTo>
                  <a:pt x="267635" y="94996"/>
                </a:lnTo>
                <a:lnTo>
                  <a:pt x="307930" y="69596"/>
                </a:lnTo>
                <a:lnTo>
                  <a:pt x="350287" y="56896"/>
                </a:lnTo>
                <a:lnTo>
                  <a:pt x="394501" y="44196"/>
                </a:lnTo>
                <a:lnTo>
                  <a:pt x="440367" y="31496"/>
                </a:lnTo>
                <a:lnTo>
                  <a:pt x="699015" y="31496"/>
                </a:lnTo>
                <a:close/>
              </a:path>
              <a:path w="1045210" h="1035050">
                <a:moveTo>
                  <a:pt x="19050" y="543305"/>
                </a:moveTo>
                <a:lnTo>
                  <a:pt x="19050" y="533760"/>
                </a:lnTo>
                <a:lnTo>
                  <a:pt x="9143" y="539495"/>
                </a:lnTo>
                <a:lnTo>
                  <a:pt x="15239" y="543305"/>
                </a:lnTo>
                <a:lnTo>
                  <a:pt x="19050" y="543305"/>
                </a:lnTo>
                <a:close/>
              </a:path>
              <a:path w="1045210" h="1035050">
                <a:moveTo>
                  <a:pt x="613242" y="1022096"/>
                </a:moveTo>
                <a:lnTo>
                  <a:pt x="19209" y="512116"/>
                </a:lnTo>
                <a:lnTo>
                  <a:pt x="19050" y="514096"/>
                </a:lnTo>
                <a:lnTo>
                  <a:pt x="19050" y="552196"/>
                </a:lnTo>
                <a:lnTo>
                  <a:pt x="19812" y="552196"/>
                </a:lnTo>
                <a:lnTo>
                  <a:pt x="19812" y="564896"/>
                </a:lnTo>
                <a:lnTo>
                  <a:pt x="20574" y="564896"/>
                </a:lnTo>
                <a:lnTo>
                  <a:pt x="20574" y="577596"/>
                </a:lnTo>
                <a:lnTo>
                  <a:pt x="22098" y="577596"/>
                </a:lnTo>
                <a:lnTo>
                  <a:pt x="22098" y="590296"/>
                </a:lnTo>
                <a:lnTo>
                  <a:pt x="23622" y="590296"/>
                </a:lnTo>
                <a:lnTo>
                  <a:pt x="23622" y="602996"/>
                </a:lnTo>
                <a:lnTo>
                  <a:pt x="25146" y="602996"/>
                </a:lnTo>
                <a:lnTo>
                  <a:pt x="25146" y="615696"/>
                </a:lnTo>
                <a:lnTo>
                  <a:pt x="27432" y="615696"/>
                </a:lnTo>
                <a:lnTo>
                  <a:pt x="27432" y="628396"/>
                </a:lnTo>
                <a:lnTo>
                  <a:pt x="29718" y="628396"/>
                </a:lnTo>
                <a:lnTo>
                  <a:pt x="29718" y="641096"/>
                </a:lnTo>
                <a:lnTo>
                  <a:pt x="32766" y="641096"/>
                </a:lnTo>
                <a:lnTo>
                  <a:pt x="32766" y="653796"/>
                </a:lnTo>
                <a:lnTo>
                  <a:pt x="35814" y="653796"/>
                </a:lnTo>
                <a:lnTo>
                  <a:pt x="35814" y="666496"/>
                </a:lnTo>
                <a:lnTo>
                  <a:pt x="39624" y="666496"/>
                </a:lnTo>
                <a:lnTo>
                  <a:pt x="39624" y="679196"/>
                </a:lnTo>
                <a:lnTo>
                  <a:pt x="43434" y="679196"/>
                </a:lnTo>
                <a:lnTo>
                  <a:pt x="43434" y="691896"/>
                </a:lnTo>
                <a:lnTo>
                  <a:pt x="48006" y="691896"/>
                </a:lnTo>
                <a:lnTo>
                  <a:pt x="48006" y="704596"/>
                </a:lnTo>
                <a:lnTo>
                  <a:pt x="52578" y="704596"/>
                </a:lnTo>
                <a:lnTo>
                  <a:pt x="52578" y="717296"/>
                </a:lnTo>
                <a:lnTo>
                  <a:pt x="57912" y="717296"/>
                </a:lnTo>
                <a:lnTo>
                  <a:pt x="57912" y="729996"/>
                </a:lnTo>
                <a:lnTo>
                  <a:pt x="63246" y="729996"/>
                </a:lnTo>
                <a:lnTo>
                  <a:pt x="63246" y="742696"/>
                </a:lnTo>
                <a:lnTo>
                  <a:pt x="69342" y="742696"/>
                </a:lnTo>
                <a:lnTo>
                  <a:pt x="69342" y="755396"/>
                </a:lnTo>
                <a:lnTo>
                  <a:pt x="75438" y="755396"/>
                </a:lnTo>
                <a:lnTo>
                  <a:pt x="75438" y="768096"/>
                </a:lnTo>
                <a:lnTo>
                  <a:pt x="82296" y="768096"/>
                </a:lnTo>
                <a:lnTo>
                  <a:pt x="82296" y="780796"/>
                </a:lnTo>
                <a:lnTo>
                  <a:pt x="89916" y="780796"/>
                </a:lnTo>
                <a:lnTo>
                  <a:pt x="89916" y="793496"/>
                </a:lnTo>
                <a:lnTo>
                  <a:pt x="97536" y="793496"/>
                </a:lnTo>
                <a:lnTo>
                  <a:pt x="98298" y="806196"/>
                </a:lnTo>
                <a:lnTo>
                  <a:pt x="105918" y="806196"/>
                </a:lnTo>
                <a:lnTo>
                  <a:pt x="107442" y="818896"/>
                </a:lnTo>
                <a:lnTo>
                  <a:pt x="114300" y="818896"/>
                </a:lnTo>
                <a:lnTo>
                  <a:pt x="114300" y="831596"/>
                </a:lnTo>
                <a:lnTo>
                  <a:pt x="124206" y="831596"/>
                </a:lnTo>
                <a:lnTo>
                  <a:pt x="126492" y="844296"/>
                </a:lnTo>
                <a:lnTo>
                  <a:pt x="132588" y="844296"/>
                </a:lnTo>
                <a:lnTo>
                  <a:pt x="135636" y="856996"/>
                </a:lnTo>
                <a:lnTo>
                  <a:pt x="144780" y="856996"/>
                </a:lnTo>
                <a:lnTo>
                  <a:pt x="144780" y="869696"/>
                </a:lnTo>
                <a:lnTo>
                  <a:pt x="151638" y="869696"/>
                </a:lnTo>
                <a:lnTo>
                  <a:pt x="165354" y="882396"/>
                </a:lnTo>
                <a:lnTo>
                  <a:pt x="168402" y="882396"/>
                </a:lnTo>
                <a:lnTo>
                  <a:pt x="181730" y="895096"/>
                </a:lnTo>
                <a:lnTo>
                  <a:pt x="195962" y="907796"/>
                </a:lnTo>
                <a:lnTo>
                  <a:pt x="225552" y="933196"/>
                </a:lnTo>
                <a:lnTo>
                  <a:pt x="229362" y="933196"/>
                </a:lnTo>
                <a:lnTo>
                  <a:pt x="233578" y="945896"/>
                </a:lnTo>
                <a:lnTo>
                  <a:pt x="247523" y="945896"/>
                </a:lnTo>
                <a:lnTo>
                  <a:pt x="252717" y="958596"/>
                </a:lnTo>
                <a:lnTo>
                  <a:pt x="265176" y="958596"/>
                </a:lnTo>
                <a:lnTo>
                  <a:pt x="283505" y="971296"/>
                </a:lnTo>
                <a:lnTo>
                  <a:pt x="302118" y="983996"/>
                </a:lnTo>
                <a:lnTo>
                  <a:pt x="321120" y="996696"/>
                </a:lnTo>
                <a:lnTo>
                  <a:pt x="346710" y="996696"/>
                </a:lnTo>
                <a:lnTo>
                  <a:pt x="411175" y="1022096"/>
                </a:lnTo>
                <a:lnTo>
                  <a:pt x="444300" y="1022096"/>
                </a:lnTo>
                <a:lnTo>
                  <a:pt x="477774" y="1034796"/>
                </a:lnTo>
                <a:lnTo>
                  <a:pt x="555498" y="1034796"/>
                </a:lnTo>
                <a:lnTo>
                  <a:pt x="603351" y="1022096"/>
                </a:lnTo>
                <a:lnTo>
                  <a:pt x="613242" y="1022096"/>
                </a:lnTo>
                <a:close/>
              </a:path>
              <a:path w="1045210" h="1035050">
                <a:moveTo>
                  <a:pt x="1044701" y="536447"/>
                </a:moveTo>
                <a:lnTo>
                  <a:pt x="1044701" y="509777"/>
                </a:lnTo>
                <a:lnTo>
                  <a:pt x="1043939" y="496061"/>
                </a:lnTo>
                <a:lnTo>
                  <a:pt x="1039320" y="448500"/>
                </a:lnTo>
                <a:lnTo>
                  <a:pt x="1030594" y="402331"/>
                </a:lnTo>
                <a:lnTo>
                  <a:pt x="1017952" y="357735"/>
                </a:lnTo>
                <a:lnTo>
                  <a:pt x="1001582" y="314892"/>
                </a:lnTo>
                <a:lnTo>
                  <a:pt x="981673" y="273985"/>
                </a:lnTo>
                <a:lnTo>
                  <a:pt x="958416" y="235194"/>
                </a:lnTo>
                <a:lnTo>
                  <a:pt x="931999" y="198701"/>
                </a:lnTo>
                <a:lnTo>
                  <a:pt x="902611" y="164687"/>
                </a:lnTo>
                <a:lnTo>
                  <a:pt x="870443" y="133332"/>
                </a:lnTo>
                <a:lnTo>
                  <a:pt x="835682" y="104819"/>
                </a:lnTo>
                <a:lnTo>
                  <a:pt x="798519" y="79328"/>
                </a:lnTo>
                <a:lnTo>
                  <a:pt x="759142" y="57041"/>
                </a:lnTo>
                <a:lnTo>
                  <a:pt x="717742" y="38139"/>
                </a:lnTo>
                <a:lnTo>
                  <a:pt x="699015" y="31496"/>
                </a:lnTo>
                <a:lnTo>
                  <a:pt x="600436" y="31496"/>
                </a:lnTo>
                <a:lnTo>
                  <a:pt x="691055" y="56896"/>
                </a:lnTo>
                <a:lnTo>
                  <a:pt x="733996" y="69596"/>
                </a:lnTo>
                <a:lnTo>
                  <a:pt x="775056" y="94996"/>
                </a:lnTo>
                <a:lnTo>
                  <a:pt x="814009" y="120396"/>
                </a:lnTo>
                <a:lnTo>
                  <a:pt x="850626" y="145796"/>
                </a:lnTo>
                <a:lnTo>
                  <a:pt x="884610" y="183816"/>
                </a:lnTo>
                <a:lnTo>
                  <a:pt x="885444" y="183896"/>
                </a:lnTo>
                <a:lnTo>
                  <a:pt x="896112" y="196596"/>
                </a:lnTo>
                <a:lnTo>
                  <a:pt x="906018" y="196596"/>
                </a:lnTo>
                <a:lnTo>
                  <a:pt x="906018" y="209296"/>
                </a:lnTo>
                <a:lnTo>
                  <a:pt x="915924" y="209296"/>
                </a:lnTo>
                <a:lnTo>
                  <a:pt x="915924" y="221996"/>
                </a:lnTo>
                <a:lnTo>
                  <a:pt x="925068" y="221996"/>
                </a:lnTo>
                <a:lnTo>
                  <a:pt x="926592" y="234696"/>
                </a:lnTo>
                <a:lnTo>
                  <a:pt x="934974" y="234696"/>
                </a:lnTo>
                <a:lnTo>
                  <a:pt x="935736" y="247396"/>
                </a:lnTo>
                <a:lnTo>
                  <a:pt x="943356" y="247396"/>
                </a:lnTo>
                <a:lnTo>
                  <a:pt x="944118" y="260096"/>
                </a:lnTo>
                <a:lnTo>
                  <a:pt x="951738" y="260096"/>
                </a:lnTo>
                <a:lnTo>
                  <a:pt x="951738" y="272796"/>
                </a:lnTo>
                <a:lnTo>
                  <a:pt x="959358" y="272796"/>
                </a:lnTo>
                <a:lnTo>
                  <a:pt x="959358" y="285496"/>
                </a:lnTo>
                <a:lnTo>
                  <a:pt x="966216" y="285496"/>
                </a:lnTo>
                <a:lnTo>
                  <a:pt x="966216" y="298196"/>
                </a:lnTo>
                <a:lnTo>
                  <a:pt x="972312" y="298196"/>
                </a:lnTo>
                <a:lnTo>
                  <a:pt x="972312" y="310896"/>
                </a:lnTo>
                <a:lnTo>
                  <a:pt x="978408" y="310896"/>
                </a:lnTo>
                <a:lnTo>
                  <a:pt x="978408" y="323596"/>
                </a:lnTo>
                <a:lnTo>
                  <a:pt x="984504" y="323596"/>
                </a:lnTo>
                <a:lnTo>
                  <a:pt x="984504" y="336296"/>
                </a:lnTo>
                <a:lnTo>
                  <a:pt x="989838" y="336296"/>
                </a:lnTo>
                <a:lnTo>
                  <a:pt x="989838" y="348996"/>
                </a:lnTo>
                <a:lnTo>
                  <a:pt x="994410" y="348996"/>
                </a:lnTo>
                <a:lnTo>
                  <a:pt x="994410" y="361696"/>
                </a:lnTo>
                <a:lnTo>
                  <a:pt x="998982" y="361696"/>
                </a:lnTo>
                <a:lnTo>
                  <a:pt x="998982" y="374396"/>
                </a:lnTo>
                <a:lnTo>
                  <a:pt x="1002792" y="374396"/>
                </a:lnTo>
                <a:lnTo>
                  <a:pt x="1002792" y="387096"/>
                </a:lnTo>
                <a:lnTo>
                  <a:pt x="1006602" y="387096"/>
                </a:lnTo>
                <a:lnTo>
                  <a:pt x="1006602" y="399796"/>
                </a:lnTo>
                <a:lnTo>
                  <a:pt x="1010412" y="399796"/>
                </a:lnTo>
                <a:lnTo>
                  <a:pt x="1010412" y="412496"/>
                </a:lnTo>
                <a:lnTo>
                  <a:pt x="1013460" y="412496"/>
                </a:lnTo>
                <a:lnTo>
                  <a:pt x="1013460" y="425196"/>
                </a:lnTo>
                <a:lnTo>
                  <a:pt x="1015746" y="425196"/>
                </a:lnTo>
                <a:lnTo>
                  <a:pt x="1015746" y="437896"/>
                </a:lnTo>
                <a:lnTo>
                  <a:pt x="1018032" y="437896"/>
                </a:lnTo>
                <a:lnTo>
                  <a:pt x="1018032" y="450596"/>
                </a:lnTo>
                <a:lnTo>
                  <a:pt x="1020318" y="450596"/>
                </a:lnTo>
                <a:lnTo>
                  <a:pt x="1020318" y="463296"/>
                </a:lnTo>
                <a:lnTo>
                  <a:pt x="1021842" y="463296"/>
                </a:lnTo>
                <a:lnTo>
                  <a:pt x="1021842" y="475996"/>
                </a:lnTo>
                <a:lnTo>
                  <a:pt x="1023366" y="475996"/>
                </a:lnTo>
                <a:lnTo>
                  <a:pt x="1023366" y="488696"/>
                </a:lnTo>
                <a:lnTo>
                  <a:pt x="1024128" y="488696"/>
                </a:lnTo>
                <a:lnTo>
                  <a:pt x="1024128" y="501396"/>
                </a:lnTo>
                <a:lnTo>
                  <a:pt x="1024890" y="501396"/>
                </a:lnTo>
                <a:lnTo>
                  <a:pt x="1024890" y="526796"/>
                </a:lnTo>
                <a:lnTo>
                  <a:pt x="1025652" y="526796"/>
                </a:lnTo>
                <a:lnTo>
                  <a:pt x="1025652" y="660879"/>
                </a:lnTo>
                <a:lnTo>
                  <a:pt x="1029517" y="647740"/>
                </a:lnTo>
                <a:lnTo>
                  <a:pt x="1038939" y="599696"/>
                </a:lnTo>
                <a:lnTo>
                  <a:pt x="1043939" y="550163"/>
                </a:lnTo>
                <a:lnTo>
                  <a:pt x="1044701" y="536447"/>
                </a:lnTo>
                <a:close/>
              </a:path>
              <a:path w="1045210" h="1035050">
                <a:moveTo>
                  <a:pt x="1025652" y="660879"/>
                </a:moveTo>
                <a:lnTo>
                  <a:pt x="1025652" y="526796"/>
                </a:lnTo>
                <a:lnTo>
                  <a:pt x="1024890" y="539496"/>
                </a:lnTo>
                <a:lnTo>
                  <a:pt x="1021294" y="590296"/>
                </a:lnTo>
                <a:lnTo>
                  <a:pt x="1013303" y="641096"/>
                </a:lnTo>
                <a:lnTo>
                  <a:pt x="984960" y="729996"/>
                </a:lnTo>
                <a:lnTo>
                  <a:pt x="965021" y="768096"/>
                </a:lnTo>
                <a:lnTo>
                  <a:pt x="941512" y="806196"/>
                </a:lnTo>
                <a:lnTo>
                  <a:pt x="914640" y="844296"/>
                </a:lnTo>
                <a:lnTo>
                  <a:pt x="884610" y="882396"/>
                </a:lnTo>
                <a:lnTo>
                  <a:pt x="851630" y="907796"/>
                </a:lnTo>
                <a:lnTo>
                  <a:pt x="815906" y="933196"/>
                </a:lnTo>
                <a:lnTo>
                  <a:pt x="777645" y="958596"/>
                </a:lnTo>
                <a:lnTo>
                  <a:pt x="737052" y="983996"/>
                </a:lnTo>
                <a:lnTo>
                  <a:pt x="694334" y="996696"/>
                </a:lnTo>
                <a:lnTo>
                  <a:pt x="649698" y="1022096"/>
                </a:lnTo>
                <a:lnTo>
                  <a:pt x="613242" y="1022096"/>
                </a:lnTo>
                <a:lnTo>
                  <a:pt x="628036" y="1034796"/>
                </a:lnTo>
                <a:lnTo>
                  <a:pt x="647022" y="1031073"/>
                </a:lnTo>
                <a:lnTo>
                  <a:pt x="693341" y="1017409"/>
                </a:lnTo>
                <a:lnTo>
                  <a:pt x="737724" y="999716"/>
                </a:lnTo>
                <a:lnTo>
                  <a:pt x="779964" y="978205"/>
                </a:lnTo>
                <a:lnTo>
                  <a:pt x="819854" y="953088"/>
                </a:lnTo>
                <a:lnTo>
                  <a:pt x="857186" y="924577"/>
                </a:lnTo>
                <a:lnTo>
                  <a:pt x="891754" y="892883"/>
                </a:lnTo>
                <a:lnTo>
                  <a:pt x="923350" y="858217"/>
                </a:lnTo>
                <a:lnTo>
                  <a:pt x="951768" y="820793"/>
                </a:lnTo>
                <a:lnTo>
                  <a:pt x="976801" y="780822"/>
                </a:lnTo>
                <a:lnTo>
                  <a:pt x="998242" y="738514"/>
                </a:lnTo>
                <a:lnTo>
                  <a:pt x="1015883" y="694083"/>
                </a:lnTo>
                <a:lnTo>
                  <a:pt x="1025652" y="6608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16921" y="1085850"/>
            <a:ext cx="1007110" cy="1008380"/>
          </a:xfrm>
          <a:custGeom>
            <a:avLst/>
            <a:gdLst/>
            <a:ahLst/>
            <a:cxnLst/>
            <a:rect l="l" t="t" r="r" b="b"/>
            <a:pathLst>
              <a:path w="1007110" h="1008380">
                <a:moveTo>
                  <a:pt x="1006602" y="504443"/>
                </a:moveTo>
                <a:lnTo>
                  <a:pt x="1004295" y="455816"/>
                </a:lnTo>
                <a:lnTo>
                  <a:pt x="997518" y="408506"/>
                </a:lnTo>
                <a:lnTo>
                  <a:pt x="986480" y="362725"/>
                </a:lnTo>
                <a:lnTo>
                  <a:pt x="971393" y="318681"/>
                </a:lnTo>
                <a:lnTo>
                  <a:pt x="952468" y="276586"/>
                </a:lnTo>
                <a:lnTo>
                  <a:pt x="929917" y="236651"/>
                </a:lnTo>
                <a:lnTo>
                  <a:pt x="903950" y="199084"/>
                </a:lnTo>
                <a:lnTo>
                  <a:pt x="874780" y="164097"/>
                </a:lnTo>
                <a:lnTo>
                  <a:pt x="842617" y="131900"/>
                </a:lnTo>
                <a:lnTo>
                  <a:pt x="807672" y="102704"/>
                </a:lnTo>
                <a:lnTo>
                  <a:pt x="770157" y="76718"/>
                </a:lnTo>
                <a:lnTo>
                  <a:pt x="730283" y="54152"/>
                </a:lnTo>
                <a:lnTo>
                  <a:pt x="688261" y="35218"/>
                </a:lnTo>
                <a:lnTo>
                  <a:pt x="644302" y="20125"/>
                </a:lnTo>
                <a:lnTo>
                  <a:pt x="598618" y="9085"/>
                </a:lnTo>
                <a:lnTo>
                  <a:pt x="551420" y="2306"/>
                </a:lnTo>
                <a:lnTo>
                  <a:pt x="502920" y="0"/>
                </a:lnTo>
                <a:lnTo>
                  <a:pt x="454545" y="2306"/>
                </a:lnTo>
                <a:lnTo>
                  <a:pt x="407459" y="9085"/>
                </a:lnTo>
                <a:lnTo>
                  <a:pt x="361873" y="20125"/>
                </a:lnTo>
                <a:lnTo>
                  <a:pt x="318000" y="35218"/>
                </a:lnTo>
                <a:lnTo>
                  <a:pt x="276050" y="54152"/>
                </a:lnTo>
                <a:lnTo>
                  <a:pt x="236238" y="76718"/>
                </a:lnTo>
                <a:lnTo>
                  <a:pt x="198774" y="102704"/>
                </a:lnTo>
                <a:lnTo>
                  <a:pt x="163871" y="131900"/>
                </a:lnTo>
                <a:lnTo>
                  <a:pt x="131742" y="164097"/>
                </a:lnTo>
                <a:lnTo>
                  <a:pt x="102597" y="199084"/>
                </a:lnTo>
                <a:lnTo>
                  <a:pt x="76651" y="236651"/>
                </a:lnTo>
                <a:lnTo>
                  <a:pt x="54113" y="276586"/>
                </a:lnTo>
                <a:lnTo>
                  <a:pt x="35198" y="318681"/>
                </a:lnTo>
                <a:lnTo>
                  <a:pt x="20117" y="362725"/>
                </a:lnTo>
                <a:lnTo>
                  <a:pt x="9082" y="408506"/>
                </a:lnTo>
                <a:lnTo>
                  <a:pt x="2306" y="455816"/>
                </a:lnTo>
                <a:lnTo>
                  <a:pt x="0" y="504443"/>
                </a:lnTo>
                <a:lnTo>
                  <a:pt x="2306" y="552944"/>
                </a:lnTo>
                <a:lnTo>
                  <a:pt x="9082" y="600142"/>
                </a:lnTo>
                <a:lnTo>
                  <a:pt x="20117" y="645826"/>
                </a:lnTo>
                <a:lnTo>
                  <a:pt x="35198" y="689785"/>
                </a:lnTo>
                <a:lnTo>
                  <a:pt x="54113" y="731807"/>
                </a:lnTo>
                <a:lnTo>
                  <a:pt x="76651" y="771681"/>
                </a:lnTo>
                <a:lnTo>
                  <a:pt x="102597" y="809196"/>
                </a:lnTo>
                <a:lnTo>
                  <a:pt x="131742" y="844141"/>
                </a:lnTo>
                <a:lnTo>
                  <a:pt x="163871" y="876304"/>
                </a:lnTo>
                <a:lnTo>
                  <a:pt x="198774" y="905474"/>
                </a:lnTo>
                <a:lnTo>
                  <a:pt x="236238" y="931441"/>
                </a:lnTo>
                <a:lnTo>
                  <a:pt x="276050" y="953992"/>
                </a:lnTo>
                <a:lnTo>
                  <a:pt x="318000" y="972917"/>
                </a:lnTo>
                <a:lnTo>
                  <a:pt x="361873" y="988004"/>
                </a:lnTo>
                <a:lnTo>
                  <a:pt x="407459" y="999042"/>
                </a:lnTo>
                <a:lnTo>
                  <a:pt x="454545" y="1005819"/>
                </a:lnTo>
                <a:lnTo>
                  <a:pt x="502920" y="1008125"/>
                </a:lnTo>
                <a:lnTo>
                  <a:pt x="551420" y="1005819"/>
                </a:lnTo>
                <a:lnTo>
                  <a:pt x="598618" y="999042"/>
                </a:lnTo>
                <a:lnTo>
                  <a:pt x="644302" y="988004"/>
                </a:lnTo>
                <a:lnTo>
                  <a:pt x="688261" y="972917"/>
                </a:lnTo>
                <a:lnTo>
                  <a:pt x="730283" y="953992"/>
                </a:lnTo>
                <a:lnTo>
                  <a:pt x="770157" y="931441"/>
                </a:lnTo>
                <a:lnTo>
                  <a:pt x="807672" y="905474"/>
                </a:lnTo>
                <a:lnTo>
                  <a:pt x="842617" y="876304"/>
                </a:lnTo>
                <a:lnTo>
                  <a:pt x="874780" y="844141"/>
                </a:lnTo>
                <a:lnTo>
                  <a:pt x="903950" y="809196"/>
                </a:lnTo>
                <a:lnTo>
                  <a:pt x="929917" y="771681"/>
                </a:lnTo>
                <a:lnTo>
                  <a:pt x="952468" y="731807"/>
                </a:lnTo>
                <a:lnTo>
                  <a:pt x="971393" y="689785"/>
                </a:lnTo>
                <a:lnTo>
                  <a:pt x="986480" y="645826"/>
                </a:lnTo>
                <a:lnTo>
                  <a:pt x="997518" y="600142"/>
                </a:lnTo>
                <a:lnTo>
                  <a:pt x="1004295" y="552944"/>
                </a:lnTo>
                <a:lnTo>
                  <a:pt x="1006602" y="50444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97109" y="1066800"/>
            <a:ext cx="1045844" cy="1046480"/>
          </a:xfrm>
          <a:custGeom>
            <a:avLst/>
            <a:gdLst/>
            <a:ahLst/>
            <a:cxnLst/>
            <a:rect l="l" t="t" r="r" b="b"/>
            <a:pathLst>
              <a:path w="1045845" h="1046480">
                <a:moveTo>
                  <a:pt x="29717" y="506729"/>
                </a:moveTo>
                <a:lnTo>
                  <a:pt x="28955" y="506729"/>
                </a:lnTo>
                <a:lnTo>
                  <a:pt x="23621" y="502919"/>
                </a:lnTo>
                <a:lnTo>
                  <a:pt x="16001" y="502919"/>
                </a:lnTo>
                <a:lnTo>
                  <a:pt x="9905" y="506729"/>
                </a:lnTo>
                <a:lnTo>
                  <a:pt x="3809" y="509777"/>
                </a:lnTo>
                <a:lnTo>
                  <a:pt x="0" y="516635"/>
                </a:lnTo>
                <a:lnTo>
                  <a:pt x="761" y="523493"/>
                </a:lnTo>
                <a:lnTo>
                  <a:pt x="761" y="522731"/>
                </a:lnTo>
                <a:lnTo>
                  <a:pt x="29717" y="506729"/>
                </a:lnTo>
                <a:close/>
              </a:path>
              <a:path w="1045845" h="1046480">
                <a:moveTo>
                  <a:pt x="1045463" y="536447"/>
                </a:moveTo>
                <a:lnTo>
                  <a:pt x="1045463" y="509777"/>
                </a:lnTo>
                <a:lnTo>
                  <a:pt x="1044701" y="496061"/>
                </a:lnTo>
                <a:lnTo>
                  <a:pt x="1040082" y="448500"/>
                </a:lnTo>
                <a:lnTo>
                  <a:pt x="1031356" y="402331"/>
                </a:lnTo>
                <a:lnTo>
                  <a:pt x="1018714" y="357735"/>
                </a:lnTo>
                <a:lnTo>
                  <a:pt x="1002344" y="314892"/>
                </a:lnTo>
                <a:lnTo>
                  <a:pt x="982435" y="273985"/>
                </a:lnTo>
                <a:lnTo>
                  <a:pt x="959178" y="235194"/>
                </a:lnTo>
                <a:lnTo>
                  <a:pt x="932761" y="198701"/>
                </a:lnTo>
                <a:lnTo>
                  <a:pt x="903373" y="164687"/>
                </a:lnTo>
                <a:lnTo>
                  <a:pt x="871205" y="133332"/>
                </a:lnTo>
                <a:lnTo>
                  <a:pt x="836444" y="104819"/>
                </a:lnTo>
                <a:lnTo>
                  <a:pt x="799281" y="79328"/>
                </a:lnTo>
                <a:lnTo>
                  <a:pt x="759904" y="57041"/>
                </a:lnTo>
                <a:lnTo>
                  <a:pt x="718504" y="38139"/>
                </a:lnTo>
                <a:lnTo>
                  <a:pt x="675269" y="22802"/>
                </a:lnTo>
                <a:lnTo>
                  <a:pt x="630388" y="11212"/>
                </a:lnTo>
                <a:lnTo>
                  <a:pt x="584051" y="3551"/>
                </a:lnTo>
                <a:lnTo>
                  <a:pt x="536447" y="0"/>
                </a:lnTo>
                <a:lnTo>
                  <a:pt x="509015" y="0"/>
                </a:lnTo>
                <a:lnTo>
                  <a:pt x="459458" y="3781"/>
                </a:lnTo>
                <a:lnTo>
                  <a:pt x="411258" y="12050"/>
                </a:lnTo>
                <a:lnTo>
                  <a:pt x="364636" y="24598"/>
                </a:lnTo>
                <a:lnTo>
                  <a:pt x="319813" y="41220"/>
                </a:lnTo>
                <a:lnTo>
                  <a:pt x="277007" y="61708"/>
                </a:lnTo>
                <a:lnTo>
                  <a:pt x="236440" y="85856"/>
                </a:lnTo>
                <a:lnTo>
                  <a:pt x="198331" y="113457"/>
                </a:lnTo>
                <a:lnTo>
                  <a:pt x="162901" y="144303"/>
                </a:lnTo>
                <a:lnTo>
                  <a:pt x="130369" y="178189"/>
                </a:lnTo>
                <a:lnTo>
                  <a:pt x="100955" y="214907"/>
                </a:lnTo>
                <a:lnTo>
                  <a:pt x="74880" y="254250"/>
                </a:lnTo>
                <a:lnTo>
                  <a:pt x="52364" y="296011"/>
                </a:lnTo>
                <a:lnTo>
                  <a:pt x="33626" y="339985"/>
                </a:lnTo>
                <a:lnTo>
                  <a:pt x="18887" y="385963"/>
                </a:lnTo>
                <a:lnTo>
                  <a:pt x="8367" y="433740"/>
                </a:lnTo>
                <a:lnTo>
                  <a:pt x="2285" y="483107"/>
                </a:lnTo>
                <a:lnTo>
                  <a:pt x="761" y="509777"/>
                </a:lnTo>
                <a:lnTo>
                  <a:pt x="761" y="515264"/>
                </a:lnTo>
                <a:lnTo>
                  <a:pt x="3809" y="509777"/>
                </a:lnTo>
                <a:lnTo>
                  <a:pt x="9905" y="506729"/>
                </a:lnTo>
                <a:lnTo>
                  <a:pt x="16001" y="502919"/>
                </a:lnTo>
                <a:lnTo>
                  <a:pt x="23621" y="502919"/>
                </a:lnTo>
                <a:lnTo>
                  <a:pt x="28955" y="506729"/>
                </a:lnTo>
                <a:lnTo>
                  <a:pt x="29717" y="506729"/>
                </a:lnTo>
                <a:lnTo>
                  <a:pt x="29717" y="528025"/>
                </a:lnTo>
                <a:lnTo>
                  <a:pt x="38861" y="522731"/>
                </a:lnTo>
                <a:lnTo>
                  <a:pt x="38861" y="510539"/>
                </a:lnTo>
                <a:lnTo>
                  <a:pt x="40385" y="485393"/>
                </a:lnTo>
                <a:lnTo>
                  <a:pt x="46114" y="438848"/>
                </a:lnTo>
                <a:lnTo>
                  <a:pt x="56156" y="393815"/>
                </a:lnTo>
                <a:lnTo>
                  <a:pt x="70287" y="350500"/>
                </a:lnTo>
                <a:lnTo>
                  <a:pt x="88282" y="309112"/>
                </a:lnTo>
                <a:lnTo>
                  <a:pt x="109915" y="269857"/>
                </a:lnTo>
                <a:lnTo>
                  <a:pt x="134960" y="232942"/>
                </a:lnTo>
                <a:lnTo>
                  <a:pt x="163192" y="198575"/>
                </a:lnTo>
                <a:lnTo>
                  <a:pt x="194386" y="166963"/>
                </a:lnTo>
                <a:lnTo>
                  <a:pt x="228315" y="138313"/>
                </a:lnTo>
                <a:lnTo>
                  <a:pt x="264756" y="112832"/>
                </a:lnTo>
                <a:lnTo>
                  <a:pt x="303481" y="90727"/>
                </a:lnTo>
                <a:lnTo>
                  <a:pt x="344266" y="72206"/>
                </a:lnTo>
                <a:lnTo>
                  <a:pt x="386886" y="57476"/>
                </a:lnTo>
                <a:lnTo>
                  <a:pt x="431114" y="46743"/>
                </a:lnTo>
                <a:lnTo>
                  <a:pt x="476725" y="40215"/>
                </a:lnTo>
                <a:lnTo>
                  <a:pt x="522731" y="38134"/>
                </a:lnTo>
                <a:lnTo>
                  <a:pt x="536447" y="38147"/>
                </a:lnTo>
                <a:lnTo>
                  <a:pt x="596746" y="43798"/>
                </a:lnTo>
                <a:lnTo>
                  <a:pt x="644051" y="53471"/>
                </a:lnTo>
                <a:lnTo>
                  <a:pt x="689549" y="67633"/>
                </a:lnTo>
                <a:lnTo>
                  <a:pt x="732998" y="86041"/>
                </a:lnTo>
                <a:lnTo>
                  <a:pt x="774158" y="108446"/>
                </a:lnTo>
                <a:lnTo>
                  <a:pt x="812785" y="134605"/>
                </a:lnTo>
                <a:lnTo>
                  <a:pt x="848639" y="164270"/>
                </a:lnTo>
                <a:lnTo>
                  <a:pt x="881478" y="197197"/>
                </a:lnTo>
                <a:lnTo>
                  <a:pt x="911059" y="233139"/>
                </a:lnTo>
                <a:lnTo>
                  <a:pt x="937141" y="271850"/>
                </a:lnTo>
                <a:lnTo>
                  <a:pt x="959482" y="313085"/>
                </a:lnTo>
                <a:lnTo>
                  <a:pt x="977841" y="356598"/>
                </a:lnTo>
                <a:lnTo>
                  <a:pt x="991974" y="402144"/>
                </a:lnTo>
                <a:lnTo>
                  <a:pt x="1001642" y="449475"/>
                </a:lnTo>
                <a:lnTo>
                  <a:pt x="1006601" y="498347"/>
                </a:lnTo>
                <a:lnTo>
                  <a:pt x="1007363" y="510539"/>
                </a:lnTo>
                <a:lnTo>
                  <a:pt x="1007363" y="717459"/>
                </a:lnTo>
                <a:lnTo>
                  <a:pt x="1016645" y="694083"/>
                </a:lnTo>
                <a:lnTo>
                  <a:pt x="1030279" y="647740"/>
                </a:lnTo>
                <a:lnTo>
                  <a:pt x="1039701" y="599696"/>
                </a:lnTo>
                <a:lnTo>
                  <a:pt x="1044701" y="550163"/>
                </a:lnTo>
                <a:lnTo>
                  <a:pt x="1045463" y="536447"/>
                </a:lnTo>
                <a:close/>
              </a:path>
              <a:path w="1045845" h="1046480">
                <a:moveTo>
                  <a:pt x="29717" y="528025"/>
                </a:moveTo>
                <a:lnTo>
                  <a:pt x="29717" y="506729"/>
                </a:lnTo>
                <a:lnTo>
                  <a:pt x="761" y="522731"/>
                </a:lnTo>
                <a:lnTo>
                  <a:pt x="761" y="536447"/>
                </a:lnTo>
                <a:lnTo>
                  <a:pt x="2285" y="563879"/>
                </a:lnTo>
                <a:lnTo>
                  <a:pt x="7995" y="611108"/>
                </a:lnTo>
                <a:lnTo>
                  <a:pt x="9905" y="620015"/>
                </a:lnTo>
                <a:lnTo>
                  <a:pt x="9905" y="539495"/>
                </a:lnTo>
                <a:lnTo>
                  <a:pt x="29717" y="528025"/>
                </a:lnTo>
                <a:close/>
              </a:path>
              <a:path w="1045845" h="1046480">
                <a:moveTo>
                  <a:pt x="38861" y="530351"/>
                </a:moveTo>
                <a:lnTo>
                  <a:pt x="38861" y="522731"/>
                </a:lnTo>
                <a:lnTo>
                  <a:pt x="9905" y="539495"/>
                </a:lnTo>
                <a:lnTo>
                  <a:pt x="16001" y="543305"/>
                </a:lnTo>
                <a:lnTo>
                  <a:pt x="22859" y="543305"/>
                </a:lnTo>
                <a:lnTo>
                  <a:pt x="28955" y="539495"/>
                </a:lnTo>
                <a:lnTo>
                  <a:pt x="35051" y="536447"/>
                </a:lnTo>
                <a:lnTo>
                  <a:pt x="38861" y="530351"/>
                </a:lnTo>
                <a:close/>
              </a:path>
              <a:path w="1045845" h="1046480">
                <a:moveTo>
                  <a:pt x="1007363" y="717459"/>
                </a:moveTo>
                <a:lnTo>
                  <a:pt x="1007363" y="535685"/>
                </a:lnTo>
                <a:lnTo>
                  <a:pt x="1006601" y="548639"/>
                </a:lnTo>
                <a:lnTo>
                  <a:pt x="1001923" y="595307"/>
                </a:lnTo>
                <a:lnTo>
                  <a:pt x="992944" y="640564"/>
                </a:lnTo>
                <a:lnTo>
                  <a:pt x="979878" y="684199"/>
                </a:lnTo>
                <a:lnTo>
                  <a:pt x="962938" y="726001"/>
                </a:lnTo>
                <a:lnTo>
                  <a:pt x="942336" y="765761"/>
                </a:lnTo>
                <a:lnTo>
                  <a:pt x="918285" y="803267"/>
                </a:lnTo>
                <a:lnTo>
                  <a:pt x="890998" y="838310"/>
                </a:lnTo>
                <a:lnTo>
                  <a:pt x="860688" y="870680"/>
                </a:lnTo>
                <a:lnTo>
                  <a:pt x="827568" y="900165"/>
                </a:lnTo>
                <a:lnTo>
                  <a:pt x="791851" y="926555"/>
                </a:lnTo>
                <a:lnTo>
                  <a:pt x="753749" y="949640"/>
                </a:lnTo>
                <a:lnTo>
                  <a:pt x="713476" y="969210"/>
                </a:lnTo>
                <a:lnTo>
                  <a:pt x="671243" y="985054"/>
                </a:lnTo>
                <a:lnTo>
                  <a:pt x="627266" y="996961"/>
                </a:lnTo>
                <a:lnTo>
                  <a:pt x="581755" y="1004722"/>
                </a:lnTo>
                <a:lnTo>
                  <a:pt x="536447" y="1008015"/>
                </a:lnTo>
                <a:lnTo>
                  <a:pt x="509015" y="1008067"/>
                </a:lnTo>
                <a:lnTo>
                  <a:pt x="460859" y="1004354"/>
                </a:lnTo>
                <a:lnTo>
                  <a:pt x="413392" y="995808"/>
                </a:lnTo>
                <a:lnTo>
                  <a:pt x="367621" y="982727"/>
                </a:lnTo>
                <a:lnTo>
                  <a:pt x="323791" y="965354"/>
                </a:lnTo>
                <a:lnTo>
                  <a:pt x="282146" y="943931"/>
                </a:lnTo>
                <a:lnTo>
                  <a:pt x="242929" y="918699"/>
                </a:lnTo>
                <a:lnTo>
                  <a:pt x="206387" y="889899"/>
                </a:lnTo>
                <a:lnTo>
                  <a:pt x="172762" y="857774"/>
                </a:lnTo>
                <a:lnTo>
                  <a:pt x="142300" y="822564"/>
                </a:lnTo>
                <a:lnTo>
                  <a:pt x="115245" y="784512"/>
                </a:lnTo>
                <a:lnTo>
                  <a:pt x="91841" y="743859"/>
                </a:lnTo>
                <a:lnTo>
                  <a:pt x="72332" y="700847"/>
                </a:lnTo>
                <a:lnTo>
                  <a:pt x="56964" y="655717"/>
                </a:lnTo>
                <a:lnTo>
                  <a:pt x="45979" y="608710"/>
                </a:lnTo>
                <a:lnTo>
                  <a:pt x="39623" y="560069"/>
                </a:lnTo>
                <a:lnTo>
                  <a:pt x="38861" y="547877"/>
                </a:lnTo>
                <a:lnTo>
                  <a:pt x="38861" y="530351"/>
                </a:lnTo>
                <a:lnTo>
                  <a:pt x="35051" y="536447"/>
                </a:lnTo>
                <a:lnTo>
                  <a:pt x="28955" y="539495"/>
                </a:lnTo>
                <a:lnTo>
                  <a:pt x="22859" y="543305"/>
                </a:lnTo>
                <a:lnTo>
                  <a:pt x="16001" y="543305"/>
                </a:lnTo>
                <a:lnTo>
                  <a:pt x="9905" y="539495"/>
                </a:lnTo>
                <a:lnTo>
                  <a:pt x="9905" y="620015"/>
                </a:lnTo>
                <a:lnTo>
                  <a:pt x="17822" y="656914"/>
                </a:lnTo>
                <a:lnTo>
                  <a:pt x="31565" y="701110"/>
                </a:lnTo>
                <a:lnTo>
                  <a:pt x="49024" y="743510"/>
                </a:lnTo>
                <a:lnTo>
                  <a:pt x="69998" y="783925"/>
                </a:lnTo>
                <a:lnTo>
                  <a:pt x="94286" y="822171"/>
                </a:lnTo>
                <a:lnTo>
                  <a:pt x="121688" y="858060"/>
                </a:lnTo>
                <a:lnTo>
                  <a:pt x="152001" y="891405"/>
                </a:lnTo>
                <a:lnTo>
                  <a:pt x="185026" y="922020"/>
                </a:lnTo>
                <a:lnTo>
                  <a:pt x="220561" y="949717"/>
                </a:lnTo>
                <a:lnTo>
                  <a:pt x="258407" y="974310"/>
                </a:lnTo>
                <a:lnTo>
                  <a:pt x="298360" y="995612"/>
                </a:lnTo>
                <a:lnTo>
                  <a:pt x="340222" y="1013437"/>
                </a:lnTo>
                <a:lnTo>
                  <a:pt x="383791" y="1027598"/>
                </a:lnTo>
                <a:lnTo>
                  <a:pt x="428866" y="1037907"/>
                </a:lnTo>
                <a:lnTo>
                  <a:pt x="475247" y="1044179"/>
                </a:lnTo>
                <a:lnTo>
                  <a:pt x="522731" y="1046225"/>
                </a:lnTo>
                <a:lnTo>
                  <a:pt x="536447" y="1046225"/>
                </a:lnTo>
                <a:lnTo>
                  <a:pt x="599735" y="1040495"/>
                </a:lnTo>
                <a:lnTo>
                  <a:pt x="647784" y="1031073"/>
                </a:lnTo>
                <a:lnTo>
                  <a:pt x="694103" y="1017409"/>
                </a:lnTo>
                <a:lnTo>
                  <a:pt x="738486" y="999716"/>
                </a:lnTo>
                <a:lnTo>
                  <a:pt x="780726" y="978205"/>
                </a:lnTo>
                <a:lnTo>
                  <a:pt x="820616" y="953088"/>
                </a:lnTo>
                <a:lnTo>
                  <a:pt x="857948" y="924577"/>
                </a:lnTo>
                <a:lnTo>
                  <a:pt x="892516" y="892883"/>
                </a:lnTo>
                <a:lnTo>
                  <a:pt x="924112" y="858217"/>
                </a:lnTo>
                <a:lnTo>
                  <a:pt x="952530" y="820793"/>
                </a:lnTo>
                <a:lnTo>
                  <a:pt x="977563" y="780822"/>
                </a:lnTo>
                <a:lnTo>
                  <a:pt x="999004" y="738514"/>
                </a:lnTo>
                <a:lnTo>
                  <a:pt x="1007363" y="7174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78535" y="1294891"/>
            <a:ext cx="482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数据 结构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51867" y="1066800"/>
            <a:ext cx="1046225" cy="1046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233293" y="143205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Microsoft YaHei"/>
                <a:cs typeface="Microsoft YaHei"/>
              </a:rPr>
              <a:t>算法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88121" y="2368295"/>
            <a:ext cx="7278623" cy="480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62975" y="2344673"/>
            <a:ext cx="7329170" cy="4848860"/>
          </a:xfrm>
          <a:custGeom>
            <a:avLst/>
            <a:gdLst/>
            <a:ahLst/>
            <a:cxnLst/>
            <a:rect l="l" t="t" r="r" b="b"/>
            <a:pathLst>
              <a:path w="7329170" h="4848859">
                <a:moveTo>
                  <a:pt x="7328916" y="4848606"/>
                </a:moveTo>
                <a:lnTo>
                  <a:pt x="7328916" y="0"/>
                </a:lnTo>
                <a:lnTo>
                  <a:pt x="0" y="0"/>
                </a:lnTo>
                <a:lnTo>
                  <a:pt x="0" y="4848606"/>
                </a:lnTo>
                <a:lnTo>
                  <a:pt x="13715" y="4848606"/>
                </a:lnTo>
                <a:lnTo>
                  <a:pt x="13715" y="28956"/>
                </a:lnTo>
                <a:lnTo>
                  <a:pt x="28193" y="14478"/>
                </a:lnTo>
                <a:lnTo>
                  <a:pt x="28193" y="28956"/>
                </a:lnTo>
                <a:lnTo>
                  <a:pt x="7300722" y="28956"/>
                </a:lnTo>
                <a:lnTo>
                  <a:pt x="7300722" y="14477"/>
                </a:lnTo>
                <a:lnTo>
                  <a:pt x="7315200" y="28956"/>
                </a:lnTo>
                <a:lnTo>
                  <a:pt x="7315200" y="4848606"/>
                </a:lnTo>
                <a:lnTo>
                  <a:pt x="7328916" y="4848606"/>
                </a:lnTo>
                <a:close/>
              </a:path>
              <a:path w="7329170" h="4848859">
                <a:moveTo>
                  <a:pt x="28193" y="28956"/>
                </a:moveTo>
                <a:lnTo>
                  <a:pt x="28193" y="14478"/>
                </a:lnTo>
                <a:lnTo>
                  <a:pt x="13715" y="28956"/>
                </a:lnTo>
                <a:lnTo>
                  <a:pt x="28193" y="28956"/>
                </a:lnTo>
                <a:close/>
              </a:path>
              <a:path w="7329170" h="4848859">
                <a:moveTo>
                  <a:pt x="28194" y="4819650"/>
                </a:moveTo>
                <a:lnTo>
                  <a:pt x="28193" y="28956"/>
                </a:lnTo>
                <a:lnTo>
                  <a:pt x="13715" y="28956"/>
                </a:lnTo>
                <a:lnTo>
                  <a:pt x="13716" y="4819650"/>
                </a:lnTo>
                <a:lnTo>
                  <a:pt x="28194" y="4819650"/>
                </a:lnTo>
                <a:close/>
              </a:path>
              <a:path w="7329170" h="4848859">
                <a:moveTo>
                  <a:pt x="7315200" y="4819650"/>
                </a:moveTo>
                <a:lnTo>
                  <a:pt x="13716" y="4819650"/>
                </a:lnTo>
                <a:lnTo>
                  <a:pt x="28194" y="4834128"/>
                </a:lnTo>
                <a:lnTo>
                  <a:pt x="28193" y="4848606"/>
                </a:lnTo>
                <a:lnTo>
                  <a:pt x="7300722" y="4848606"/>
                </a:lnTo>
                <a:lnTo>
                  <a:pt x="7300722" y="4834128"/>
                </a:lnTo>
                <a:lnTo>
                  <a:pt x="7315200" y="4819650"/>
                </a:lnTo>
                <a:close/>
              </a:path>
              <a:path w="7329170" h="4848859">
                <a:moveTo>
                  <a:pt x="28193" y="4848606"/>
                </a:moveTo>
                <a:lnTo>
                  <a:pt x="28194" y="4834128"/>
                </a:lnTo>
                <a:lnTo>
                  <a:pt x="13716" y="4819650"/>
                </a:lnTo>
                <a:lnTo>
                  <a:pt x="13715" y="4848606"/>
                </a:lnTo>
                <a:lnTo>
                  <a:pt x="28193" y="4848606"/>
                </a:lnTo>
                <a:close/>
              </a:path>
              <a:path w="7329170" h="4848859">
                <a:moveTo>
                  <a:pt x="7315200" y="28956"/>
                </a:moveTo>
                <a:lnTo>
                  <a:pt x="7300722" y="14477"/>
                </a:lnTo>
                <a:lnTo>
                  <a:pt x="7300722" y="28956"/>
                </a:lnTo>
                <a:lnTo>
                  <a:pt x="7315200" y="28956"/>
                </a:lnTo>
                <a:close/>
              </a:path>
              <a:path w="7329170" h="4848859">
                <a:moveTo>
                  <a:pt x="7315200" y="4819650"/>
                </a:moveTo>
                <a:lnTo>
                  <a:pt x="7315200" y="28956"/>
                </a:lnTo>
                <a:lnTo>
                  <a:pt x="7300722" y="28956"/>
                </a:lnTo>
                <a:lnTo>
                  <a:pt x="7300722" y="4819650"/>
                </a:lnTo>
                <a:lnTo>
                  <a:pt x="7315200" y="4819650"/>
                </a:lnTo>
                <a:close/>
              </a:path>
              <a:path w="7329170" h="4848859">
                <a:moveTo>
                  <a:pt x="7315200" y="4848606"/>
                </a:moveTo>
                <a:lnTo>
                  <a:pt x="7315200" y="4819650"/>
                </a:lnTo>
                <a:lnTo>
                  <a:pt x="7300722" y="4834128"/>
                </a:lnTo>
                <a:lnTo>
                  <a:pt x="7300722" y="4848606"/>
                </a:lnTo>
                <a:lnTo>
                  <a:pt x="7315200" y="48486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4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415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82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749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399" y="38100"/>
                </a:lnTo>
                <a:lnTo>
                  <a:pt x="15239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416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083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750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417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084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751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399" y="38100"/>
                </a:lnTo>
                <a:lnTo>
                  <a:pt x="15239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41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085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752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419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086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753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420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087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754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421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08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755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422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089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756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423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7090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757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2424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091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7758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425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3092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5759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842627" y="2161032"/>
            <a:ext cx="76200" cy="38100"/>
          </a:xfrm>
          <a:custGeom>
            <a:avLst/>
            <a:gdLst/>
            <a:ahLst/>
            <a:cxnLst/>
            <a:rect l="l" t="t" r="r" b="b"/>
            <a:pathLst>
              <a:path w="76200" h="38100">
                <a:moveTo>
                  <a:pt x="76200" y="38099"/>
                </a:moveTo>
                <a:lnTo>
                  <a:pt x="76200" y="0"/>
                </a:lnTo>
                <a:lnTo>
                  <a:pt x="0" y="0"/>
                </a:lnTo>
                <a:lnTo>
                  <a:pt x="0" y="38099"/>
                </a:lnTo>
                <a:lnTo>
                  <a:pt x="76200" y="3809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74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415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082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5749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399" y="38100"/>
                </a:lnTo>
                <a:lnTo>
                  <a:pt x="15239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416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1083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3750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6417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084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1751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399" y="38100"/>
                </a:lnTo>
                <a:lnTo>
                  <a:pt x="15239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441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7085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752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2419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086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7753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420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087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754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8421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08839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3755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6422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089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1756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423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7090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757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2424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091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758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425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3092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575927" y="2161032"/>
            <a:ext cx="152400" cy="38100"/>
          </a:xfrm>
          <a:custGeom>
            <a:avLst/>
            <a:gdLst/>
            <a:ahLst/>
            <a:cxnLst/>
            <a:rect l="l" t="t" r="r" b="b"/>
            <a:pathLst>
              <a:path w="152400" h="38100">
                <a:moveTo>
                  <a:pt x="0" y="38100"/>
                </a:moveTo>
                <a:lnTo>
                  <a:pt x="152400" y="38100"/>
                </a:lnTo>
                <a:lnTo>
                  <a:pt x="1524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842627" y="2161032"/>
            <a:ext cx="76200" cy="38100"/>
          </a:xfrm>
          <a:custGeom>
            <a:avLst/>
            <a:gdLst/>
            <a:ahLst/>
            <a:cxnLst/>
            <a:rect l="l" t="t" r="r" b="b"/>
            <a:pathLst>
              <a:path w="76200" h="38100">
                <a:moveTo>
                  <a:pt x="76200" y="38099"/>
                </a:moveTo>
                <a:lnTo>
                  <a:pt x="76200" y="0"/>
                </a:lnTo>
                <a:lnTo>
                  <a:pt x="0" y="0"/>
                </a:lnTo>
                <a:lnTo>
                  <a:pt x="0" y="38099"/>
                </a:lnTo>
                <a:lnTo>
                  <a:pt x="76200" y="38099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4874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1.5算法复杂度定义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20502" y="1117257"/>
            <a:ext cx="7966075" cy="595376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just" marL="4826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483234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数据对象必定与一系列加在其上的操作相关联</a:t>
            </a:r>
            <a:endParaRPr sz="2800">
              <a:latin typeface="Microsoft YaHei"/>
              <a:cs typeface="Microsoft YaHei"/>
            </a:endParaRPr>
          </a:p>
          <a:p>
            <a:pPr algn="just"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如查找、插入、删除、修改、求值、…</a:t>
            </a:r>
            <a:endParaRPr sz="2400">
              <a:latin typeface="Microsoft YaHei"/>
              <a:cs typeface="Microsoft YaHei"/>
            </a:endParaRPr>
          </a:p>
          <a:p>
            <a:pPr algn="just" marL="482600" indent="-470534">
              <a:lnSpc>
                <a:spcPct val="100000"/>
              </a:lnSpc>
              <a:spcBef>
                <a:spcPts val="655"/>
              </a:spcBef>
              <a:buClr>
                <a:srgbClr val="CC0000"/>
              </a:buClr>
              <a:buFont typeface="Wingdings"/>
              <a:buChar char=""/>
              <a:tabLst>
                <a:tab pos="483234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完成这些操作所用的方法就是算法</a:t>
            </a:r>
            <a:endParaRPr sz="2800">
              <a:latin typeface="Microsoft YaHei"/>
              <a:cs typeface="Microsoft YaHei"/>
            </a:endParaRPr>
          </a:p>
          <a:p>
            <a:pPr algn="just" lvl="1" marL="920750" indent="-438150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通常一个算法用一个函数来实现。</a:t>
            </a:r>
            <a:endParaRPr sz="2400">
              <a:latin typeface="Microsoft YaHei"/>
              <a:cs typeface="Microsoft YaHei"/>
            </a:endParaRPr>
          </a:p>
          <a:p>
            <a:pPr algn="just"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用空间复杂度和时间复杂度来评价算法</a:t>
            </a:r>
            <a:endParaRPr sz="2400">
              <a:latin typeface="Microsoft YaHei"/>
              <a:cs typeface="Microsoft YaHei"/>
            </a:endParaRPr>
          </a:p>
          <a:p>
            <a:pPr algn="just" marL="482600" marR="5080" indent="-470534">
              <a:lnSpc>
                <a:spcPts val="3360"/>
              </a:lnSpc>
              <a:spcBef>
                <a:spcPts val="770"/>
              </a:spcBef>
              <a:buClr>
                <a:srgbClr val="CC0000"/>
              </a:buClr>
              <a:buFont typeface="Wingdings"/>
              <a:buChar char=""/>
              <a:tabLst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空间复杂度</a:t>
            </a:r>
            <a:r>
              <a:rPr dirty="0" sz="2950" spc="-50" b="1" i="1">
                <a:solidFill>
                  <a:srgbClr val="002060"/>
                </a:solidFill>
                <a:latin typeface="Microsoft YaHei"/>
                <a:cs typeface="Microsoft YaHei"/>
              </a:rPr>
              <a:t>S</a:t>
            </a:r>
            <a:r>
              <a:rPr dirty="0" sz="2800" spc="-50" b="1">
                <a:solidFill>
                  <a:srgbClr val="002060"/>
                </a:solidFill>
                <a:latin typeface="Microsoft YaHei"/>
                <a:cs typeface="Microsoft YaHei"/>
              </a:rPr>
              <a:t>(</a:t>
            </a:r>
            <a:r>
              <a:rPr dirty="0" sz="2950" spc="-50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8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——</a:t>
            </a:r>
            <a:r>
              <a:rPr dirty="0" sz="28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根据算法写成的程序在执 行时占用存储单元的长度。这个长度往往与输入 数据的规模有关。空间复杂度过高的算法可能导 致使用的内存超限，造成程序非正常中断</a:t>
            </a:r>
            <a:endParaRPr sz="2800">
              <a:latin typeface="Microsoft YaHei"/>
              <a:cs typeface="Microsoft YaHei"/>
            </a:endParaRPr>
          </a:p>
          <a:p>
            <a:pPr algn="just" marL="482600" marR="5080" indent="-470534">
              <a:lnSpc>
                <a:spcPts val="3360"/>
              </a:lnSpc>
              <a:spcBef>
                <a:spcPts val="670"/>
              </a:spcBef>
              <a:buClr>
                <a:srgbClr val="CC0000"/>
              </a:buClr>
              <a:buFont typeface="Wingdings"/>
              <a:buChar char=""/>
              <a:tabLst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时间复杂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度</a:t>
            </a:r>
            <a:r>
              <a:rPr dirty="0" sz="2950" spc="-50" b="1" i="1">
                <a:solidFill>
                  <a:srgbClr val="002060"/>
                </a:solidFill>
                <a:latin typeface="Microsoft YaHei"/>
                <a:cs typeface="Microsoft YaHei"/>
              </a:rPr>
              <a:t>T</a:t>
            </a:r>
            <a:r>
              <a:rPr dirty="0" sz="2800" spc="-50" b="1">
                <a:solidFill>
                  <a:srgbClr val="002060"/>
                </a:solidFill>
                <a:latin typeface="Microsoft YaHei"/>
                <a:cs typeface="Microsoft YaHei"/>
              </a:rPr>
              <a:t>(</a:t>
            </a:r>
            <a:r>
              <a:rPr dirty="0" sz="2950" spc="-50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800" spc="-4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——</a:t>
            </a:r>
            <a:r>
              <a:rPr dirty="0" sz="2800" spc="-2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根据算法写成的程序在执 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行时耗费时间的长度。这个长度往往也与输入数 据的规模有关。时间复杂度过高的低效算法可能 导致我们在有生之年都等不到运行结果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4874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1.6空间复杂度分析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2721" y="6932617"/>
            <a:ext cx="193675" cy="18542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Verdana"/>
                <a:cs typeface="Verdana"/>
              </a:rPr>
              <a:t>31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9285" y="4388358"/>
            <a:ext cx="7070597" cy="281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21571" y="2549651"/>
            <a:ext cx="3514725" cy="1948180"/>
          </a:xfrm>
          <a:custGeom>
            <a:avLst/>
            <a:gdLst/>
            <a:ahLst/>
            <a:cxnLst/>
            <a:rect l="l" t="t" r="r" b="b"/>
            <a:pathLst>
              <a:path w="3514725" h="1948179">
                <a:moveTo>
                  <a:pt x="3514344" y="1947671"/>
                </a:moveTo>
                <a:lnTo>
                  <a:pt x="3514344" y="0"/>
                </a:lnTo>
                <a:lnTo>
                  <a:pt x="0" y="0"/>
                </a:lnTo>
                <a:lnTo>
                  <a:pt x="0" y="1947672"/>
                </a:lnTo>
                <a:lnTo>
                  <a:pt x="4572" y="1947672"/>
                </a:lnTo>
                <a:lnTo>
                  <a:pt x="4572" y="9143"/>
                </a:lnTo>
                <a:lnTo>
                  <a:pt x="9143" y="4572"/>
                </a:lnTo>
                <a:lnTo>
                  <a:pt x="9144" y="9143"/>
                </a:lnTo>
                <a:lnTo>
                  <a:pt x="3505199" y="9143"/>
                </a:lnTo>
                <a:lnTo>
                  <a:pt x="3505199" y="4571"/>
                </a:lnTo>
                <a:lnTo>
                  <a:pt x="3509772" y="9143"/>
                </a:lnTo>
                <a:lnTo>
                  <a:pt x="3509772" y="1947671"/>
                </a:lnTo>
                <a:lnTo>
                  <a:pt x="3514344" y="1947671"/>
                </a:lnTo>
                <a:close/>
              </a:path>
              <a:path w="3514725" h="1948179">
                <a:moveTo>
                  <a:pt x="9143" y="9143"/>
                </a:moveTo>
                <a:lnTo>
                  <a:pt x="9143" y="4572"/>
                </a:lnTo>
                <a:lnTo>
                  <a:pt x="4572" y="9143"/>
                </a:lnTo>
                <a:lnTo>
                  <a:pt x="9143" y="9143"/>
                </a:lnTo>
                <a:close/>
              </a:path>
              <a:path w="3514725" h="1948179">
                <a:moveTo>
                  <a:pt x="9144" y="1938527"/>
                </a:moveTo>
                <a:lnTo>
                  <a:pt x="9143" y="9143"/>
                </a:lnTo>
                <a:lnTo>
                  <a:pt x="4572" y="9143"/>
                </a:lnTo>
                <a:lnTo>
                  <a:pt x="4572" y="1938527"/>
                </a:lnTo>
                <a:lnTo>
                  <a:pt x="9144" y="1938527"/>
                </a:lnTo>
                <a:close/>
              </a:path>
              <a:path w="3514725" h="1948179">
                <a:moveTo>
                  <a:pt x="3509772" y="1938527"/>
                </a:moveTo>
                <a:lnTo>
                  <a:pt x="4572" y="1938527"/>
                </a:lnTo>
                <a:lnTo>
                  <a:pt x="9144" y="1943100"/>
                </a:lnTo>
                <a:lnTo>
                  <a:pt x="9144" y="1947672"/>
                </a:lnTo>
                <a:lnTo>
                  <a:pt x="3505199" y="1947671"/>
                </a:lnTo>
                <a:lnTo>
                  <a:pt x="3505199" y="1943100"/>
                </a:lnTo>
                <a:lnTo>
                  <a:pt x="3509772" y="1938527"/>
                </a:lnTo>
                <a:close/>
              </a:path>
              <a:path w="3514725" h="1948179">
                <a:moveTo>
                  <a:pt x="9144" y="1947672"/>
                </a:moveTo>
                <a:lnTo>
                  <a:pt x="9144" y="1943100"/>
                </a:lnTo>
                <a:lnTo>
                  <a:pt x="4572" y="1938527"/>
                </a:lnTo>
                <a:lnTo>
                  <a:pt x="4572" y="1947672"/>
                </a:lnTo>
                <a:lnTo>
                  <a:pt x="9144" y="1947672"/>
                </a:lnTo>
                <a:close/>
              </a:path>
              <a:path w="3514725" h="1948179">
                <a:moveTo>
                  <a:pt x="3509772" y="9143"/>
                </a:moveTo>
                <a:lnTo>
                  <a:pt x="3505199" y="4571"/>
                </a:lnTo>
                <a:lnTo>
                  <a:pt x="3505199" y="9143"/>
                </a:lnTo>
                <a:lnTo>
                  <a:pt x="3509772" y="9143"/>
                </a:lnTo>
                <a:close/>
              </a:path>
              <a:path w="3514725" h="1948179">
                <a:moveTo>
                  <a:pt x="3509772" y="1938527"/>
                </a:moveTo>
                <a:lnTo>
                  <a:pt x="3509772" y="9143"/>
                </a:lnTo>
                <a:lnTo>
                  <a:pt x="3505199" y="9143"/>
                </a:lnTo>
                <a:lnTo>
                  <a:pt x="3505199" y="1938527"/>
                </a:lnTo>
                <a:lnTo>
                  <a:pt x="3509772" y="1938527"/>
                </a:lnTo>
                <a:close/>
              </a:path>
              <a:path w="3514725" h="1948179">
                <a:moveTo>
                  <a:pt x="3509772" y="1947671"/>
                </a:moveTo>
                <a:lnTo>
                  <a:pt x="3509772" y="1938527"/>
                </a:lnTo>
                <a:lnTo>
                  <a:pt x="3505199" y="1943100"/>
                </a:lnTo>
                <a:lnTo>
                  <a:pt x="3505199" y="1947671"/>
                </a:lnTo>
                <a:lnTo>
                  <a:pt x="3509772" y="1947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0502" y="1118019"/>
            <a:ext cx="8273415" cy="3294379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PrintN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递归算法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的S(n)太大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</a:t>
            </a:r>
            <a:r>
              <a:rPr dirty="0" sz="2800" spc="-3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S(n)</a:t>
            </a:r>
            <a:r>
              <a:rPr dirty="0" sz="2800" spc="-1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800" spc="-1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sz="2800" spc="-1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·</a:t>
            </a:r>
            <a:r>
              <a:rPr dirty="0" sz="2800" spc="-1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n是需要打印的整数的个数，是变量；</a:t>
            </a:r>
            <a:endParaRPr sz="2400">
              <a:latin typeface="Microsoft YaHei"/>
              <a:cs typeface="Microsoft YaHei"/>
            </a:endParaRPr>
          </a:p>
          <a:p>
            <a:pPr lvl="1" marL="920750" marR="5080" indent="-4375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c是1个单位的内存空间占用存储单元的长度，为固定常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数</a:t>
            </a:r>
            <a:r>
              <a:rPr dirty="0" sz="2400" spc="-265">
                <a:solidFill>
                  <a:srgbClr val="002060"/>
                </a:solidFill>
                <a:latin typeface="Microsoft YaHei"/>
                <a:cs typeface="Microsoft YaHei"/>
              </a:rPr>
              <a:t>。</a:t>
            </a:r>
            <a:r>
              <a:rPr dirty="0" baseline="1388" sz="3000" spc="-7" b="1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dirty="0" baseline="1388" sz="3000" spc="-7" b="1">
                <a:latin typeface="Courier New"/>
                <a:cs typeface="Courier New"/>
              </a:rPr>
              <a:t>PrintN</a:t>
            </a:r>
            <a:r>
              <a:rPr dirty="0" baseline="1388" sz="3000" b="1">
                <a:latin typeface="Courier New"/>
                <a:cs typeface="Courier New"/>
              </a:rPr>
              <a:t> </a:t>
            </a:r>
            <a:r>
              <a:rPr dirty="0" baseline="1388" sz="3000" spc="-7" b="1">
                <a:latin typeface="Courier New"/>
                <a:cs typeface="Courier New"/>
              </a:rPr>
              <a:t>(</a:t>
            </a:r>
            <a:r>
              <a:rPr dirty="0" baseline="1388" sz="3000" b="1">
                <a:latin typeface="Courier New"/>
                <a:cs typeface="Courier New"/>
              </a:rPr>
              <a:t> </a:t>
            </a:r>
            <a:r>
              <a:rPr dirty="0" baseline="1388" sz="3000" spc="-7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baseline="1388" sz="3000" spc="-7" b="1">
                <a:latin typeface="Courier New"/>
                <a:cs typeface="Courier New"/>
              </a:rPr>
              <a:t>N</a:t>
            </a:r>
            <a:r>
              <a:rPr dirty="0" baseline="1388" sz="3000" b="1">
                <a:latin typeface="Courier New"/>
                <a:cs typeface="Courier New"/>
              </a:rPr>
              <a:t> </a:t>
            </a:r>
            <a:r>
              <a:rPr dirty="0" baseline="1388" sz="3000" spc="-7" b="1">
                <a:latin typeface="Courier New"/>
                <a:cs typeface="Courier New"/>
              </a:rPr>
              <a:t>)</a:t>
            </a:r>
            <a:endParaRPr baseline="1388" sz="3000">
              <a:latin typeface="Courier New"/>
              <a:cs typeface="Courier New"/>
            </a:endParaRPr>
          </a:p>
          <a:p>
            <a:pPr marL="1496695">
              <a:lnSpc>
                <a:spcPts val="2280"/>
              </a:lnSpc>
            </a:pPr>
            <a:r>
              <a:rPr dirty="0" sz="2000" spc="-5" b="1">
                <a:latin typeface="Courier New"/>
                <a:cs typeface="Courier New"/>
              </a:rPr>
              <a:t>{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2000" spc="-5" b="1">
                <a:latin typeface="Courier New"/>
                <a:cs typeface="Courier New"/>
              </a:rPr>
              <a:t>( !N )</a:t>
            </a:r>
            <a:r>
              <a:rPr dirty="0" sz="2000" spc="10" b="1"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801495" marR="3568065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PrintN( N – 1 );  printf(“%d\n”, N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); 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496695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7321" y="6919917"/>
            <a:ext cx="396875" cy="36322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fld id="{81D60167-4931-47E6-BA6A-407CBD079E47}" type="slidenum">
              <a:rPr dirty="0" sz="1200">
                <a:latin typeface="Verdana"/>
                <a:cs typeface="Verdana"/>
              </a:rPr>
              <a:t>31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4874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1.7时间复杂度分析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5102" y="1118019"/>
            <a:ext cx="8328659" cy="222504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080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508000" algn="l"/>
                <a:tab pos="508634" algn="l"/>
              </a:tabLst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简单直接算法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的T(n)比较大：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baseline="-21021" sz="2775" spc="-7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800" spc="-2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800" spc="-2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baseline="-21021" sz="2775">
                <a:solidFill>
                  <a:srgbClr val="0000FF"/>
                </a:solidFill>
                <a:latin typeface="Microsoft YaHei"/>
                <a:cs typeface="Microsoft YaHei"/>
              </a:rPr>
              <a:t>1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baseline="25525" sz="2775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+c</a:t>
            </a:r>
            <a:r>
              <a:rPr dirty="0" baseline="-21021" sz="2775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，</a:t>
            </a:r>
            <a:endParaRPr sz="2800">
              <a:latin typeface="Microsoft YaHei"/>
              <a:cs typeface="Microsoft YaHei"/>
            </a:endParaRPr>
          </a:p>
          <a:p>
            <a:pPr lvl="1" marL="9461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其中：n是多项式的阶数，是变量；</a:t>
            </a:r>
            <a:endParaRPr sz="2400">
              <a:latin typeface="Microsoft YaHei"/>
              <a:cs typeface="Microsoft YaHei"/>
            </a:endParaRPr>
          </a:p>
          <a:p>
            <a:pPr lvl="1" marL="9461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baseline="-20833" sz="2400">
                <a:solidFill>
                  <a:srgbClr val="0000FF"/>
                </a:solidFill>
                <a:latin typeface="Microsoft YaHei"/>
                <a:cs typeface="Microsoft YaHei"/>
              </a:rPr>
              <a:t>1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是执行1/2次乘法需要的时间；</a:t>
            </a:r>
            <a:endParaRPr sz="2400">
              <a:latin typeface="Microsoft YaHei"/>
              <a:cs typeface="Microsoft YaHei"/>
            </a:endParaRPr>
          </a:p>
          <a:p>
            <a:pPr lvl="1" marL="946150" marR="33655" indent="-4375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baseline="-20833" sz="2400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是执行1次加法和1/2次乘法需要的时间，都是固定常 数。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525" y="3582681"/>
            <a:ext cx="7714691" cy="2431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7321" y="6919917"/>
            <a:ext cx="396875" cy="36322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fld id="{81D60167-4931-47E6-BA6A-407CBD079E47}" type="slidenum">
              <a:rPr dirty="0" sz="1200">
                <a:latin typeface="Verdana"/>
                <a:cs typeface="Verdana"/>
              </a:rPr>
              <a:t>31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1.7时间复杂度分析（续）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5102" y="1118019"/>
            <a:ext cx="7701915" cy="142049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080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508000" algn="l"/>
                <a:tab pos="508634" algn="l"/>
                <a:tab pos="5457825" algn="l"/>
              </a:tabLst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秦九韶算法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的T(n)比较小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：	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baseline="-21021" sz="2775" spc="-7">
                <a:solidFill>
                  <a:srgbClr val="0000FF"/>
                </a:solidFill>
                <a:latin typeface="Microsoft YaHei"/>
                <a:cs typeface="Microsoft YaHei"/>
              </a:rPr>
              <a:t>1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(n)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= c ·</a:t>
            </a:r>
            <a:r>
              <a:rPr dirty="0" sz="2800" spc="-6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endParaRPr sz="2800">
              <a:latin typeface="Microsoft YaHei"/>
              <a:cs typeface="Microsoft YaHei"/>
            </a:endParaRPr>
          </a:p>
          <a:p>
            <a:pPr lvl="1" marL="9461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其中：n是多项式的阶数，是变量；</a:t>
            </a:r>
            <a:endParaRPr sz="2400">
              <a:latin typeface="Microsoft YaHei"/>
              <a:cs typeface="Microsoft YaHei"/>
            </a:endParaRPr>
          </a:p>
          <a:p>
            <a:pPr lvl="1" marL="9461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c是执行1次加法和乘法需要的时间，为固定常数。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7017" y="2838450"/>
            <a:ext cx="7682190" cy="2428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97321" y="6919917"/>
            <a:ext cx="396875" cy="36322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77800">
              <a:lnSpc>
                <a:spcPct val="100000"/>
              </a:lnSpc>
            </a:pPr>
            <a:fld id="{81D60167-4931-47E6-BA6A-407CBD079E47}" type="slidenum">
              <a:rPr dirty="0" sz="1200">
                <a:latin typeface="Verdana"/>
                <a:cs typeface="Verdana"/>
              </a:rPr>
              <a:t>31</a:t>
            </a:fld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1123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1.8算法复杂度的渐进表示法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07802" y="1116774"/>
            <a:ext cx="8453755" cy="575564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95300" indent="-470534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Wingdings"/>
              <a:buChar char=""/>
              <a:tabLst>
                <a:tab pos="495300" algn="l"/>
                <a:tab pos="4959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如何来“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度量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”一个算法的时间复杂度呢？</a:t>
            </a:r>
            <a:endParaRPr sz="2800">
              <a:latin typeface="Microsoft YaHei"/>
              <a:cs typeface="Microsoft YaHei"/>
            </a:endParaRPr>
          </a:p>
          <a:p>
            <a:pPr lvl="1" marL="933450" indent="-438150">
              <a:lnSpc>
                <a:spcPct val="100000"/>
              </a:lnSpc>
              <a:spcBef>
                <a:spcPts val="365"/>
              </a:spcBef>
              <a:buClr>
                <a:srgbClr val="CC0000"/>
              </a:buClr>
              <a:buFont typeface="Wingdings"/>
              <a:buChar char=""/>
              <a:tabLst>
                <a:tab pos="933450" algn="l"/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首先，它应该与运行该算法的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机器和编译器无关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；</a:t>
            </a:r>
            <a:endParaRPr sz="2400">
              <a:latin typeface="Microsoft YaHei"/>
              <a:cs typeface="Microsoft YaHei"/>
            </a:endParaRPr>
          </a:p>
          <a:p>
            <a:pPr lvl="1" marL="933450" marR="133350" indent="-437515">
              <a:lnSpc>
                <a:spcPts val="2650"/>
              </a:lnSpc>
              <a:spcBef>
                <a:spcPts val="620"/>
              </a:spcBef>
              <a:buClr>
                <a:srgbClr val="CC0000"/>
              </a:buClr>
              <a:buFont typeface="Wingdings"/>
              <a:buChar char=""/>
              <a:tabLst>
                <a:tab pos="933450" algn="l"/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其次，它应该与要解决的问题的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规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模</a:t>
            </a:r>
            <a:r>
              <a:rPr dirty="0" sz="2400" spc="-5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sz="2400" spc="-5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有关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；（有时，  描述一个问题的规模需要多个参数）</a:t>
            </a:r>
            <a:endParaRPr sz="2400">
              <a:latin typeface="Microsoft YaHei"/>
              <a:cs typeface="Microsoft YaHei"/>
            </a:endParaRPr>
          </a:p>
          <a:p>
            <a:pPr lvl="1" marL="933450" indent="-438150">
              <a:lnSpc>
                <a:spcPct val="100000"/>
              </a:lnSpc>
              <a:spcBef>
                <a:spcPts val="295"/>
              </a:spcBef>
              <a:buClr>
                <a:srgbClr val="CC0000"/>
              </a:buClr>
              <a:buFont typeface="Wingdings"/>
              <a:buChar char=""/>
              <a:tabLst>
                <a:tab pos="933450" algn="l"/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再次，它应该与算法的“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1步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”执行需要的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工作量无关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！</a:t>
            </a:r>
            <a:endParaRPr sz="2400">
              <a:latin typeface="Microsoft YaHei"/>
              <a:cs typeface="Microsoft YaHei"/>
            </a:endParaRPr>
          </a:p>
          <a:p>
            <a:pPr algn="just" lvl="1" marL="933450" marR="197485" indent="-437515">
              <a:lnSpc>
                <a:spcPct val="92000"/>
              </a:lnSpc>
              <a:spcBef>
                <a:spcPts val="580"/>
              </a:spcBef>
              <a:buClr>
                <a:srgbClr val="CC0000"/>
              </a:buClr>
              <a:buFont typeface="Wingdings"/>
              <a:buChar char=""/>
              <a:tabLst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所以，在描述算法的时间性能时，人们只考虑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宏观渐近 性质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，即当输入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问题规模</a:t>
            </a:r>
            <a:r>
              <a:rPr dirty="0" sz="2400" spc="-7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“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充分大”时，观察算法复 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杂度随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着</a:t>
            </a:r>
            <a:r>
              <a:rPr dirty="0" sz="2400" spc="-4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400" spc="-4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的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“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增长趋势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”：当变量n不断增加时，解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决问题所需要的时间的增长关系。</a:t>
            </a:r>
            <a:endParaRPr sz="2400">
              <a:latin typeface="Microsoft YaHei"/>
              <a:cs typeface="Microsoft YaHei"/>
            </a:endParaRPr>
          </a:p>
          <a:p>
            <a:pPr algn="just" marL="495300" indent="-470534">
              <a:lnSpc>
                <a:spcPct val="100000"/>
              </a:lnSpc>
              <a:spcBef>
                <a:spcPts val="385"/>
              </a:spcBef>
              <a:buClr>
                <a:srgbClr val="CC0000"/>
              </a:buClr>
              <a:buFont typeface="Wingdings"/>
              <a:buChar char=""/>
              <a:tabLst>
                <a:tab pos="4959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比如</a:t>
            </a:r>
            <a:endParaRPr sz="2800">
              <a:latin typeface="Microsoft YaHei"/>
              <a:cs typeface="Microsoft YaHei"/>
            </a:endParaRPr>
          </a:p>
          <a:p>
            <a:pPr algn="just" lvl="1" marL="933450" indent="-438150">
              <a:lnSpc>
                <a:spcPct val="100000"/>
              </a:lnSpc>
              <a:spcBef>
                <a:spcPts val="355"/>
              </a:spcBef>
              <a:buClr>
                <a:srgbClr val="CC0000"/>
              </a:buClr>
              <a:buFont typeface="Wingdings"/>
              <a:buChar char=""/>
              <a:tabLst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线性增长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T(n) 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 c·n</a:t>
            </a:r>
            <a:endParaRPr sz="2400">
              <a:latin typeface="Microsoft YaHei"/>
              <a:cs typeface="Microsoft YaHei"/>
            </a:endParaRPr>
          </a:p>
          <a:p>
            <a:pPr lvl="2" marL="1330325" marR="408305" indent="-396875">
              <a:lnSpc>
                <a:spcPts val="2210"/>
              </a:lnSpc>
              <a:spcBef>
                <a:spcPts val="540"/>
              </a:spcBef>
              <a:buClr>
                <a:srgbClr val="CC0000"/>
              </a:buClr>
              <a:buFont typeface="Wingdings"/>
              <a:buChar char=""/>
              <a:tabLst>
                <a:tab pos="1330325" algn="l"/>
                <a:tab pos="1330960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即问题规模</a:t>
            </a:r>
            <a:r>
              <a:rPr dirty="0" sz="2000" spc="-1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增长到</a:t>
            </a: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2倍、3倍</a:t>
            </a:r>
            <a:r>
              <a:rPr dirty="0" sz="2000">
                <a:solidFill>
                  <a:srgbClr val="0000FF"/>
                </a:solidFill>
                <a:latin typeface="Microsoft YaHei"/>
                <a:cs typeface="Microsoft YaHei"/>
              </a:rPr>
              <a:t>……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时，解决问题所需要的时间 </a:t>
            </a: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T(n)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也是增长到</a:t>
            </a:r>
            <a:r>
              <a:rPr dirty="0" sz="2000" spc="-10">
                <a:solidFill>
                  <a:srgbClr val="0000FF"/>
                </a:solidFill>
                <a:latin typeface="Microsoft YaHei"/>
                <a:cs typeface="Microsoft YaHei"/>
              </a:rPr>
              <a:t>2倍、3倍</a:t>
            </a: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……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（</a:t>
            </a:r>
            <a:r>
              <a:rPr dirty="0" sz="2000" spc="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与c无关</a:t>
            </a:r>
            <a:r>
              <a:rPr dirty="0" sz="200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 algn="just" lvl="1" marL="933450" indent="-438150">
              <a:lnSpc>
                <a:spcPct val="100000"/>
              </a:lnSpc>
              <a:spcBef>
                <a:spcPts val="285"/>
              </a:spcBef>
              <a:buClr>
                <a:srgbClr val="CC0000"/>
              </a:buClr>
              <a:buFont typeface="Wingdings"/>
              <a:buChar char=""/>
              <a:tabLst>
                <a:tab pos="9340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平方增长：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T(n) 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 c·n</a:t>
            </a:r>
            <a:r>
              <a:rPr dirty="0" baseline="24305" sz="2400" spc="-7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endParaRPr baseline="24305" sz="2400">
              <a:latin typeface="Microsoft YaHei"/>
              <a:cs typeface="Microsoft YaHei"/>
            </a:endParaRPr>
          </a:p>
          <a:p>
            <a:pPr lvl="2" marL="1330325" indent="-396875">
              <a:lnSpc>
                <a:spcPct val="100000"/>
              </a:lnSpc>
              <a:spcBef>
                <a:spcPts val="305"/>
              </a:spcBef>
              <a:buClr>
                <a:srgbClr val="CC0000"/>
              </a:buClr>
              <a:buFont typeface="Wingdings"/>
              <a:buChar char=""/>
              <a:tabLst>
                <a:tab pos="1330325" algn="l"/>
                <a:tab pos="1330960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即问题规模</a:t>
            </a:r>
            <a:r>
              <a:rPr dirty="0" sz="2000" spc="-10">
                <a:solidFill>
                  <a:srgbClr val="0000FF"/>
                </a:solidFill>
                <a:latin typeface="Microsoft YaHei"/>
                <a:cs typeface="Microsoft YaHei"/>
              </a:rPr>
              <a:t>n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增长到</a:t>
            </a: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2倍、3倍</a:t>
            </a:r>
            <a:r>
              <a:rPr dirty="0" sz="2000">
                <a:solidFill>
                  <a:srgbClr val="0000FF"/>
                </a:solidFill>
                <a:latin typeface="Microsoft YaHei"/>
                <a:cs typeface="Microsoft YaHei"/>
              </a:rPr>
              <a:t>……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时，解决问题所需要的时间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5817" y="6822438"/>
            <a:ext cx="43529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T(n)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增长到</a:t>
            </a:r>
            <a:r>
              <a:rPr dirty="0" sz="2000" spc="-10">
                <a:solidFill>
                  <a:srgbClr val="0000FF"/>
                </a:solidFill>
                <a:latin typeface="Microsoft YaHei"/>
                <a:cs typeface="Microsoft YaHei"/>
              </a:rPr>
              <a:t>4倍、9倍</a:t>
            </a:r>
            <a:r>
              <a:rPr dirty="0" sz="2000" spc="-5">
                <a:solidFill>
                  <a:srgbClr val="0000FF"/>
                </a:solidFill>
                <a:latin typeface="Microsoft YaHei"/>
                <a:cs typeface="Microsoft YaHei"/>
              </a:rPr>
              <a:t>……</a:t>
            </a:r>
            <a:r>
              <a:rPr dirty="0" sz="2000" spc="5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（</a:t>
            </a:r>
            <a:r>
              <a:rPr dirty="0" sz="2000" spc="-20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与c无关</a:t>
            </a:r>
            <a:r>
              <a:rPr dirty="0" sz="2000" spc="-15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34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63309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1.8算法复杂度的渐进表示法（续）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95102" y="1121982"/>
            <a:ext cx="8246109" cy="471106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08000" indent="-470534">
              <a:lnSpc>
                <a:spcPct val="100000"/>
              </a:lnSpc>
              <a:spcBef>
                <a:spcPts val="605"/>
              </a:spcBef>
              <a:buClr>
                <a:srgbClr val="CC0000"/>
              </a:buClr>
              <a:buFont typeface="Wingdings"/>
              <a:buChar char=""/>
              <a:tabLst>
                <a:tab pos="508000" algn="l"/>
                <a:tab pos="508634" algn="l"/>
              </a:tabLst>
            </a:pP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[定义1.1</a:t>
            </a:r>
            <a:r>
              <a:rPr dirty="0" sz="28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150" b="1" i="1">
                <a:solidFill>
                  <a:srgbClr val="FF0000"/>
                </a:solidFill>
                <a:latin typeface="Microsoft YaHei"/>
                <a:cs typeface="Microsoft YaHei"/>
              </a:rPr>
              <a:t>渐进上界</a:t>
            </a:r>
            <a:r>
              <a:rPr dirty="0" sz="2950" spc="-55" b="1" i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]</a:t>
            </a:r>
            <a:endParaRPr sz="2800">
              <a:latin typeface="Microsoft YaHei"/>
              <a:cs typeface="Microsoft YaHei"/>
            </a:endParaRPr>
          </a:p>
          <a:p>
            <a:pPr lvl="1" marL="946150" marR="30480" indent="-437515">
              <a:lnSpc>
                <a:spcPts val="2880"/>
              </a:lnSpc>
              <a:spcBef>
                <a:spcPts val="655"/>
              </a:spcBef>
              <a:buClr>
                <a:srgbClr val="CC0000"/>
              </a:buClr>
              <a:buSzPct val="96000"/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sz="2500" spc="-4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500" spc="-3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500" spc="-4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O(f(n))</a:t>
            </a:r>
            <a:r>
              <a:rPr dirty="0" sz="2500" spc="-2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表示存在常数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c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&gt;</a:t>
            </a:r>
            <a:r>
              <a:rPr dirty="0" sz="2400" spc="-1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0,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baseline="-20833" sz="2400" spc="-7" b="1">
                <a:solidFill>
                  <a:srgbClr val="002060"/>
                </a:solidFill>
                <a:latin typeface="Microsoft YaHei"/>
                <a:cs typeface="Microsoft YaHei"/>
              </a:rPr>
              <a:t>0</a:t>
            </a:r>
            <a:r>
              <a:rPr dirty="0" baseline="-20833" sz="2400" spc="337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&gt;</a:t>
            </a:r>
            <a:r>
              <a:rPr dirty="0" sz="2400" spc="-1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0</a:t>
            </a:r>
            <a:r>
              <a:rPr dirty="0" sz="2400" spc="-2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，使得当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n ≥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baseline="-20833" sz="2400" spc="-7" b="1">
                <a:solidFill>
                  <a:srgbClr val="002060"/>
                </a:solidFill>
                <a:latin typeface="Microsoft YaHei"/>
                <a:cs typeface="Microsoft YaHei"/>
              </a:rPr>
              <a:t>0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时 有 </a:t>
            </a: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≤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sz="2500" spc="-45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f(n)</a:t>
            </a:r>
            <a:endParaRPr sz="2500">
              <a:latin typeface="Microsoft YaHei"/>
              <a:cs typeface="Microsoft YaHei"/>
            </a:endParaRPr>
          </a:p>
          <a:p>
            <a:pPr lvl="2" marL="1343025" indent="-396875">
              <a:lnSpc>
                <a:spcPct val="100000"/>
              </a:lnSpc>
              <a:spcBef>
                <a:spcPts val="300"/>
              </a:spcBef>
              <a:buClr>
                <a:srgbClr val="CC0000"/>
              </a:buClr>
              <a:buFont typeface="Wingdings"/>
              <a:buChar char=""/>
              <a:tabLst>
                <a:tab pos="1343025" algn="l"/>
                <a:tab pos="1343660" algn="l"/>
              </a:tabLst>
            </a:pP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秦九韶算法的时间复杂度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是</a:t>
            </a:r>
            <a:r>
              <a:rPr dirty="0" sz="2100" spc="-60" b="1" i="1">
                <a:solidFill>
                  <a:srgbClr val="0000FF"/>
                </a:solidFill>
                <a:latin typeface="Microsoft YaHei"/>
                <a:cs typeface="Microsoft YaHei"/>
              </a:rPr>
              <a:t>O(n)</a:t>
            </a:r>
            <a:r>
              <a:rPr dirty="0" sz="2100" spc="-1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，</a:t>
            </a:r>
            <a:endParaRPr sz="2000">
              <a:latin typeface="Microsoft YaHei"/>
              <a:cs typeface="Microsoft YaHei"/>
            </a:endParaRPr>
          </a:p>
          <a:p>
            <a:pPr lvl="2" marL="1343025" indent="-396875">
              <a:lnSpc>
                <a:spcPct val="100000"/>
              </a:lnSpc>
              <a:spcBef>
                <a:spcPts val="360"/>
              </a:spcBef>
              <a:buClr>
                <a:srgbClr val="CC0000"/>
              </a:buClr>
              <a:buFont typeface="Wingdings"/>
              <a:buChar char=""/>
              <a:tabLst>
                <a:tab pos="1343025" algn="l"/>
                <a:tab pos="1343660" algn="l"/>
              </a:tabLst>
            </a:pP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而简单直接法的时间复杂度</a:t>
            </a:r>
            <a:r>
              <a:rPr dirty="0" sz="2000" spc="-10" b="1">
                <a:solidFill>
                  <a:srgbClr val="002060"/>
                </a:solidFill>
                <a:latin typeface="Microsoft YaHei"/>
                <a:cs typeface="Microsoft YaHei"/>
              </a:rPr>
              <a:t>是</a:t>
            </a:r>
            <a:r>
              <a:rPr dirty="0" sz="2100" spc="-55" b="1" i="1">
                <a:solidFill>
                  <a:srgbClr val="0000FF"/>
                </a:solidFill>
                <a:latin typeface="Microsoft YaHei"/>
                <a:cs typeface="Microsoft YaHei"/>
              </a:rPr>
              <a:t>O(n</a:t>
            </a:r>
            <a:r>
              <a:rPr dirty="0" baseline="23809" sz="2100" spc="-82" b="1" i="1">
                <a:solidFill>
                  <a:srgbClr val="0000FF"/>
                </a:solidFill>
                <a:latin typeface="Microsoft YaHei"/>
                <a:cs typeface="Microsoft YaHei"/>
              </a:rPr>
              <a:t>2</a:t>
            </a:r>
            <a:r>
              <a:rPr dirty="0" sz="2100" spc="-55" b="1" i="1">
                <a:solidFill>
                  <a:srgbClr val="0000FF"/>
                </a:solidFill>
                <a:latin typeface="Microsoft YaHei"/>
                <a:cs typeface="Microsoft YaHei"/>
              </a:rPr>
              <a:t>)</a:t>
            </a:r>
            <a:r>
              <a:rPr dirty="0" sz="2100" spc="-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000" spc="-5" b="1">
                <a:solidFill>
                  <a:srgbClr val="00206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  <a:p>
            <a:pPr marL="508000" indent="-470534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Wingdings"/>
              <a:buChar char=""/>
              <a:tabLst>
                <a:tab pos="508000" algn="l"/>
                <a:tab pos="508634" algn="l"/>
              </a:tabLst>
            </a:pP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[定义1.2</a:t>
            </a:r>
            <a:r>
              <a:rPr dirty="0" sz="28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150" b="1" i="1">
                <a:solidFill>
                  <a:srgbClr val="FF0000"/>
                </a:solidFill>
                <a:latin typeface="Microsoft YaHei"/>
                <a:cs typeface="Microsoft YaHei"/>
              </a:rPr>
              <a:t>渐进下界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]</a:t>
            </a:r>
            <a:endParaRPr sz="2800">
              <a:latin typeface="Microsoft YaHei"/>
              <a:cs typeface="Microsoft YaHei"/>
            </a:endParaRPr>
          </a:p>
          <a:p>
            <a:pPr lvl="1" marL="946150" marR="252095" indent="-437515">
              <a:lnSpc>
                <a:spcPts val="2880"/>
              </a:lnSpc>
              <a:spcBef>
                <a:spcPts val="660"/>
              </a:spcBef>
              <a:buClr>
                <a:srgbClr val="CC0000"/>
              </a:buClr>
              <a:buSzPct val="96000"/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sz="2500" spc="-4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500" spc="-3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500" spc="-4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Ω(g(n))</a:t>
            </a:r>
            <a:r>
              <a:rPr dirty="0" sz="2500" spc="-4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表示存在常数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c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&gt;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0,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baseline="-20833" sz="2400" spc="-7" b="1">
                <a:solidFill>
                  <a:srgbClr val="002060"/>
                </a:solidFill>
                <a:latin typeface="Microsoft YaHei"/>
                <a:cs typeface="Microsoft YaHei"/>
              </a:rPr>
              <a:t>0</a:t>
            </a:r>
            <a:r>
              <a:rPr dirty="0" baseline="-20833" sz="2400" spc="33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&gt;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0</a:t>
            </a:r>
            <a:r>
              <a:rPr dirty="0" sz="24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，使得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当 n ≥ n</a:t>
            </a:r>
            <a:r>
              <a:rPr dirty="0" baseline="-20833" sz="2400" b="1">
                <a:solidFill>
                  <a:srgbClr val="002060"/>
                </a:solidFill>
                <a:latin typeface="Microsoft YaHei"/>
                <a:cs typeface="Microsoft YaHei"/>
              </a:rPr>
              <a:t>0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时 有 </a:t>
            </a: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≥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c</a:t>
            </a:r>
            <a:r>
              <a:rPr dirty="0" sz="2500" spc="-49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5" b="1" i="1">
                <a:solidFill>
                  <a:srgbClr val="0000FF"/>
                </a:solidFill>
                <a:latin typeface="Microsoft YaHei"/>
                <a:cs typeface="Microsoft YaHei"/>
              </a:rPr>
              <a:t>g(n)</a:t>
            </a:r>
            <a:endParaRPr sz="2500">
              <a:latin typeface="Microsoft YaHei"/>
              <a:cs typeface="Microsoft YaHei"/>
            </a:endParaRPr>
          </a:p>
          <a:p>
            <a:pPr marL="508000" indent="-470534">
              <a:lnSpc>
                <a:spcPct val="100000"/>
              </a:lnSpc>
              <a:spcBef>
                <a:spcPts val="409"/>
              </a:spcBef>
              <a:buClr>
                <a:srgbClr val="CC0000"/>
              </a:buClr>
              <a:buFont typeface="Wingdings"/>
              <a:buChar char=""/>
              <a:tabLst>
                <a:tab pos="508000" algn="l"/>
                <a:tab pos="508634" algn="l"/>
              </a:tabLst>
            </a:pP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[定义1.3</a:t>
            </a:r>
            <a:r>
              <a:rPr dirty="0" sz="28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150" b="1" i="1">
                <a:solidFill>
                  <a:srgbClr val="FF0000"/>
                </a:solidFill>
                <a:latin typeface="Microsoft YaHei"/>
                <a:cs typeface="Microsoft YaHei"/>
              </a:rPr>
              <a:t>渐进确界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]</a:t>
            </a:r>
            <a:endParaRPr sz="2800">
              <a:latin typeface="Microsoft YaHei"/>
              <a:cs typeface="Microsoft YaHei"/>
            </a:endParaRPr>
          </a:p>
          <a:p>
            <a:pPr lvl="1" marL="946150" indent="-438150">
              <a:lnSpc>
                <a:spcPts val="2940"/>
              </a:lnSpc>
              <a:spcBef>
                <a:spcPts val="459"/>
              </a:spcBef>
              <a:buClr>
                <a:srgbClr val="CC0000"/>
              </a:buClr>
              <a:buSzPct val="96000"/>
              <a:buFont typeface="Wingdings"/>
              <a:buChar char=""/>
              <a:tabLst>
                <a:tab pos="946150" algn="l"/>
                <a:tab pos="946785" algn="l"/>
              </a:tabLst>
            </a:pP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sz="2500" spc="-4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500" spc="-3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500" spc="-3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60" b="1" i="1">
                <a:solidFill>
                  <a:srgbClr val="0000FF"/>
                </a:solidFill>
                <a:latin typeface="Microsoft YaHei"/>
                <a:cs typeface="Microsoft YaHei"/>
              </a:rPr>
              <a:t>Θ(h(n))</a:t>
            </a:r>
            <a:r>
              <a:rPr dirty="0" sz="2500" spc="-2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表示</a:t>
            </a:r>
            <a:endParaRPr sz="2400">
              <a:latin typeface="Microsoft YaHei"/>
              <a:cs typeface="Microsoft YaHei"/>
            </a:endParaRPr>
          </a:p>
          <a:p>
            <a:pPr marL="946150">
              <a:lnSpc>
                <a:spcPts val="2940"/>
              </a:lnSpc>
            </a:pP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sz="2500" spc="-4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500" spc="-3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500" spc="-3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60" b="1" i="1">
                <a:solidFill>
                  <a:srgbClr val="0000FF"/>
                </a:solidFill>
                <a:latin typeface="Microsoft YaHei"/>
                <a:cs typeface="Microsoft YaHei"/>
              </a:rPr>
              <a:t>O(h(n))</a:t>
            </a:r>
            <a:r>
              <a:rPr dirty="0" sz="2500" spc="-2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同时</a:t>
            </a:r>
            <a:r>
              <a:rPr dirty="0" sz="2500" spc="-65" b="1" i="1">
                <a:solidFill>
                  <a:srgbClr val="0000FF"/>
                </a:solidFill>
                <a:latin typeface="Microsoft YaHei"/>
                <a:cs typeface="Microsoft YaHei"/>
              </a:rPr>
              <a:t>T</a:t>
            </a:r>
            <a:r>
              <a:rPr dirty="0" sz="2500" spc="-4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50" b="1" i="1">
                <a:solidFill>
                  <a:srgbClr val="0000FF"/>
                </a:solidFill>
                <a:latin typeface="Microsoft YaHei"/>
                <a:cs typeface="Microsoft YaHei"/>
              </a:rPr>
              <a:t>(n)</a:t>
            </a:r>
            <a:r>
              <a:rPr dirty="0" sz="2500" spc="-30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80" b="1" i="1">
                <a:solidFill>
                  <a:srgbClr val="0000FF"/>
                </a:solidFill>
                <a:latin typeface="Microsoft YaHei"/>
                <a:cs typeface="Microsoft YaHei"/>
              </a:rPr>
              <a:t>=</a:t>
            </a:r>
            <a:r>
              <a:rPr dirty="0" sz="2500" spc="-35" b="1" i="1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500" spc="-60" b="1" i="1">
                <a:solidFill>
                  <a:srgbClr val="0000FF"/>
                </a:solidFill>
                <a:latin typeface="Microsoft YaHei"/>
                <a:cs typeface="Microsoft YaHei"/>
              </a:rPr>
              <a:t>Ω(h(n))</a:t>
            </a:r>
            <a:endParaRPr sz="25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63309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1.8算法复杂度的渐进表示法（续）</a:t>
            </a:r>
          </a:p>
        </p:txBody>
      </p:sp>
      <p:sp>
        <p:nvSpPr>
          <p:cNvPr id="3" name="object 3"/>
          <p:cNvSpPr/>
          <p:nvPr/>
        </p:nvSpPr>
        <p:spPr>
          <a:xfrm>
            <a:off x="870089" y="2622042"/>
            <a:ext cx="9048750" cy="2618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633095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1.8算法复杂度的渐进表示法（续）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369702" y="1117257"/>
            <a:ext cx="7776209" cy="3688079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33400" indent="-470534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Wingdings"/>
              <a:buChar char=""/>
              <a:tabLst>
                <a:tab pos="533400" algn="l"/>
                <a:tab pos="534035" algn="l"/>
              </a:tabLst>
            </a:pP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对给定的算法做渐进分析时，有几个小窍门：</a:t>
            </a:r>
            <a:endParaRPr sz="2800">
              <a:latin typeface="Microsoft YaHei"/>
              <a:cs typeface="Microsoft YaHei"/>
            </a:endParaRPr>
          </a:p>
          <a:p>
            <a:pPr lvl="1" marL="533400" marR="55880">
              <a:lnSpc>
                <a:spcPct val="100000"/>
              </a:lnSpc>
              <a:spcBef>
                <a:spcPts val="595"/>
              </a:spcBef>
              <a:buAutoNum type="arabicParenBoth"/>
              <a:tabLst>
                <a:tab pos="1007110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若干层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嵌套循环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的时间复杂度等于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各层循环次数的 乘积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再乘以循环体代码的复杂度。</a:t>
            </a:r>
            <a:endParaRPr sz="2400">
              <a:latin typeface="Microsoft YaHei"/>
              <a:cs typeface="Microsoft YaHei"/>
            </a:endParaRPr>
          </a:p>
          <a:p>
            <a:pPr marL="1115695">
              <a:lnSpc>
                <a:spcPts val="2155"/>
              </a:lnSpc>
              <a:spcBef>
                <a:spcPts val="1730"/>
              </a:spcBef>
            </a:pPr>
            <a:r>
              <a:rPr dirty="0" sz="1800" spc="-5" b="1">
                <a:latin typeface="SimSun"/>
                <a:cs typeface="SimSun"/>
              </a:rPr>
              <a:t>例如下列</a:t>
            </a:r>
            <a:r>
              <a:rPr dirty="0" sz="1800" spc="-5" b="1">
                <a:latin typeface="Verdana"/>
                <a:cs typeface="Verdana"/>
              </a:rPr>
              <a:t>2</a:t>
            </a:r>
            <a:r>
              <a:rPr dirty="0" sz="1800" b="1">
                <a:latin typeface="SimSun"/>
                <a:cs typeface="SimSun"/>
              </a:rPr>
              <a:t>层嵌套循环的复杂度</a:t>
            </a:r>
            <a:r>
              <a:rPr dirty="0" sz="1800" spc="-5" b="1">
                <a:latin typeface="SimSun"/>
                <a:cs typeface="SimSun"/>
              </a:rPr>
              <a:t>是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O(N</a:t>
            </a:r>
            <a:r>
              <a:rPr dirty="0" baseline="25462" sz="1800" spc="-7" b="1" i="1">
                <a:solidFill>
                  <a:srgbClr val="0000FF"/>
                </a:solidFill>
                <a:latin typeface="Verdana"/>
                <a:cs typeface="Verdana"/>
              </a:rPr>
              <a:t>2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5" b="1">
                <a:latin typeface="SimSun"/>
                <a:cs typeface="SimSun"/>
              </a:rPr>
              <a:t>：</a:t>
            </a:r>
            <a:endParaRPr sz="1800">
              <a:latin typeface="SimSun"/>
              <a:cs typeface="SimSun"/>
            </a:endParaRPr>
          </a:p>
          <a:p>
            <a:pPr marL="1115695">
              <a:lnSpc>
                <a:spcPts val="2155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for </a:t>
            </a:r>
            <a:r>
              <a:rPr dirty="0" sz="1800" spc="-5" b="1">
                <a:latin typeface="Verdana"/>
                <a:cs typeface="Verdana"/>
              </a:rPr>
              <a:t>( i=0; i&lt;N; i++ )</a:t>
            </a:r>
            <a:endParaRPr sz="1800">
              <a:latin typeface="Verdana"/>
              <a:cs typeface="Verdana"/>
            </a:endParaRPr>
          </a:p>
          <a:p>
            <a:pPr marL="158242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for </a:t>
            </a:r>
            <a:r>
              <a:rPr dirty="0" sz="1800" spc="-5" b="1">
                <a:latin typeface="Verdana"/>
                <a:cs typeface="Verdana"/>
              </a:rPr>
              <a:t>( j=0; j&lt;N; j++ )</a:t>
            </a:r>
            <a:endParaRPr sz="1800">
              <a:latin typeface="Verdana"/>
              <a:cs typeface="Verdana"/>
            </a:endParaRPr>
          </a:p>
          <a:p>
            <a:pPr marL="1582420">
              <a:lnSpc>
                <a:spcPct val="100000"/>
              </a:lnSpc>
              <a:tabLst>
                <a:tab pos="1978025" algn="l"/>
                <a:tab pos="4484370" algn="l"/>
              </a:tabLst>
            </a:pPr>
            <a:r>
              <a:rPr dirty="0" sz="1800" b="1">
                <a:latin typeface="Verdana"/>
                <a:cs typeface="Verdana"/>
              </a:rPr>
              <a:t>{	x </a:t>
            </a:r>
            <a:r>
              <a:rPr dirty="0" sz="1800" spc="-5" b="1">
                <a:latin typeface="Verdana"/>
                <a:cs typeface="Verdana"/>
              </a:rPr>
              <a:t>= y*x +</a:t>
            </a:r>
            <a:r>
              <a:rPr dirty="0" sz="180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z; k++;	</a:t>
            </a:r>
            <a:r>
              <a:rPr dirty="0" sz="1800" b="1">
                <a:latin typeface="Verdana"/>
                <a:cs typeface="Verdana"/>
              </a:rPr>
              <a:t>}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lvl="1" marL="533400" marR="110489">
              <a:lnSpc>
                <a:spcPct val="100000"/>
              </a:lnSpc>
              <a:buClr>
                <a:srgbClr val="002060"/>
              </a:buClr>
              <a:buAutoNum type="arabicParenBoth" startAt="2"/>
              <a:tabLst>
                <a:tab pos="1007110" algn="l"/>
              </a:tabLst>
            </a:pPr>
            <a:r>
              <a:rPr dirty="0" sz="2400" spc="-5">
                <a:solidFill>
                  <a:srgbClr val="0000FF"/>
                </a:solidFill>
                <a:latin typeface="Microsoft YaHei"/>
                <a:cs typeface="Microsoft YaHei"/>
              </a:rPr>
              <a:t>if-else</a:t>
            </a:r>
            <a:r>
              <a:rPr dirty="0" sz="2400" spc="-80">
                <a:solidFill>
                  <a:srgbClr val="0000FF"/>
                </a:solidFill>
                <a:latin typeface="Microsoft YaHei"/>
                <a:cs typeface="Microsoft YaHei"/>
              </a:rPr>
              <a:t> 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结构的复杂度取决于if的条件判断复杂度和 两个分枝部分的复杂度，总体复杂度</a:t>
            </a:r>
            <a:r>
              <a:rPr dirty="0" sz="2400">
                <a:solidFill>
                  <a:srgbClr val="0000FF"/>
                </a:solidFill>
                <a:latin typeface="Microsoft YaHei"/>
                <a:cs typeface="Microsoft YaHei"/>
              </a:rPr>
              <a:t>取三者中最大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。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0532" y="5539986"/>
            <a:ext cx="8559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if</a:t>
            </a:r>
            <a:r>
              <a:rPr dirty="0" sz="1800" spc="-7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latin typeface="Verdana"/>
                <a:cs typeface="Verdana"/>
              </a:rPr>
              <a:t>(P1)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50562" y="6087102"/>
            <a:ext cx="543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else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68942" y="5539986"/>
            <a:ext cx="37687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5880" indent="285115">
              <a:lnSpc>
                <a:spcPct val="100000"/>
              </a:lnSpc>
              <a:spcBef>
                <a:spcPts val="100"/>
              </a:spcBef>
              <a:tabLst>
                <a:tab pos="705485" algn="l"/>
              </a:tabLst>
            </a:pPr>
            <a:r>
              <a:rPr dirty="0" sz="1800" spc="-5" b="1">
                <a:latin typeface="Verdana"/>
                <a:cs typeface="Verdana"/>
              </a:rPr>
              <a:t>/*</a:t>
            </a:r>
            <a:r>
              <a:rPr dirty="0" sz="1800" spc="-3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P1</a:t>
            </a:r>
            <a:r>
              <a:rPr dirty="0" sz="1800" spc="-5" b="1">
                <a:latin typeface="SimSun"/>
                <a:cs typeface="SimSun"/>
              </a:rPr>
              <a:t>的复杂度</a:t>
            </a:r>
            <a:r>
              <a:rPr dirty="0" sz="1800" spc="-10" b="1">
                <a:latin typeface="SimSun"/>
                <a:cs typeface="SimSun"/>
              </a:rPr>
              <a:t>为</a:t>
            </a:r>
            <a:r>
              <a:rPr dirty="0" sz="1800" spc="-270" b="1">
                <a:latin typeface="SimSun"/>
                <a:cs typeface="SimSun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1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20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latin typeface="Verdana"/>
                <a:cs typeface="Verdana"/>
              </a:rPr>
              <a:t>*/  </a:t>
            </a:r>
            <a:r>
              <a:rPr dirty="0" sz="1800" spc="-5" b="1">
                <a:latin typeface="Verdana"/>
                <a:cs typeface="Verdana"/>
              </a:rPr>
              <a:t>P2;	/*</a:t>
            </a:r>
            <a:r>
              <a:rPr dirty="0" sz="1800" spc="-3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P2</a:t>
            </a:r>
            <a:r>
              <a:rPr dirty="0" sz="1800" spc="-5" b="1">
                <a:latin typeface="SimSun"/>
                <a:cs typeface="SimSun"/>
              </a:rPr>
              <a:t>的复杂度</a:t>
            </a:r>
            <a:r>
              <a:rPr dirty="0" sz="1800" spc="-10" b="1">
                <a:latin typeface="SimSun"/>
                <a:cs typeface="SimSun"/>
              </a:rPr>
              <a:t>为</a:t>
            </a:r>
            <a:r>
              <a:rPr dirty="0" sz="1800" spc="-285" b="1">
                <a:latin typeface="SimSun"/>
                <a:cs typeface="SimSun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2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30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latin typeface="Verdana"/>
                <a:cs typeface="Verdana"/>
              </a:rPr>
              <a:t>*/</a:t>
            </a:r>
            <a:endParaRPr sz="18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2160"/>
              </a:spcBef>
              <a:tabLst>
                <a:tab pos="704850" algn="l"/>
              </a:tabLst>
            </a:pPr>
            <a:r>
              <a:rPr dirty="0" sz="1800" spc="-5" b="1">
                <a:latin typeface="Verdana"/>
                <a:cs typeface="Verdana"/>
              </a:rPr>
              <a:t>P3;	/*</a:t>
            </a:r>
            <a:r>
              <a:rPr dirty="0" sz="1800" spc="-3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P3</a:t>
            </a:r>
            <a:r>
              <a:rPr dirty="0" sz="1800" spc="-5" b="1">
                <a:latin typeface="SimSun"/>
                <a:cs typeface="SimSun"/>
              </a:rPr>
              <a:t>的复杂度</a:t>
            </a:r>
            <a:r>
              <a:rPr dirty="0" sz="1800" spc="-10" b="1">
                <a:latin typeface="SimSun"/>
                <a:cs typeface="SimSun"/>
              </a:rPr>
              <a:t>为</a:t>
            </a:r>
            <a:r>
              <a:rPr dirty="0" sz="1800" spc="-280" b="1">
                <a:latin typeface="SimSun"/>
                <a:cs typeface="SimSun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3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30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latin typeface="Verdana"/>
                <a:cs typeface="Verdana"/>
              </a:rPr>
              <a:t>*/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7438" y="6637273"/>
            <a:ext cx="4819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SimSun"/>
                <a:cs typeface="SimSun"/>
              </a:rPr>
              <a:t>总复杂度</a:t>
            </a:r>
            <a:r>
              <a:rPr dirty="0" sz="1800" spc="-10" b="1">
                <a:latin typeface="SimSun"/>
                <a:cs typeface="SimSun"/>
              </a:rPr>
              <a:t>为</a:t>
            </a:r>
            <a:r>
              <a:rPr dirty="0" sz="1800" spc="-265" b="1">
                <a:latin typeface="SimSun"/>
                <a:cs typeface="SimSun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max(</a:t>
            </a:r>
            <a:r>
              <a:rPr dirty="0" sz="1800" spc="-3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1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),</a:t>
            </a:r>
            <a:r>
              <a:rPr dirty="0" sz="1800" spc="-25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2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),</a:t>
            </a:r>
            <a:r>
              <a:rPr dirty="0" sz="1800" spc="-30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O(f</a:t>
            </a:r>
            <a:r>
              <a:rPr dirty="0" baseline="-20833" sz="1800" spc="-7" b="1" i="1">
                <a:solidFill>
                  <a:srgbClr val="0000FF"/>
                </a:solidFill>
                <a:latin typeface="Verdana"/>
                <a:cs typeface="Verdana"/>
              </a:rPr>
              <a:t>3</a:t>
            </a:r>
            <a:r>
              <a:rPr dirty="0" sz="1800" spc="-5" b="1" i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20" b="1" i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)</a:t>
            </a:r>
            <a:r>
              <a:rPr dirty="0" sz="1800" spc="-15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10" b="1">
                <a:latin typeface="SimSun"/>
                <a:cs typeface="SimSun"/>
              </a:rPr>
              <a:t>。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4874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1.9常用复杂度函数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20502" y="1204975"/>
            <a:ext cx="29870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常用函数增长表</a:t>
            </a:r>
            <a:endParaRPr sz="2800">
              <a:latin typeface="Microsoft YaHei"/>
              <a:cs typeface="Microsoft Ya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24393" y="2764282"/>
          <a:ext cx="7663180" cy="3441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3655"/>
                <a:gridCol w="705484"/>
                <a:gridCol w="588010"/>
                <a:gridCol w="741045"/>
                <a:gridCol w="982345"/>
                <a:gridCol w="1844039"/>
                <a:gridCol w="1480185"/>
              </a:tblGrid>
              <a:tr h="3108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dirty="0" sz="2000" spc="-5" b="1">
                          <a:latin typeface="SimSun"/>
                          <a:cs typeface="SimSun"/>
                        </a:rPr>
                        <a:t>输入规模</a:t>
                      </a:r>
                      <a:r>
                        <a:rPr dirty="0" sz="2000" spc="-5" b="1" i="1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1657">
                <a:tc>
                  <a:txBody>
                    <a:bodyPr/>
                    <a:lstStyle/>
                    <a:p>
                      <a:pPr algn="ctr">
                        <a:lnSpc>
                          <a:spcPts val="2355"/>
                        </a:lnSpc>
                      </a:pPr>
                      <a:r>
                        <a:rPr dirty="0" sz="2000" spc="-5" b="1">
                          <a:latin typeface="SimSun"/>
                          <a:cs typeface="SimSun"/>
                        </a:rPr>
                        <a:t>函数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32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4802">
                <a:tc>
                  <a:txBody>
                    <a:bodyPr/>
                    <a:lstStyle/>
                    <a:p>
                      <a:pPr algn="ctr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33381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dirty="0" baseline="-21367" sz="1950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-21367" sz="1950" spc="217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 i="1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89176"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2000" b="1" i="1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125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32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33348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</a:pPr>
                      <a:r>
                        <a:rPr dirty="0" sz="2000" spc="-5" b="1" i="1"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dirty="0" baseline="-21367" sz="1950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-21367" sz="1950" spc="202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 i="1">
                          <a:latin typeface="Times New Roman"/>
                          <a:cs typeface="Times New Roman"/>
                        </a:rPr>
                        <a:t>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715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160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89182">
                <a:tc>
                  <a:txBody>
                    <a:bodyPr/>
                    <a:lstStyle/>
                    <a:p>
                      <a:pPr algn="ctr">
                        <a:lnSpc>
                          <a:spcPts val="1530"/>
                        </a:lnSpc>
                      </a:pPr>
                      <a:r>
                        <a:rPr dirty="0" baseline="-16666" sz="3000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300" b="1">
                          <a:latin typeface="Times New Roman"/>
                          <a:cs typeface="Times New Roman"/>
                        </a:rPr>
                        <a:t>2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1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1024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460170"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dirty="0" baseline="-16666" sz="3000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300" b="1">
                          <a:latin typeface="Times New Roman"/>
                          <a:cs typeface="Times New Roman"/>
                        </a:rPr>
                        <a:t>3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512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4096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0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32768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4321">
                <a:tc>
                  <a:txBody>
                    <a:bodyPr/>
                    <a:lstStyle/>
                    <a:p>
                      <a:pPr algn="ctr" marL="635">
                        <a:lnSpc>
                          <a:spcPts val="1730"/>
                        </a:lnSpc>
                      </a:pPr>
                      <a:r>
                        <a:rPr dirty="0" baseline="-16666" sz="3000" spc="7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300" spc="5" b="1" i="1">
                          <a:latin typeface="Times New Roman"/>
                          <a:cs typeface="Times New Roman"/>
                        </a:rPr>
                        <a:t>n</a:t>
                      </a: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256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65536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ts val="2330"/>
                        </a:lnSpc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4294967296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620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spc="-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!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76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33679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40326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74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2092278988000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13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6159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26313 </a:t>
                      </a:r>
                      <a:r>
                        <a:rPr dirty="0" sz="2000" spc="-5" b="1">
                          <a:latin typeface="Symbol"/>
                          <a:cs typeface="Symbol"/>
                        </a:rPr>
                        <a:t></a:t>
                      </a:r>
                      <a:r>
                        <a:rPr dirty="0" sz="2000" spc="-7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baseline="25641" sz="1950" spc="7" b="1">
                          <a:latin typeface="Times New Roman"/>
                          <a:cs typeface="Times New Roman"/>
                        </a:rPr>
                        <a:t>33</a:t>
                      </a:r>
                      <a:endParaRPr baseline="25641" sz="19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4765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1.9常用复杂度函数（续）</a:t>
            </a:r>
          </a:p>
        </p:txBody>
      </p:sp>
      <p:sp>
        <p:nvSpPr>
          <p:cNvPr id="3" name="object 3"/>
          <p:cNvSpPr/>
          <p:nvPr/>
        </p:nvSpPr>
        <p:spPr>
          <a:xfrm>
            <a:off x="2300371" y="1626097"/>
            <a:ext cx="6806565" cy="0"/>
          </a:xfrm>
          <a:custGeom>
            <a:avLst/>
            <a:gdLst/>
            <a:ahLst/>
            <a:cxnLst/>
            <a:rect l="l" t="t" r="r" b="b"/>
            <a:pathLst>
              <a:path w="6806565" h="0">
                <a:moveTo>
                  <a:pt x="0" y="0"/>
                </a:moveTo>
                <a:lnTo>
                  <a:pt x="6806207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00371" y="1626097"/>
            <a:ext cx="6806565" cy="4842510"/>
          </a:xfrm>
          <a:custGeom>
            <a:avLst/>
            <a:gdLst/>
            <a:ahLst/>
            <a:cxnLst/>
            <a:rect l="l" t="t" r="r" b="b"/>
            <a:pathLst>
              <a:path w="6806565" h="4842510">
                <a:moveTo>
                  <a:pt x="0" y="4842489"/>
                </a:moveTo>
                <a:lnTo>
                  <a:pt x="6806207" y="4842489"/>
                </a:lnTo>
                <a:lnTo>
                  <a:pt x="6806207" y="0"/>
                </a:lnTo>
              </a:path>
            </a:pathLst>
          </a:custGeom>
          <a:ln w="147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92515" y="1626097"/>
            <a:ext cx="15875" cy="4842510"/>
          </a:xfrm>
          <a:custGeom>
            <a:avLst/>
            <a:gdLst/>
            <a:ahLst/>
            <a:cxnLst/>
            <a:rect l="l" t="t" r="r" b="b"/>
            <a:pathLst>
              <a:path w="15875" h="4842510">
                <a:moveTo>
                  <a:pt x="0" y="0"/>
                </a:moveTo>
                <a:lnTo>
                  <a:pt x="15713" y="0"/>
                </a:lnTo>
                <a:lnTo>
                  <a:pt x="15713" y="4842489"/>
                </a:lnTo>
                <a:lnTo>
                  <a:pt x="0" y="4842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00371" y="6468586"/>
            <a:ext cx="6806565" cy="0"/>
          </a:xfrm>
          <a:custGeom>
            <a:avLst/>
            <a:gdLst/>
            <a:ahLst/>
            <a:cxnLst/>
            <a:rect l="l" t="t" r="r" b="b"/>
            <a:pathLst>
              <a:path w="6806565" h="0">
                <a:moveTo>
                  <a:pt x="0" y="0"/>
                </a:moveTo>
                <a:lnTo>
                  <a:pt x="6806207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2515" y="1626097"/>
            <a:ext cx="15875" cy="4842510"/>
          </a:xfrm>
          <a:custGeom>
            <a:avLst/>
            <a:gdLst/>
            <a:ahLst/>
            <a:cxnLst/>
            <a:rect l="l" t="t" r="r" b="b"/>
            <a:pathLst>
              <a:path w="15875" h="4842510">
                <a:moveTo>
                  <a:pt x="0" y="0"/>
                </a:moveTo>
                <a:lnTo>
                  <a:pt x="15713" y="0"/>
                </a:lnTo>
                <a:lnTo>
                  <a:pt x="15713" y="4842489"/>
                </a:lnTo>
                <a:lnTo>
                  <a:pt x="0" y="4842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00371" y="6411441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0371" y="1626097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40413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6258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76258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16307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68166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68166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08203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44052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44052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284097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19952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19952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959991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11085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11085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651125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5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86985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86985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327019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6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62885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62885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02913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38771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38771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78807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8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30679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430679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370703" y="6495652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9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06565" y="6411454"/>
            <a:ext cx="0" cy="57150"/>
          </a:xfrm>
          <a:custGeom>
            <a:avLst/>
            <a:gdLst/>
            <a:ahLst/>
            <a:cxnLst/>
            <a:rect l="l" t="t" r="r" b="b"/>
            <a:pathLst>
              <a:path w="0" h="57150">
                <a:moveTo>
                  <a:pt x="0" y="57144"/>
                </a:moveTo>
                <a:lnTo>
                  <a:pt x="0" y="0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106565" y="1626109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384"/>
                </a:lnTo>
              </a:path>
            </a:pathLst>
          </a:custGeom>
          <a:ln w="1571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983351" y="6495652"/>
            <a:ext cx="246379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10</a:t>
            </a:r>
            <a:r>
              <a:rPr dirty="0" sz="1300" spc="-21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00371" y="646859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43338" y="646859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114683" y="6325726"/>
            <a:ext cx="1174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00371" y="571574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043338" y="571574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004955" y="5572870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10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00371" y="4949173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43338" y="4949173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004955" y="4806298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20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00371" y="4196323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9043338" y="4196323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004955" y="4053442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30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300371" y="344346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9043338" y="344346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2004955" y="3300586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40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300371" y="2690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043338" y="2690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004955" y="2547730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50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300371" y="192404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0" y="0"/>
                </a:moveTo>
                <a:lnTo>
                  <a:pt x="6324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043338" y="192404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 h="0">
                <a:moveTo>
                  <a:pt x="63240" y="0"/>
                </a:moveTo>
                <a:lnTo>
                  <a:pt x="0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004955" y="1781158"/>
            <a:ext cx="245110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70">
                <a:latin typeface="Arial"/>
                <a:cs typeface="Arial"/>
              </a:rPr>
              <a:t>60</a:t>
            </a:r>
            <a:r>
              <a:rPr dirty="0" sz="1300" spc="-225">
                <a:latin typeface="Arial"/>
                <a:cs typeface="Arial"/>
              </a:rPr>
              <a:t> 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00371" y="1626097"/>
            <a:ext cx="6806565" cy="0"/>
          </a:xfrm>
          <a:custGeom>
            <a:avLst/>
            <a:gdLst/>
            <a:ahLst/>
            <a:cxnLst/>
            <a:rect l="l" t="t" r="r" b="b"/>
            <a:pathLst>
              <a:path w="6806565" h="0">
                <a:moveTo>
                  <a:pt x="0" y="0"/>
                </a:moveTo>
                <a:lnTo>
                  <a:pt x="6806207" y="0"/>
                </a:lnTo>
              </a:path>
            </a:pathLst>
          </a:custGeom>
          <a:ln w="1419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300371" y="1626097"/>
            <a:ext cx="6806565" cy="4842510"/>
          </a:xfrm>
          <a:custGeom>
            <a:avLst/>
            <a:gdLst/>
            <a:ahLst/>
            <a:cxnLst/>
            <a:rect l="l" t="t" r="r" b="b"/>
            <a:pathLst>
              <a:path w="6806565" h="4842510">
                <a:moveTo>
                  <a:pt x="0" y="4842489"/>
                </a:moveTo>
                <a:lnTo>
                  <a:pt x="6806207" y="4842489"/>
                </a:lnTo>
                <a:lnTo>
                  <a:pt x="6806207" y="0"/>
                </a:lnTo>
              </a:path>
            </a:pathLst>
          </a:custGeom>
          <a:ln w="147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292515" y="1626097"/>
            <a:ext cx="15875" cy="4842510"/>
          </a:xfrm>
          <a:custGeom>
            <a:avLst/>
            <a:gdLst/>
            <a:ahLst/>
            <a:cxnLst/>
            <a:rect l="l" t="t" r="r" b="b"/>
            <a:pathLst>
              <a:path w="15875" h="4842510">
                <a:moveTo>
                  <a:pt x="0" y="0"/>
                </a:moveTo>
                <a:lnTo>
                  <a:pt x="15713" y="0"/>
                </a:lnTo>
                <a:lnTo>
                  <a:pt x="15713" y="4842489"/>
                </a:lnTo>
                <a:lnTo>
                  <a:pt x="0" y="48424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45634" y="6347581"/>
            <a:ext cx="139925" cy="127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21534" y="6262238"/>
            <a:ext cx="139925" cy="12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13429" y="6119739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289326" y="5807312"/>
            <a:ext cx="139930" cy="128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965229" y="5211437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656361" y="4004436"/>
            <a:ext cx="139925" cy="127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332261" y="1575949"/>
            <a:ext cx="139925" cy="127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00371" y="1626109"/>
            <a:ext cx="4086860" cy="4771390"/>
          </a:xfrm>
          <a:custGeom>
            <a:avLst/>
            <a:gdLst/>
            <a:ahLst/>
            <a:cxnLst/>
            <a:rect l="l" t="t" r="r" b="b"/>
            <a:pathLst>
              <a:path w="4086860" h="4771390">
                <a:moveTo>
                  <a:pt x="0" y="4770859"/>
                </a:moveTo>
                <a:lnTo>
                  <a:pt x="63240" y="4757146"/>
                </a:lnTo>
                <a:lnTo>
                  <a:pt x="141727" y="4757146"/>
                </a:lnTo>
                <a:lnTo>
                  <a:pt x="204219" y="4742661"/>
                </a:lnTo>
                <a:lnTo>
                  <a:pt x="267460" y="4742661"/>
                </a:lnTo>
                <a:lnTo>
                  <a:pt x="345946" y="4728948"/>
                </a:lnTo>
                <a:lnTo>
                  <a:pt x="408439" y="4728948"/>
                </a:lnTo>
                <a:lnTo>
                  <a:pt x="471680" y="4714475"/>
                </a:lnTo>
                <a:lnTo>
                  <a:pt x="550166" y="4714475"/>
                </a:lnTo>
                <a:lnTo>
                  <a:pt x="613407" y="4699989"/>
                </a:lnTo>
                <a:lnTo>
                  <a:pt x="675900" y="4686277"/>
                </a:lnTo>
                <a:lnTo>
                  <a:pt x="754386" y="4686277"/>
                </a:lnTo>
                <a:lnTo>
                  <a:pt x="817627" y="4671803"/>
                </a:lnTo>
                <a:lnTo>
                  <a:pt x="880106" y="4657318"/>
                </a:lnTo>
                <a:lnTo>
                  <a:pt x="958592" y="4643605"/>
                </a:lnTo>
                <a:lnTo>
                  <a:pt x="1021847" y="4629132"/>
                </a:lnTo>
                <a:lnTo>
                  <a:pt x="1084326" y="4614647"/>
                </a:lnTo>
                <a:lnTo>
                  <a:pt x="1163574" y="4600934"/>
                </a:lnTo>
                <a:lnTo>
                  <a:pt x="1226066" y="4572736"/>
                </a:lnTo>
                <a:lnTo>
                  <a:pt x="1289307" y="4558263"/>
                </a:lnTo>
                <a:lnTo>
                  <a:pt x="1367793" y="4543789"/>
                </a:lnTo>
                <a:lnTo>
                  <a:pt x="1430273" y="4515591"/>
                </a:lnTo>
                <a:lnTo>
                  <a:pt x="1493527" y="4501118"/>
                </a:lnTo>
                <a:lnTo>
                  <a:pt x="1572013" y="4472920"/>
                </a:lnTo>
                <a:lnTo>
                  <a:pt x="1634492" y="4444722"/>
                </a:lnTo>
                <a:lnTo>
                  <a:pt x="1697747" y="4416536"/>
                </a:lnTo>
                <a:lnTo>
                  <a:pt x="1776233" y="4387577"/>
                </a:lnTo>
                <a:lnTo>
                  <a:pt x="1838712" y="4344906"/>
                </a:lnTo>
                <a:lnTo>
                  <a:pt x="1901953" y="4316708"/>
                </a:lnTo>
                <a:lnTo>
                  <a:pt x="1980439" y="4274037"/>
                </a:lnTo>
                <a:lnTo>
                  <a:pt x="2043694" y="4231365"/>
                </a:lnTo>
                <a:lnTo>
                  <a:pt x="2106173" y="4188694"/>
                </a:lnTo>
                <a:lnTo>
                  <a:pt x="2184659" y="4146783"/>
                </a:lnTo>
                <a:lnTo>
                  <a:pt x="2247900" y="4104112"/>
                </a:lnTo>
                <a:lnTo>
                  <a:pt x="2310392" y="4046967"/>
                </a:lnTo>
                <a:lnTo>
                  <a:pt x="2388879" y="3990571"/>
                </a:lnTo>
                <a:lnTo>
                  <a:pt x="2452120" y="3918941"/>
                </a:lnTo>
                <a:lnTo>
                  <a:pt x="2514612" y="3862557"/>
                </a:lnTo>
                <a:lnTo>
                  <a:pt x="2593860" y="3791688"/>
                </a:lnTo>
                <a:lnTo>
                  <a:pt x="2656339" y="3706345"/>
                </a:lnTo>
                <a:lnTo>
                  <a:pt x="2719580" y="3635488"/>
                </a:lnTo>
                <a:lnTo>
                  <a:pt x="2798067" y="3550145"/>
                </a:lnTo>
                <a:lnTo>
                  <a:pt x="2860559" y="3450317"/>
                </a:lnTo>
                <a:lnTo>
                  <a:pt x="2923800" y="3351262"/>
                </a:lnTo>
                <a:lnTo>
                  <a:pt x="3002286" y="3251434"/>
                </a:lnTo>
                <a:lnTo>
                  <a:pt x="3064779" y="3124180"/>
                </a:lnTo>
                <a:lnTo>
                  <a:pt x="3128020" y="3010639"/>
                </a:lnTo>
                <a:lnTo>
                  <a:pt x="3206506" y="2882625"/>
                </a:lnTo>
                <a:lnTo>
                  <a:pt x="3269747" y="2740899"/>
                </a:lnTo>
                <a:lnTo>
                  <a:pt x="3332239" y="2584687"/>
                </a:lnTo>
                <a:lnTo>
                  <a:pt x="3410726" y="2428475"/>
                </a:lnTo>
                <a:lnTo>
                  <a:pt x="3473967" y="2243316"/>
                </a:lnTo>
                <a:lnTo>
                  <a:pt x="3536446" y="2058906"/>
                </a:lnTo>
                <a:lnTo>
                  <a:pt x="3599700" y="1860035"/>
                </a:lnTo>
                <a:lnTo>
                  <a:pt x="3678186" y="1647426"/>
                </a:lnTo>
                <a:lnTo>
                  <a:pt x="3740666" y="1419597"/>
                </a:lnTo>
                <a:lnTo>
                  <a:pt x="3803920" y="1178802"/>
                </a:lnTo>
                <a:lnTo>
                  <a:pt x="3882406" y="908289"/>
                </a:lnTo>
                <a:lnTo>
                  <a:pt x="3944885" y="624836"/>
                </a:lnTo>
                <a:lnTo>
                  <a:pt x="4008126" y="326124"/>
                </a:lnTo>
                <a:lnTo>
                  <a:pt x="4086613" y="0"/>
                </a:lnTo>
              </a:path>
            </a:pathLst>
          </a:custGeom>
          <a:ln w="1507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300371" y="1626107"/>
            <a:ext cx="5438775" cy="4842510"/>
          </a:xfrm>
          <a:custGeom>
            <a:avLst/>
            <a:gdLst/>
            <a:ahLst/>
            <a:cxnLst/>
            <a:rect l="l" t="t" r="r" b="b"/>
            <a:pathLst>
              <a:path w="5438775" h="4842510">
                <a:moveTo>
                  <a:pt x="0" y="4842490"/>
                </a:moveTo>
                <a:lnTo>
                  <a:pt x="204219" y="4842490"/>
                </a:lnTo>
                <a:lnTo>
                  <a:pt x="267460" y="4828017"/>
                </a:lnTo>
                <a:lnTo>
                  <a:pt x="345946" y="4828017"/>
                </a:lnTo>
                <a:lnTo>
                  <a:pt x="408439" y="4813532"/>
                </a:lnTo>
                <a:lnTo>
                  <a:pt x="471680" y="4799819"/>
                </a:lnTo>
                <a:lnTo>
                  <a:pt x="550166" y="4799819"/>
                </a:lnTo>
                <a:lnTo>
                  <a:pt x="613407" y="4785346"/>
                </a:lnTo>
                <a:lnTo>
                  <a:pt x="675900" y="4770861"/>
                </a:lnTo>
                <a:lnTo>
                  <a:pt x="754386" y="4757148"/>
                </a:lnTo>
                <a:lnTo>
                  <a:pt x="817627" y="4728950"/>
                </a:lnTo>
                <a:lnTo>
                  <a:pt x="880106" y="4714476"/>
                </a:lnTo>
                <a:lnTo>
                  <a:pt x="958592" y="4699991"/>
                </a:lnTo>
                <a:lnTo>
                  <a:pt x="1021847" y="4671805"/>
                </a:lnTo>
                <a:lnTo>
                  <a:pt x="1084326" y="4643607"/>
                </a:lnTo>
                <a:lnTo>
                  <a:pt x="1163574" y="4629134"/>
                </a:lnTo>
                <a:lnTo>
                  <a:pt x="1226066" y="4600936"/>
                </a:lnTo>
                <a:lnTo>
                  <a:pt x="1289307" y="4572750"/>
                </a:lnTo>
                <a:lnTo>
                  <a:pt x="1367793" y="4543791"/>
                </a:lnTo>
                <a:lnTo>
                  <a:pt x="1430273" y="4515593"/>
                </a:lnTo>
                <a:lnTo>
                  <a:pt x="1493527" y="4472922"/>
                </a:lnTo>
                <a:lnTo>
                  <a:pt x="1572013" y="4444724"/>
                </a:lnTo>
                <a:lnTo>
                  <a:pt x="1634492" y="4402052"/>
                </a:lnTo>
                <a:lnTo>
                  <a:pt x="1697747" y="4373866"/>
                </a:lnTo>
                <a:lnTo>
                  <a:pt x="1776233" y="4331195"/>
                </a:lnTo>
                <a:lnTo>
                  <a:pt x="1838712" y="4288524"/>
                </a:lnTo>
                <a:lnTo>
                  <a:pt x="1901953" y="4245852"/>
                </a:lnTo>
                <a:lnTo>
                  <a:pt x="1980439" y="4203181"/>
                </a:lnTo>
                <a:lnTo>
                  <a:pt x="2043694" y="4160498"/>
                </a:lnTo>
                <a:lnTo>
                  <a:pt x="2106173" y="4117826"/>
                </a:lnTo>
                <a:lnTo>
                  <a:pt x="2184659" y="4061442"/>
                </a:lnTo>
                <a:lnTo>
                  <a:pt x="2247900" y="4018771"/>
                </a:lnTo>
                <a:lnTo>
                  <a:pt x="2310392" y="3961626"/>
                </a:lnTo>
                <a:lnTo>
                  <a:pt x="2388879" y="3918955"/>
                </a:lnTo>
                <a:lnTo>
                  <a:pt x="2452120" y="3862559"/>
                </a:lnTo>
                <a:lnTo>
                  <a:pt x="2514612" y="3805414"/>
                </a:lnTo>
                <a:lnTo>
                  <a:pt x="2593860" y="3749030"/>
                </a:lnTo>
                <a:lnTo>
                  <a:pt x="2656339" y="3691874"/>
                </a:lnTo>
                <a:lnTo>
                  <a:pt x="2719580" y="3635489"/>
                </a:lnTo>
                <a:lnTo>
                  <a:pt x="2798067" y="3563860"/>
                </a:lnTo>
                <a:lnTo>
                  <a:pt x="2860559" y="3507475"/>
                </a:lnTo>
                <a:lnTo>
                  <a:pt x="2923800" y="3436606"/>
                </a:lnTo>
                <a:lnTo>
                  <a:pt x="3002286" y="3379462"/>
                </a:lnTo>
                <a:lnTo>
                  <a:pt x="3064779" y="3308592"/>
                </a:lnTo>
                <a:lnTo>
                  <a:pt x="3128020" y="3237723"/>
                </a:lnTo>
                <a:lnTo>
                  <a:pt x="3206506" y="3166853"/>
                </a:lnTo>
                <a:lnTo>
                  <a:pt x="3269747" y="3095236"/>
                </a:lnTo>
                <a:lnTo>
                  <a:pt x="3332239" y="3024366"/>
                </a:lnTo>
                <a:lnTo>
                  <a:pt x="3410726" y="2953497"/>
                </a:lnTo>
                <a:lnTo>
                  <a:pt x="3473967" y="2868154"/>
                </a:lnTo>
                <a:lnTo>
                  <a:pt x="3536446" y="2797285"/>
                </a:lnTo>
                <a:lnTo>
                  <a:pt x="3599700" y="2711942"/>
                </a:lnTo>
                <a:lnTo>
                  <a:pt x="3678186" y="2641085"/>
                </a:lnTo>
                <a:lnTo>
                  <a:pt x="3740666" y="2555742"/>
                </a:lnTo>
                <a:lnTo>
                  <a:pt x="3803920" y="2470387"/>
                </a:lnTo>
                <a:lnTo>
                  <a:pt x="3882406" y="2385805"/>
                </a:lnTo>
                <a:lnTo>
                  <a:pt x="3944885" y="2300462"/>
                </a:lnTo>
                <a:lnTo>
                  <a:pt x="4008126" y="2215120"/>
                </a:lnTo>
                <a:lnTo>
                  <a:pt x="4086613" y="2116064"/>
                </a:lnTo>
                <a:lnTo>
                  <a:pt x="4149867" y="2030722"/>
                </a:lnTo>
                <a:lnTo>
                  <a:pt x="4212346" y="1930894"/>
                </a:lnTo>
                <a:lnTo>
                  <a:pt x="4290832" y="1845551"/>
                </a:lnTo>
                <a:lnTo>
                  <a:pt x="4354086" y="1746496"/>
                </a:lnTo>
                <a:lnTo>
                  <a:pt x="4416566" y="1647440"/>
                </a:lnTo>
                <a:lnTo>
                  <a:pt x="4495052" y="1547612"/>
                </a:lnTo>
                <a:lnTo>
                  <a:pt x="4558293" y="1448557"/>
                </a:lnTo>
                <a:lnTo>
                  <a:pt x="4620785" y="1348729"/>
                </a:lnTo>
                <a:lnTo>
                  <a:pt x="4700033" y="1235200"/>
                </a:lnTo>
                <a:lnTo>
                  <a:pt x="4762513" y="1136133"/>
                </a:lnTo>
                <a:lnTo>
                  <a:pt x="4825767" y="1022592"/>
                </a:lnTo>
                <a:lnTo>
                  <a:pt x="4904240" y="922776"/>
                </a:lnTo>
                <a:lnTo>
                  <a:pt x="4966732" y="809236"/>
                </a:lnTo>
                <a:lnTo>
                  <a:pt x="5029973" y="695707"/>
                </a:lnTo>
                <a:lnTo>
                  <a:pt x="5108460" y="582166"/>
                </a:lnTo>
                <a:lnTo>
                  <a:pt x="5170952" y="468625"/>
                </a:lnTo>
                <a:lnTo>
                  <a:pt x="5234193" y="355085"/>
                </a:lnTo>
                <a:lnTo>
                  <a:pt x="5312679" y="241556"/>
                </a:lnTo>
                <a:lnTo>
                  <a:pt x="5375920" y="113530"/>
                </a:lnTo>
                <a:lnTo>
                  <a:pt x="5438413" y="1"/>
                </a:lnTo>
              </a:path>
            </a:pathLst>
          </a:custGeom>
          <a:ln w="14866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45634" y="6418450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921534" y="6347581"/>
            <a:ext cx="139925" cy="12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13429" y="6119739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289328" y="5736457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65229" y="5211437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656361" y="4529444"/>
            <a:ext cx="139925" cy="127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332261" y="3692012"/>
            <a:ext cx="139925" cy="1277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08161" y="2712080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684061" y="1575937"/>
            <a:ext cx="139925" cy="1277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850415" y="3954756"/>
            <a:ext cx="6256655" cy="2527935"/>
          </a:xfrm>
          <a:custGeom>
            <a:avLst/>
            <a:gdLst/>
            <a:ahLst/>
            <a:cxnLst/>
            <a:rect l="l" t="t" r="r" b="b"/>
            <a:pathLst>
              <a:path w="6256655" h="2527935">
                <a:moveTo>
                  <a:pt x="0" y="2527577"/>
                </a:moveTo>
                <a:lnTo>
                  <a:pt x="63363" y="2527554"/>
                </a:lnTo>
                <a:lnTo>
                  <a:pt x="125842" y="2513829"/>
                </a:lnTo>
                <a:lnTo>
                  <a:pt x="204329" y="2499356"/>
                </a:lnTo>
                <a:lnTo>
                  <a:pt x="267583" y="2484883"/>
                </a:lnTo>
                <a:lnTo>
                  <a:pt x="330062" y="2471158"/>
                </a:lnTo>
                <a:lnTo>
                  <a:pt x="408549" y="2456685"/>
                </a:lnTo>
                <a:lnTo>
                  <a:pt x="471789" y="2442199"/>
                </a:lnTo>
                <a:lnTo>
                  <a:pt x="534282" y="2428487"/>
                </a:lnTo>
                <a:lnTo>
                  <a:pt x="613530" y="2414013"/>
                </a:lnTo>
                <a:lnTo>
                  <a:pt x="676009" y="2400301"/>
                </a:lnTo>
                <a:lnTo>
                  <a:pt x="739263" y="2385815"/>
                </a:lnTo>
                <a:lnTo>
                  <a:pt x="817750" y="2357629"/>
                </a:lnTo>
                <a:lnTo>
                  <a:pt x="880229" y="2343144"/>
                </a:lnTo>
                <a:lnTo>
                  <a:pt x="943470" y="2328671"/>
                </a:lnTo>
                <a:lnTo>
                  <a:pt x="1021956" y="2300473"/>
                </a:lnTo>
                <a:lnTo>
                  <a:pt x="1084449" y="2285999"/>
                </a:lnTo>
                <a:lnTo>
                  <a:pt x="1147689" y="2257801"/>
                </a:lnTo>
                <a:lnTo>
                  <a:pt x="1226176" y="2244089"/>
                </a:lnTo>
                <a:lnTo>
                  <a:pt x="1288668" y="2215130"/>
                </a:lnTo>
                <a:lnTo>
                  <a:pt x="1351909" y="2201417"/>
                </a:lnTo>
                <a:lnTo>
                  <a:pt x="1430396" y="2172459"/>
                </a:lnTo>
                <a:lnTo>
                  <a:pt x="1493636" y="2158746"/>
                </a:lnTo>
                <a:lnTo>
                  <a:pt x="1556129" y="2130548"/>
                </a:lnTo>
                <a:lnTo>
                  <a:pt x="1634615" y="2101589"/>
                </a:lnTo>
                <a:lnTo>
                  <a:pt x="1697856" y="2087877"/>
                </a:lnTo>
                <a:lnTo>
                  <a:pt x="1760335" y="2058918"/>
                </a:lnTo>
                <a:lnTo>
                  <a:pt x="1838822" y="2030732"/>
                </a:lnTo>
                <a:lnTo>
                  <a:pt x="1902076" y="2016247"/>
                </a:lnTo>
                <a:lnTo>
                  <a:pt x="1964555" y="1988061"/>
                </a:lnTo>
                <a:lnTo>
                  <a:pt x="2043803" y="1959863"/>
                </a:lnTo>
                <a:lnTo>
                  <a:pt x="2106296" y="1931665"/>
                </a:lnTo>
                <a:lnTo>
                  <a:pt x="2169536" y="1902706"/>
                </a:lnTo>
                <a:lnTo>
                  <a:pt x="2248023" y="1888993"/>
                </a:lnTo>
                <a:lnTo>
                  <a:pt x="2310502" y="1860035"/>
                </a:lnTo>
                <a:lnTo>
                  <a:pt x="2373756" y="1831849"/>
                </a:lnTo>
                <a:lnTo>
                  <a:pt x="2452243" y="1803651"/>
                </a:lnTo>
                <a:lnTo>
                  <a:pt x="2514722" y="1775452"/>
                </a:lnTo>
                <a:lnTo>
                  <a:pt x="2577976" y="1746506"/>
                </a:lnTo>
                <a:lnTo>
                  <a:pt x="2656462" y="1718308"/>
                </a:lnTo>
                <a:lnTo>
                  <a:pt x="2719703" y="1690110"/>
                </a:lnTo>
                <a:lnTo>
                  <a:pt x="2782182" y="1661924"/>
                </a:lnTo>
                <a:lnTo>
                  <a:pt x="2860669" y="1632965"/>
                </a:lnTo>
                <a:lnTo>
                  <a:pt x="2923923" y="1604767"/>
                </a:lnTo>
                <a:lnTo>
                  <a:pt x="2986402" y="1576581"/>
                </a:lnTo>
                <a:lnTo>
                  <a:pt x="3049643" y="1547623"/>
                </a:lnTo>
                <a:lnTo>
                  <a:pt x="3128129" y="1519425"/>
                </a:lnTo>
                <a:lnTo>
                  <a:pt x="3190622" y="1491239"/>
                </a:lnTo>
                <a:lnTo>
                  <a:pt x="3253863" y="1463040"/>
                </a:lnTo>
                <a:lnTo>
                  <a:pt x="3332349" y="1434082"/>
                </a:lnTo>
                <a:lnTo>
                  <a:pt x="3394842" y="1405884"/>
                </a:lnTo>
                <a:lnTo>
                  <a:pt x="3458082" y="1377698"/>
                </a:lnTo>
                <a:lnTo>
                  <a:pt x="3536569" y="1335026"/>
                </a:lnTo>
                <a:lnTo>
                  <a:pt x="3599810" y="1306828"/>
                </a:lnTo>
                <a:lnTo>
                  <a:pt x="3662302" y="1277870"/>
                </a:lnTo>
                <a:lnTo>
                  <a:pt x="3740789" y="1249684"/>
                </a:lnTo>
                <a:lnTo>
                  <a:pt x="3804029" y="1221486"/>
                </a:lnTo>
                <a:lnTo>
                  <a:pt x="3866522" y="1178814"/>
                </a:lnTo>
                <a:lnTo>
                  <a:pt x="3945008" y="1150616"/>
                </a:lnTo>
                <a:lnTo>
                  <a:pt x="4008249" y="1121670"/>
                </a:lnTo>
                <a:lnTo>
                  <a:pt x="4070728" y="1093472"/>
                </a:lnTo>
                <a:lnTo>
                  <a:pt x="4149976" y="1065274"/>
                </a:lnTo>
                <a:lnTo>
                  <a:pt x="4212469" y="1022602"/>
                </a:lnTo>
                <a:lnTo>
                  <a:pt x="4275710" y="994416"/>
                </a:lnTo>
                <a:lnTo>
                  <a:pt x="4354196" y="965458"/>
                </a:lnTo>
                <a:lnTo>
                  <a:pt x="4416675" y="922786"/>
                </a:lnTo>
                <a:lnTo>
                  <a:pt x="4479929" y="894588"/>
                </a:lnTo>
                <a:lnTo>
                  <a:pt x="4558416" y="866390"/>
                </a:lnTo>
                <a:lnTo>
                  <a:pt x="4620895" y="838204"/>
                </a:lnTo>
                <a:lnTo>
                  <a:pt x="4684149" y="795533"/>
                </a:lnTo>
                <a:lnTo>
                  <a:pt x="4762636" y="766574"/>
                </a:lnTo>
                <a:lnTo>
                  <a:pt x="4825876" y="724664"/>
                </a:lnTo>
                <a:lnTo>
                  <a:pt x="4888356" y="695705"/>
                </a:lnTo>
                <a:lnTo>
                  <a:pt x="4966842" y="667519"/>
                </a:lnTo>
                <a:lnTo>
                  <a:pt x="5030096" y="624848"/>
                </a:lnTo>
                <a:lnTo>
                  <a:pt x="5092575" y="596650"/>
                </a:lnTo>
                <a:lnTo>
                  <a:pt x="5171062" y="568452"/>
                </a:lnTo>
                <a:lnTo>
                  <a:pt x="5234316" y="525780"/>
                </a:lnTo>
                <a:lnTo>
                  <a:pt x="5296795" y="496822"/>
                </a:lnTo>
                <a:lnTo>
                  <a:pt x="5375281" y="454150"/>
                </a:lnTo>
                <a:lnTo>
                  <a:pt x="5438522" y="425964"/>
                </a:lnTo>
                <a:lnTo>
                  <a:pt x="5501015" y="383293"/>
                </a:lnTo>
                <a:lnTo>
                  <a:pt x="5580263" y="355095"/>
                </a:lnTo>
                <a:lnTo>
                  <a:pt x="5642742" y="326897"/>
                </a:lnTo>
                <a:lnTo>
                  <a:pt x="5705983" y="284226"/>
                </a:lnTo>
                <a:lnTo>
                  <a:pt x="5784469" y="256040"/>
                </a:lnTo>
                <a:lnTo>
                  <a:pt x="5846962" y="213368"/>
                </a:lnTo>
                <a:lnTo>
                  <a:pt x="5910203" y="184410"/>
                </a:lnTo>
                <a:lnTo>
                  <a:pt x="5988689" y="141738"/>
                </a:lnTo>
                <a:lnTo>
                  <a:pt x="6051182" y="113540"/>
                </a:lnTo>
                <a:lnTo>
                  <a:pt x="6114422" y="70869"/>
                </a:lnTo>
                <a:lnTo>
                  <a:pt x="6192909" y="42671"/>
                </a:lnTo>
                <a:lnTo>
                  <a:pt x="6256150" y="0"/>
                </a:lnTo>
              </a:path>
            </a:pathLst>
          </a:custGeom>
          <a:ln w="1440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921534" y="6418450"/>
            <a:ext cx="139925" cy="127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13429" y="6262238"/>
            <a:ext cx="139925" cy="1277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289328" y="6063355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65226" y="5807324"/>
            <a:ext cx="139930" cy="128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656361" y="5537586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332261" y="5239647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008161" y="4927223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684061" y="4600326"/>
            <a:ext cx="139925" cy="127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375955" y="4259715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051856" y="3904620"/>
            <a:ext cx="139925" cy="1277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300371" y="5715748"/>
            <a:ext cx="6806565" cy="753110"/>
          </a:xfrm>
          <a:custGeom>
            <a:avLst/>
            <a:gdLst/>
            <a:ahLst/>
            <a:cxnLst/>
            <a:rect l="l" t="t" r="r" b="b"/>
            <a:pathLst>
              <a:path w="6806565" h="753110">
                <a:moveTo>
                  <a:pt x="0" y="752850"/>
                </a:moveTo>
                <a:lnTo>
                  <a:pt x="675900" y="681220"/>
                </a:lnTo>
                <a:lnTo>
                  <a:pt x="1367793" y="596638"/>
                </a:lnTo>
                <a:lnTo>
                  <a:pt x="2043694" y="525008"/>
                </a:lnTo>
                <a:lnTo>
                  <a:pt x="2719580" y="454150"/>
                </a:lnTo>
                <a:lnTo>
                  <a:pt x="3410726" y="369568"/>
                </a:lnTo>
                <a:lnTo>
                  <a:pt x="4086613" y="297938"/>
                </a:lnTo>
                <a:lnTo>
                  <a:pt x="4762513" y="227069"/>
                </a:lnTo>
                <a:lnTo>
                  <a:pt x="5438413" y="141726"/>
                </a:lnTo>
                <a:lnTo>
                  <a:pt x="6130307" y="70857"/>
                </a:lnTo>
                <a:lnTo>
                  <a:pt x="6806207" y="0"/>
                </a:lnTo>
              </a:path>
            </a:pathLst>
          </a:custGeom>
          <a:ln w="14213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245634" y="6418450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921534" y="6347581"/>
            <a:ext cx="139925" cy="1277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13429" y="6262238"/>
            <a:ext cx="139925" cy="1277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289328" y="6191368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656361" y="6035156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65229" y="6119739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332258" y="5963524"/>
            <a:ext cx="139930" cy="128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008161" y="5892657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375955" y="5736445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684058" y="5807312"/>
            <a:ext cx="139930" cy="1284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051856" y="5665576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918468" y="6212570"/>
            <a:ext cx="6188710" cy="269875"/>
          </a:xfrm>
          <a:custGeom>
            <a:avLst/>
            <a:gdLst/>
            <a:ahLst/>
            <a:cxnLst/>
            <a:rect l="l" t="t" r="r" b="b"/>
            <a:pathLst>
              <a:path w="6188709" h="269875">
                <a:moveTo>
                  <a:pt x="0" y="269763"/>
                </a:moveTo>
                <a:lnTo>
                  <a:pt x="7345" y="268234"/>
                </a:lnTo>
                <a:lnTo>
                  <a:pt x="57789" y="256027"/>
                </a:lnTo>
                <a:lnTo>
                  <a:pt x="136275" y="241542"/>
                </a:lnTo>
                <a:lnTo>
                  <a:pt x="199530" y="241542"/>
                </a:lnTo>
                <a:lnTo>
                  <a:pt x="262009" y="227069"/>
                </a:lnTo>
                <a:lnTo>
                  <a:pt x="340495" y="213356"/>
                </a:lnTo>
                <a:lnTo>
                  <a:pt x="403736" y="213356"/>
                </a:lnTo>
                <a:lnTo>
                  <a:pt x="466229" y="198871"/>
                </a:lnTo>
                <a:lnTo>
                  <a:pt x="545477" y="198871"/>
                </a:lnTo>
                <a:lnTo>
                  <a:pt x="607956" y="184398"/>
                </a:lnTo>
                <a:lnTo>
                  <a:pt x="749696" y="184398"/>
                </a:lnTo>
                <a:lnTo>
                  <a:pt x="812175" y="170685"/>
                </a:lnTo>
                <a:lnTo>
                  <a:pt x="953903" y="170685"/>
                </a:lnTo>
                <a:lnTo>
                  <a:pt x="1016395" y="156199"/>
                </a:lnTo>
                <a:lnTo>
                  <a:pt x="1158122" y="156199"/>
                </a:lnTo>
                <a:lnTo>
                  <a:pt x="1220615" y="142487"/>
                </a:lnTo>
                <a:lnTo>
                  <a:pt x="1425583" y="142487"/>
                </a:lnTo>
                <a:lnTo>
                  <a:pt x="1488076" y="128013"/>
                </a:lnTo>
                <a:lnTo>
                  <a:pt x="1692282" y="128013"/>
                </a:lnTo>
                <a:lnTo>
                  <a:pt x="1770768" y="113528"/>
                </a:lnTo>
                <a:lnTo>
                  <a:pt x="2038242" y="113528"/>
                </a:lnTo>
                <a:lnTo>
                  <a:pt x="2101483" y="99815"/>
                </a:lnTo>
                <a:lnTo>
                  <a:pt x="2384189" y="99815"/>
                </a:lnTo>
                <a:lnTo>
                  <a:pt x="2446668" y="85342"/>
                </a:lnTo>
                <a:lnTo>
                  <a:pt x="2792615" y="85342"/>
                </a:lnTo>
                <a:lnTo>
                  <a:pt x="2855870" y="70857"/>
                </a:lnTo>
                <a:lnTo>
                  <a:pt x="3264296" y="70857"/>
                </a:lnTo>
                <a:lnTo>
                  <a:pt x="3326788" y="57144"/>
                </a:lnTo>
                <a:lnTo>
                  <a:pt x="3390029" y="57144"/>
                </a:lnTo>
                <a:lnTo>
                  <a:pt x="3439449" y="57144"/>
                </a:lnTo>
                <a:lnTo>
                  <a:pt x="3798468" y="57144"/>
                </a:lnTo>
                <a:lnTo>
                  <a:pt x="3876955" y="42671"/>
                </a:lnTo>
                <a:lnTo>
                  <a:pt x="4490362" y="42671"/>
                </a:lnTo>
                <a:lnTo>
                  <a:pt x="4552842" y="28186"/>
                </a:lnTo>
                <a:lnTo>
                  <a:pt x="4616096" y="28186"/>
                </a:lnTo>
                <a:lnTo>
                  <a:pt x="4664787" y="28186"/>
                </a:lnTo>
                <a:lnTo>
                  <a:pt x="4713478" y="28186"/>
                </a:lnTo>
                <a:lnTo>
                  <a:pt x="5166262" y="28186"/>
                </a:lnTo>
                <a:lnTo>
                  <a:pt x="5228742" y="14473"/>
                </a:lnTo>
                <a:lnTo>
                  <a:pt x="5983128" y="14473"/>
                </a:lnTo>
                <a:lnTo>
                  <a:pt x="6046369" y="0"/>
                </a:lnTo>
                <a:lnTo>
                  <a:pt x="6188096" y="0"/>
                </a:lnTo>
              </a:path>
            </a:pathLst>
          </a:custGeom>
          <a:ln w="14198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921534" y="6418450"/>
            <a:ext cx="139925" cy="127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613429" y="6347581"/>
            <a:ext cx="139925" cy="1277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289328" y="6304909"/>
            <a:ext cx="139925" cy="1277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65229" y="6262238"/>
            <a:ext cx="139925" cy="1277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56361" y="6247765"/>
            <a:ext cx="139925" cy="1277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332261" y="6219567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08161" y="6205093"/>
            <a:ext cx="139925" cy="12772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375955" y="6176907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684061" y="6191380"/>
            <a:ext cx="139925" cy="1277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051856" y="6162434"/>
            <a:ext cx="139925" cy="1277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5972435" y="1670557"/>
            <a:ext cx="2978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6666" sz="3000" spc="7" b="1">
                <a:latin typeface="Times New Roman"/>
                <a:cs typeface="Times New Roman"/>
              </a:rPr>
              <a:t>2</a:t>
            </a:r>
            <a:r>
              <a:rPr dirty="0" sz="1300" spc="5" b="1" i="1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199255" y="1800860"/>
            <a:ext cx="3022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-16666" sz="3000" b="1" i="1">
                <a:latin typeface="Times New Roman"/>
                <a:cs typeface="Times New Roman"/>
              </a:rPr>
              <a:t>n</a:t>
            </a:r>
            <a:r>
              <a:rPr dirty="0" sz="1300" b="1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910455" y="3836923"/>
            <a:ext cx="7588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n </a:t>
            </a:r>
            <a:r>
              <a:rPr dirty="0" sz="2000" spc="-5" b="1">
                <a:latin typeface="Times New Roman"/>
                <a:cs typeface="Times New Roman"/>
              </a:rPr>
              <a:t>log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8410309" y="5317176"/>
            <a:ext cx="553720" cy="9398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14960">
              <a:lnSpc>
                <a:spcPct val="100000"/>
              </a:lnSpc>
              <a:spcBef>
                <a:spcPts val="1300"/>
              </a:spcBef>
            </a:pP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spc="-5" b="1">
                <a:latin typeface="Times New Roman"/>
                <a:cs typeface="Times New Roman"/>
              </a:rPr>
              <a:t>log</a:t>
            </a:r>
            <a:r>
              <a:rPr dirty="0" sz="2000" spc="-85" b="1">
                <a:latin typeface="Times New Roman"/>
                <a:cs typeface="Times New Roman"/>
              </a:rPr>
              <a:t>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728314" y="4424422"/>
            <a:ext cx="11048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170277" y="6640309"/>
            <a:ext cx="16700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506859" y="6774942"/>
            <a:ext cx="1445895" cy="85090"/>
          </a:xfrm>
          <a:custGeom>
            <a:avLst/>
            <a:gdLst/>
            <a:ahLst/>
            <a:cxnLst/>
            <a:rect l="l" t="t" r="r" b="b"/>
            <a:pathLst>
              <a:path w="1445895" h="85090">
                <a:moveTo>
                  <a:pt x="1374350" y="42561"/>
                </a:moveTo>
                <a:lnTo>
                  <a:pt x="1339365" y="32765"/>
                </a:lnTo>
                <a:lnTo>
                  <a:pt x="0" y="32765"/>
                </a:lnTo>
                <a:lnTo>
                  <a:pt x="0" y="51815"/>
                </a:lnTo>
                <a:lnTo>
                  <a:pt x="1340493" y="51815"/>
                </a:lnTo>
                <a:lnTo>
                  <a:pt x="1374350" y="42561"/>
                </a:lnTo>
                <a:close/>
              </a:path>
              <a:path w="1445895" h="85090">
                <a:moveTo>
                  <a:pt x="1410099" y="32765"/>
                </a:moveTo>
                <a:lnTo>
                  <a:pt x="1298447" y="1524"/>
                </a:lnTo>
                <a:lnTo>
                  <a:pt x="1293101" y="0"/>
                </a:lnTo>
                <a:lnTo>
                  <a:pt x="1287767" y="3048"/>
                </a:lnTo>
                <a:lnTo>
                  <a:pt x="1287017" y="8381"/>
                </a:lnTo>
                <a:lnTo>
                  <a:pt x="1285493" y="12953"/>
                </a:lnTo>
                <a:lnTo>
                  <a:pt x="1288529" y="18287"/>
                </a:lnTo>
                <a:lnTo>
                  <a:pt x="1293101" y="19811"/>
                </a:lnTo>
                <a:lnTo>
                  <a:pt x="1339365" y="32765"/>
                </a:lnTo>
                <a:lnTo>
                  <a:pt x="1410099" y="32765"/>
                </a:lnTo>
                <a:close/>
              </a:path>
              <a:path w="1445895" h="85090">
                <a:moveTo>
                  <a:pt x="1410462" y="52476"/>
                </a:moveTo>
                <a:lnTo>
                  <a:pt x="1410462" y="51815"/>
                </a:lnTo>
                <a:lnTo>
                  <a:pt x="1340493" y="51815"/>
                </a:lnTo>
                <a:lnTo>
                  <a:pt x="1293101" y="64769"/>
                </a:lnTo>
                <a:lnTo>
                  <a:pt x="1288529" y="66293"/>
                </a:lnTo>
                <a:lnTo>
                  <a:pt x="1285493" y="71627"/>
                </a:lnTo>
                <a:lnTo>
                  <a:pt x="1287017" y="76961"/>
                </a:lnTo>
                <a:lnTo>
                  <a:pt x="1287767" y="81533"/>
                </a:lnTo>
                <a:lnTo>
                  <a:pt x="1293101" y="84581"/>
                </a:lnTo>
                <a:lnTo>
                  <a:pt x="1298447" y="83819"/>
                </a:lnTo>
                <a:lnTo>
                  <a:pt x="1410462" y="52476"/>
                </a:lnTo>
                <a:close/>
              </a:path>
              <a:path w="1445895" h="85090">
                <a:moveTo>
                  <a:pt x="1445501" y="42672"/>
                </a:moveTo>
                <a:lnTo>
                  <a:pt x="1410462" y="32867"/>
                </a:lnTo>
                <a:lnTo>
                  <a:pt x="1339365" y="32765"/>
                </a:lnTo>
                <a:lnTo>
                  <a:pt x="1374350" y="42561"/>
                </a:lnTo>
                <a:lnTo>
                  <a:pt x="1407401" y="33527"/>
                </a:lnTo>
                <a:lnTo>
                  <a:pt x="1407401" y="51815"/>
                </a:lnTo>
                <a:lnTo>
                  <a:pt x="1410462" y="51815"/>
                </a:lnTo>
                <a:lnTo>
                  <a:pt x="1410462" y="52476"/>
                </a:lnTo>
                <a:lnTo>
                  <a:pt x="1445501" y="42672"/>
                </a:lnTo>
                <a:close/>
              </a:path>
              <a:path w="1445895" h="85090">
                <a:moveTo>
                  <a:pt x="1407401" y="51815"/>
                </a:moveTo>
                <a:lnTo>
                  <a:pt x="1374350" y="42561"/>
                </a:lnTo>
                <a:lnTo>
                  <a:pt x="1340493" y="51815"/>
                </a:lnTo>
                <a:lnTo>
                  <a:pt x="1407401" y="51815"/>
                </a:lnTo>
                <a:close/>
              </a:path>
              <a:path w="1445895" h="85090">
                <a:moveTo>
                  <a:pt x="1407401" y="51815"/>
                </a:moveTo>
                <a:lnTo>
                  <a:pt x="1407401" y="33527"/>
                </a:lnTo>
                <a:lnTo>
                  <a:pt x="1374350" y="42561"/>
                </a:lnTo>
                <a:lnTo>
                  <a:pt x="1407401" y="51815"/>
                </a:lnTo>
                <a:close/>
              </a:path>
              <a:path w="1445895" h="85090">
                <a:moveTo>
                  <a:pt x="1410462" y="32867"/>
                </a:moveTo>
                <a:lnTo>
                  <a:pt x="1410099" y="32765"/>
                </a:lnTo>
                <a:lnTo>
                  <a:pt x="1410462" y="328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05241" y="2832354"/>
            <a:ext cx="85090" cy="1503045"/>
          </a:xfrm>
          <a:custGeom>
            <a:avLst/>
            <a:gdLst/>
            <a:ahLst/>
            <a:cxnLst/>
            <a:rect l="l" t="t" r="r" b="b"/>
            <a:pathLst>
              <a:path w="85089" h="1503045">
                <a:moveTo>
                  <a:pt x="84582" y="152400"/>
                </a:moveTo>
                <a:lnTo>
                  <a:pt x="83058" y="147828"/>
                </a:lnTo>
                <a:lnTo>
                  <a:pt x="41909" y="0"/>
                </a:lnTo>
                <a:lnTo>
                  <a:pt x="762" y="147828"/>
                </a:lnTo>
                <a:lnTo>
                  <a:pt x="0" y="152400"/>
                </a:lnTo>
                <a:lnTo>
                  <a:pt x="2286" y="157734"/>
                </a:lnTo>
                <a:lnTo>
                  <a:pt x="12954" y="160782"/>
                </a:lnTo>
                <a:lnTo>
                  <a:pt x="18288" y="157734"/>
                </a:lnTo>
                <a:lnTo>
                  <a:pt x="19812" y="153162"/>
                </a:lnTo>
                <a:lnTo>
                  <a:pt x="32765" y="105769"/>
                </a:lnTo>
                <a:lnTo>
                  <a:pt x="32765" y="35813"/>
                </a:lnTo>
                <a:lnTo>
                  <a:pt x="51815" y="35813"/>
                </a:lnTo>
                <a:lnTo>
                  <a:pt x="51815" y="106897"/>
                </a:lnTo>
                <a:lnTo>
                  <a:pt x="64770" y="153162"/>
                </a:lnTo>
                <a:lnTo>
                  <a:pt x="66294" y="157734"/>
                </a:lnTo>
                <a:lnTo>
                  <a:pt x="71628" y="160782"/>
                </a:lnTo>
                <a:lnTo>
                  <a:pt x="76200" y="159258"/>
                </a:lnTo>
                <a:lnTo>
                  <a:pt x="81534" y="157734"/>
                </a:lnTo>
                <a:lnTo>
                  <a:pt x="84582" y="152400"/>
                </a:lnTo>
                <a:close/>
              </a:path>
              <a:path w="85089" h="1503045">
                <a:moveTo>
                  <a:pt x="51815" y="106897"/>
                </a:moveTo>
                <a:lnTo>
                  <a:pt x="51815" y="35813"/>
                </a:lnTo>
                <a:lnTo>
                  <a:pt x="32765" y="35813"/>
                </a:lnTo>
                <a:lnTo>
                  <a:pt x="32765" y="38862"/>
                </a:lnTo>
                <a:lnTo>
                  <a:pt x="51053" y="38862"/>
                </a:lnTo>
                <a:lnTo>
                  <a:pt x="51053" y="104176"/>
                </a:lnTo>
                <a:lnTo>
                  <a:pt x="51815" y="106897"/>
                </a:lnTo>
                <a:close/>
              </a:path>
              <a:path w="85089" h="1503045">
                <a:moveTo>
                  <a:pt x="51053" y="38862"/>
                </a:moveTo>
                <a:lnTo>
                  <a:pt x="32765" y="38862"/>
                </a:lnTo>
                <a:lnTo>
                  <a:pt x="42020" y="71912"/>
                </a:lnTo>
                <a:lnTo>
                  <a:pt x="51053" y="38862"/>
                </a:lnTo>
                <a:close/>
              </a:path>
              <a:path w="85089" h="1503045">
                <a:moveTo>
                  <a:pt x="42020" y="71912"/>
                </a:moveTo>
                <a:lnTo>
                  <a:pt x="32765" y="38862"/>
                </a:lnTo>
                <a:lnTo>
                  <a:pt x="32765" y="105769"/>
                </a:lnTo>
                <a:lnTo>
                  <a:pt x="42020" y="71912"/>
                </a:lnTo>
                <a:close/>
              </a:path>
              <a:path w="85089" h="1503045">
                <a:moveTo>
                  <a:pt x="51816" y="1502664"/>
                </a:moveTo>
                <a:lnTo>
                  <a:pt x="51815" y="106897"/>
                </a:lnTo>
                <a:lnTo>
                  <a:pt x="42020" y="71912"/>
                </a:lnTo>
                <a:lnTo>
                  <a:pt x="32765" y="105769"/>
                </a:lnTo>
                <a:lnTo>
                  <a:pt x="32766" y="1502664"/>
                </a:lnTo>
                <a:lnTo>
                  <a:pt x="51816" y="1502664"/>
                </a:lnTo>
                <a:close/>
              </a:path>
              <a:path w="85089" h="1503045">
                <a:moveTo>
                  <a:pt x="51053" y="104176"/>
                </a:moveTo>
                <a:lnTo>
                  <a:pt x="51053" y="38862"/>
                </a:lnTo>
                <a:lnTo>
                  <a:pt x="42020" y="71912"/>
                </a:lnTo>
                <a:lnTo>
                  <a:pt x="51053" y="1041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0502" y="1120688"/>
            <a:ext cx="2987040" cy="470916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482600" indent="-470534">
              <a:lnSpc>
                <a:spcPct val="100000"/>
              </a:lnSpc>
              <a:spcBef>
                <a:spcPts val="77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图书的摆放问题</a:t>
            </a:r>
            <a:endParaRPr sz="2800">
              <a:latin typeface="Microsoft YaHei"/>
              <a:cs typeface="Microsoft YaHei"/>
            </a:endParaRPr>
          </a:p>
          <a:p>
            <a:pPr marL="482600" indent="-470534">
              <a:lnSpc>
                <a:spcPct val="100000"/>
              </a:lnSpc>
              <a:spcBef>
                <a:spcPts val="67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随便摆放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怎么插入新书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怎么找书</a:t>
            </a:r>
            <a:endParaRPr sz="2400">
              <a:latin typeface="Microsoft YaHei"/>
              <a:cs typeface="Microsoft YaHei"/>
            </a:endParaRPr>
          </a:p>
          <a:p>
            <a:pPr marL="482600" indent="-470534">
              <a:lnSpc>
                <a:spcPct val="100000"/>
              </a:lnSpc>
              <a:spcBef>
                <a:spcPts val="655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按字母索引摆放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怎么插入新书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怎么找书</a:t>
            </a:r>
            <a:endParaRPr sz="2400">
              <a:latin typeface="Microsoft YaHei"/>
              <a:cs typeface="Microsoft YaHei"/>
            </a:endParaRPr>
          </a:p>
          <a:p>
            <a:pPr marL="482600" indent="-470534">
              <a:lnSpc>
                <a:spcPct val="100000"/>
              </a:lnSpc>
              <a:spcBef>
                <a:spcPts val="655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分区分类摆放</a:t>
            </a:r>
            <a:endParaRPr sz="28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怎么插入新书</a:t>
            </a:r>
            <a:endParaRPr sz="2400">
              <a:latin typeface="Microsoft YaHei"/>
              <a:cs typeface="Microsoft YaHei"/>
            </a:endParaRPr>
          </a:p>
          <a:p>
            <a:pPr lvl="1" marL="920750" indent="-438150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Wingdings"/>
              <a:buChar char=""/>
              <a:tabLst>
                <a:tab pos="920750" algn="l"/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怎么找书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19495" y="6932617"/>
            <a:ext cx="97155" cy="18542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Verdana"/>
                <a:cs typeface="Verdana"/>
              </a:rPr>
              <a:t>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9921" y="1645439"/>
            <a:ext cx="4859478" cy="1871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59921" y="4002023"/>
            <a:ext cx="4818126" cy="3067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0773" y="3695700"/>
            <a:ext cx="3429000" cy="3343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72708" y="3947414"/>
            <a:ext cx="185737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解决问题 方法的效 率跟</a:t>
            </a:r>
            <a:r>
              <a:rPr dirty="0" sz="3600" spc="5" b="1">
                <a:solidFill>
                  <a:srgbClr val="FFFF00"/>
                </a:solidFill>
                <a:latin typeface="Microsoft JhengHei UI"/>
                <a:cs typeface="Microsoft JhengHei UI"/>
              </a:rPr>
              <a:t>数据 的组织方 式</a:t>
            </a: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有关</a:t>
            </a:r>
            <a:endParaRPr sz="3600">
              <a:latin typeface="PMingLiU"/>
              <a:cs typeface="PMingLiU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7144384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1.1解决问题的方法的效率和什么相关？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470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1.9常用复杂度函数（续）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15834" y="1221866"/>
          <a:ext cx="8348345" cy="5129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6490"/>
                <a:gridCol w="788670"/>
                <a:gridCol w="901700"/>
                <a:gridCol w="1014730"/>
                <a:gridCol w="1014729"/>
                <a:gridCol w="1127125"/>
                <a:gridCol w="1240154"/>
                <a:gridCol w="1127759"/>
              </a:tblGrid>
              <a:tr h="294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50" spc="20" b="1">
                          <a:latin typeface="SimSun"/>
                          <a:cs typeface="SimSun"/>
                        </a:rPr>
                        <a:t>每</a:t>
                      </a:r>
                      <a:r>
                        <a:rPr dirty="0" sz="1450" spc="25" b="1">
                          <a:latin typeface="SimSun"/>
                          <a:cs typeface="SimSun"/>
                        </a:rPr>
                        <a:t>秒</a:t>
                      </a:r>
                      <a:r>
                        <a:rPr dirty="0" sz="1450" spc="10" b="1">
                          <a:latin typeface="Courier New"/>
                          <a:cs typeface="Courier New"/>
                        </a:rPr>
                        <a:t>10</a:t>
                      </a:r>
                      <a:r>
                        <a:rPr dirty="0" sz="1450" spc="25" b="1">
                          <a:latin typeface="SimSun"/>
                          <a:cs typeface="SimSun"/>
                        </a:rPr>
                        <a:t>亿</a:t>
                      </a:r>
                      <a:r>
                        <a:rPr dirty="0" sz="1450" spc="20" b="1">
                          <a:latin typeface="SimSun"/>
                          <a:cs typeface="SimSun"/>
                        </a:rPr>
                        <a:t>指</a:t>
                      </a:r>
                      <a:r>
                        <a:rPr dirty="0" sz="1450" spc="15" b="1">
                          <a:latin typeface="SimSun"/>
                          <a:cs typeface="SimSun"/>
                        </a:rPr>
                        <a:t>令计算机</a:t>
                      </a:r>
                      <a:r>
                        <a:rPr dirty="0" sz="1450" spc="25" b="1">
                          <a:latin typeface="SimSun"/>
                          <a:cs typeface="SimSun"/>
                        </a:rPr>
                        <a:t>的</a:t>
                      </a:r>
                      <a:r>
                        <a:rPr dirty="0" sz="1450" spc="15" b="1">
                          <a:latin typeface="SimSun"/>
                          <a:cs typeface="SimSun"/>
                        </a:rPr>
                        <a:t>运行时间表</a:t>
                      </a:r>
                      <a:endParaRPr sz="1450">
                        <a:latin typeface="SimSun"/>
                        <a:cs typeface="SimSun"/>
                      </a:endParaRPr>
                    </a:p>
                  </a:txBody>
                  <a:tcPr marL="0" marR="0" marB="0" marT="69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418">
                <a:tc>
                  <a:txBody>
                    <a:bodyPr/>
                    <a:lstStyle/>
                    <a:p>
                      <a:pPr algn="ctr" marL="1270">
                        <a:lnSpc>
                          <a:spcPts val="2255"/>
                        </a:lnSpc>
                      </a:pPr>
                      <a:r>
                        <a:rPr dirty="0" sz="1950" b="1" i="1">
                          <a:latin typeface="Times New Roman"/>
                          <a:cs typeface="Times New Roman"/>
                        </a:rPr>
                        <a:t>n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2255"/>
                        </a:lnSpc>
                      </a:pPr>
                      <a:r>
                        <a:rPr dirty="0" sz="1950" spc="5" b="1" i="1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1950" spc="5" b="1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dirty="0" sz="1950" spc="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950" spc="5" b="1">
                          <a:latin typeface="Times New Roman"/>
                          <a:cs typeface="Times New Roman"/>
                        </a:rPr>
                        <a:t>)=</a:t>
                      </a:r>
                      <a:r>
                        <a:rPr dirty="0" sz="1950" spc="5" b="1" i="1">
                          <a:latin typeface="Times New Roman"/>
                          <a:cs typeface="Times New Roman"/>
                        </a:rPr>
                        <a:t>n</a:t>
                      </a:r>
                      <a:endParaRPr sz="19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95"/>
                        </a:lnSpc>
                      </a:pPr>
                      <a:r>
                        <a:rPr dirty="0" sz="1800" b="1" i="1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800" spc="40" b="1" i="1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baseline="1424" sz="2925" spc="15" b="1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dirty="0" baseline="-11111" sz="1875" spc="15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1424" sz="2925" spc="15" b="1" i="1">
                          <a:latin typeface="Times New Roman"/>
                          <a:cs typeface="Times New Roman"/>
                        </a:rPr>
                        <a:t>n</a:t>
                      </a:r>
                      <a:endParaRPr baseline="1424" sz="2925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</a:pPr>
                      <a:r>
                        <a:rPr dirty="0" baseline="-25641" sz="2925" spc="1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10" b="1">
                          <a:latin typeface="Times New Roman"/>
                          <a:cs typeface="Times New Roman"/>
                        </a:rPr>
                        <a:t>2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</a:pPr>
                      <a:r>
                        <a:rPr dirty="0" baseline="-25641" sz="2925" spc="1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10" b="1">
                          <a:latin typeface="Times New Roman"/>
                          <a:cs typeface="Times New Roman"/>
                        </a:rPr>
                        <a:t>3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365"/>
                        </a:lnSpc>
                      </a:pPr>
                      <a:r>
                        <a:rPr dirty="0" baseline="-25641" sz="2925" spc="1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10" b="1">
                          <a:latin typeface="Times New Roman"/>
                          <a:cs typeface="Times New Roman"/>
                        </a:rPr>
                        <a:t>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365"/>
                        </a:lnSpc>
                      </a:pPr>
                      <a:r>
                        <a:rPr dirty="0" baseline="-25641" sz="2925" spc="15" b="1" i="1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250" spc="10" b="1">
                          <a:latin typeface="Times New Roman"/>
                          <a:cs typeface="Times New Roman"/>
                        </a:rPr>
                        <a:t>10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</a:pPr>
                      <a:r>
                        <a:rPr dirty="0" baseline="-25641" sz="2925" spc="15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sz="1250" spc="10" b="1" i="1">
                          <a:latin typeface="Times New Roman"/>
                          <a:cs typeface="Times New Roman"/>
                        </a:rPr>
                        <a:t>n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2256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.01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.03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.1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2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14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2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10sec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13398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spc="-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28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1849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20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.02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.09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.4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160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2.84hr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855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.03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.15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640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.9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27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810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6.83d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1sec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819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40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.04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.21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1.6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64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2.56ms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33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121.36d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18.3min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0483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50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.05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.28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2.5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686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125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07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6.25ms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13d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901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100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.10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.66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100ms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3271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3171</a:t>
                      </a: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40404" sz="1650" spc="-22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880">
                <a:tc>
                  <a:txBody>
                    <a:bodyPr/>
                    <a:lstStyle/>
                    <a:p>
                      <a:pPr algn="r" marR="16446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1,000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1.00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9.96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7117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1sec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98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16.67min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0096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3.17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baseline="40404" sz="1650" spc="-15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0223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32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28</a:t>
                      </a:r>
                      <a:r>
                        <a:rPr dirty="0" baseline="40404" sz="1650" spc="-22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866">
                <a:tc>
                  <a:txBody>
                    <a:bodyPr/>
                    <a:lstStyle/>
                    <a:p>
                      <a:pPr algn="r" marR="1638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10,000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825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130.03</a:t>
                      </a:r>
                      <a:r>
                        <a:rPr dirty="0" sz="1750" spc="-10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100ms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16.67min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spc="-10" b="1">
                          <a:latin typeface="Times New Roman"/>
                          <a:cs typeface="Times New Roman"/>
                        </a:rPr>
                        <a:t>115.7d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3.17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40404" sz="1650" spc="-15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9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451493">
                <a:tc>
                  <a:txBody>
                    <a:bodyPr/>
                    <a:lstStyle/>
                    <a:p>
                      <a:pPr algn="r" marR="16446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100,000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dirty="0" sz="1750" spc="5" b="1">
                          <a:latin typeface="Symbol"/>
                          <a:cs typeface="Symbol"/>
                        </a:rPr>
                        <a:t></a:t>
                      </a: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1.66ms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10sec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-10" b="1">
                          <a:latin typeface="Times New Roman"/>
                          <a:cs typeface="Times New Roman"/>
                        </a:rPr>
                        <a:t>11.57d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3171yr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3.17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baseline="40404" sz="1650" spc="-15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271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68207">
                <a:tc>
                  <a:txBody>
                    <a:bodyPr/>
                    <a:lstStyle/>
                    <a:p>
                      <a:pPr algn="r" marR="162560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1,000,000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1.0ms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7620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19.92ms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spc="10" b="1">
                          <a:latin typeface="Times New Roman"/>
                          <a:cs typeface="Times New Roman"/>
                        </a:rPr>
                        <a:t>16.67min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spc="5" b="1">
                          <a:latin typeface="Times New Roman"/>
                          <a:cs typeface="Times New Roman"/>
                        </a:rPr>
                        <a:t>31.71yr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955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3.17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10</a:t>
                      </a:r>
                      <a:r>
                        <a:rPr dirty="0" baseline="40404" sz="1650" spc="-22" b="1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4139">
                        <a:lnSpc>
                          <a:spcPts val="2065"/>
                        </a:lnSpc>
                        <a:spcBef>
                          <a:spcPts val="735"/>
                        </a:spcBef>
                      </a:pPr>
                      <a:r>
                        <a:rPr dirty="0" sz="1750" b="1">
                          <a:latin typeface="Times New Roman"/>
                          <a:cs typeface="Times New Roman"/>
                        </a:rPr>
                        <a:t>3.17</a:t>
                      </a:r>
                      <a:r>
                        <a:rPr dirty="0" sz="1750" spc="10" b="1">
                          <a:latin typeface="Symbol"/>
                          <a:cs typeface="Symbol"/>
                        </a:rPr>
                        <a:t>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dirty="0" sz="1750" b="1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dirty="0" baseline="40404" sz="1650" b="1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dirty="0" baseline="40404" sz="1650" spc="-15" b="1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sz="1750" spc="-5" b="1">
                          <a:latin typeface="Times New Roman"/>
                          <a:cs typeface="Times New Roman"/>
                        </a:rPr>
                        <a:t>yr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334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52023" y="6393432"/>
            <a:ext cx="19462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Symbol"/>
                <a:cs typeface="Symbol"/>
              </a:rPr>
              <a:t></a:t>
            </a:r>
            <a:r>
              <a:rPr dirty="0" sz="1800" b="1">
                <a:latin typeface="Times New Roman"/>
                <a:cs typeface="Times New Roman"/>
              </a:rPr>
              <a:t>s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SimSun"/>
                <a:cs typeface="SimSun"/>
              </a:rPr>
              <a:t>微</a:t>
            </a:r>
            <a:r>
              <a:rPr dirty="0" sz="1800" spc="-10" b="1">
                <a:latin typeface="SimSun"/>
                <a:cs typeface="SimSun"/>
              </a:rPr>
              <a:t>秒</a:t>
            </a:r>
            <a:r>
              <a:rPr dirty="0" sz="1800" spc="-450" b="1">
                <a:latin typeface="SimSun"/>
                <a:cs typeface="SimSu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2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10</a:t>
            </a:r>
            <a:r>
              <a:rPr dirty="0" baseline="25462" sz="1800" spc="-7" b="1">
                <a:latin typeface="Times New Roman"/>
                <a:cs typeface="Times New Roman"/>
              </a:rPr>
              <a:t>-6</a:t>
            </a:r>
            <a:r>
              <a:rPr dirty="0" baseline="25462" sz="1800" spc="202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秒</a:t>
            </a:r>
            <a:endParaRPr sz="1800">
              <a:latin typeface="SimSun"/>
              <a:cs typeface="SimSun"/>
            </a:endParaRPr>
          </a:p>
          <a:p>
            <a:pPr marL="38100">
              <a:lnSpc>
                <a:spcPct val="100000"/>
              </a:lnSpc>
            </a:pPr>
            <a:r>
              <a:rPr dirty="0" sz="1800" spc="-5" b="1">
                <a:latin typeface="Times New Roman"/>
                <a:cs typeface="Times New Roman"/>
              </a:rPr>
              <a:t>ms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1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SimSun"/>
                <a:cs typeface="SimSun"/>
              </a:rPr>
              <a:t>毫</a:t>
            </a:r>
            <a:r>
              <a:rPr dirty="0" sz="1800" spc="-10" b="1">
                <a:latin typeface="SimSun"/>
                <a:cs typeface="SimSun"/>
              </a:rPr>
              <a:t>秒</a:t>
            </a:r>
            <a:r>
              <a:rPr dirty="0" sz="1800" spc="-455" b="1">
                <a:latin typeface="SimSun"/>
                <a:cs typeface="SimSu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1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10</a:t>
            </a:r>
            <a:r>
              <a:rPr dirty="0" baseline="25462" sz="1800" spc="-7" b="1">
                <a:latin typeface="Times New Roman"/>
                <a:cs typeface="Times New Roman"/>
              </a:rPr>
              <a:t>-3</a:t>
            </a:r>
            <a:r>
              <a:rPr dirty="0" baseline="25462" sz="1800" spc="187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秒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4653" y="6667754"/>
            <a:ext cx="790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sec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8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秒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6936" y="6399537"/>
            <a:ext cx="953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Times New Roman"/>
                <a:cs typeface="Times New Roman"/>
              </a:rPr>
              <a:t>min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分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latin typeface="Times New Roman"/>
                <a:cs typeface="Times New Roman"/>
              </a:rPr>
              <a:t>hr</a:t>
            </a:r>
            <a:r>
              <a:rPr dirty="0" sz="1800" spc="-75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4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SimSun"/>
                <a:cs typeface="SimSun"/>
              </a:rPr>
              <a:t>小时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8478" y="6399537"/>
            <a:ext cx="7105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Times New Roman"/>
                <a:cs typeface="Times New Roman"/>
              </a:rPr>
              <a:t>yr =</a:t>
            </a:r>
            <a:r>
              <a:rPr dirty="0" sz="1800" spc="-12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年</a:t>
            </a:r>
            <a:endParaRPr sz="1800">
              <a:latin typeface="SimSun"/>
              <a:cs typeface="SimSun"/>
            </a:endParaRPr>
          </a:p>
          <a:p>
            <a:pPr marL="29209">
              <a:lnSpc>
                <a:spcPct val="100000"/>
              </a:lnSpc>
            </a:pPr>
            <a:r>
              <a:rPr dirty="0" sz="1800" spc="-5" b="1">
                <a:latin typeface="Times New Roman"/>
                <a:cs typeface="Times New Roman"/>
              </a:rPr>
              <a:t>d </a:t>
            </a:r>
            <a:r>
              <a:rPr dirty="0" sz="1800" b="1">
                <a:latin typeface="Times New Roman"/>
                <a:cs typeface="Times New Roman"/>
              </a:rPr>
              <a:t>=</a:t>
            </a:r>
            <a:r>
              <a:rPr dirty="0" sz="1800" spc="-6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SimSun"/>
                <a:cs typeface="SimSun"/>
              </a:rPr>
              <a:t>天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6800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1.10最大子列和问题——算法1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7670" y="1185499"/>
            <a:ext cx="7760334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080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给定</a:t>
            </a:r>
            <a:r>
              <a:rPr dirty="0" sz="2950" spc="-135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个整数的序列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{</a:t>
            </a:r>
            <a:r>
              <a:rPr dirty="0" sz="2800" spc="-2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40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021" sz="2775" spc="-60" b="1">
                <a:solidFill>
                  <a:srgbClr val="002060"/>
                </a:solidFill>
                <a:latin typeface="Microsoft YaHei"/>
                <a:cs typeface="Microsoft YaHei"/>
              </a:rPr>
              <a:t>1</a:t>
            </a:r>
            <a:r>
              <a:rPr dirty="0" sz="2800" spc="-40" b="1">
                <a:solidFill>
                  <a:srgbClr val="002060"/>
                </a:solidFill>
                <a:latin typeface="Microsoft YaHei"/>
                <a:cs typeface="Microsoft YaHei"/>
              </a:rPr>
              <a:t>,</a:t>
            </a:r>
            <a:r>
              <a:rPr dirty="0" sz="2800" spc="-2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40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021" sz="2775" spc="-60" b="1">
                <a:solidFill>
                  <a:srgbClr val="002060"/>
                </a:solidFill>
                <a:latin typeface="Microsoft YaHei"/>
                <a:cs typeface="Microsoft YaHei"/>
              </a:rPr>
              <a:t>2</a:t>
            </a:r>
            <a:r>
              <a:rPr dirty="0" sz="2800" spc="-40" b="1">
                <a:solidFill>
                  <a:srgbClr val="002060"/>
                </a:solidFill>
                <a:latin typeface="Microsoft YaHei"/>
                <a:cs typeface="Microsoft YaHei"/>
              </a:rPr>
              <a:t>,</a:t>
            </a:r>
            <a:r>
              <a:rPr dirty="0" sz="2800" spc="-10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…, </a:t>
            </a:r>
            <a:r>
              <a:rPr dirty="0" sz="2950" spc="-50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19943" sz="2925" spc="-75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0" b="1">
                <a:solidFill>
                  <a:srgbClr val="002060"/>
                </a:solidFill>
                <a:latin typeface="Microsoft YaHei"/>
                <a:cs typeface="Microsoft YaHei"/>
              </a:rPr>
              <a:t>}，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求函数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3232" y="1632442"/>
            <a:ext cx="14490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的最大值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6639" y="1612220"/>
            <a:ext cx="66230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950" spc="-50" i="1">
                <a:solidFill>
                  <a:srgbClr val="002060"/>
                </a:solidFill>
                <a:latin typeface="Microsoft YaHei"/>
                <a:cs typeface="Microsoft YaHei"/>
              </a:rPr>
              <a:t>f(i</a:t>
            </a:r>
            <a:r>
              <a:rPr dirty="0" sz="2950" spc="-285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45" i="1">
                <a:solidFill>
                  <a:srgbClr val="002060"/>
                </a:solidFill>
                <a:latin typeface="Microsoft YaHei"/>
                <a:cs typeface="Microsoft YaHei"/>
              </a:rPr>
              <a:t>j)</a:t>
            </a:r>
            <a:endParaRPr sz="295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3443" y="1612220"/>
            <a:ext cx="1713230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11785" algn="l"/>
              </a:tabLst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,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	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=</a:t>
            </a:r>
            <a:r>
              <a:rPr dirty="0" sz="2950" spc="-90" i="1">
                <a:solidFill>
                  <a:srgbClr val="002060"/>
                </a:solidFill>
                <a:latin typeface="Microsoft YaHei"/>
                <a:cs typeface="Microsoft YaHei"/>
              </a:rPr>
              <a:t>max{0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,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3217" y="2059162"/>
            <a:ext cx="343725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数，则最大子列和为0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81391" y="2763774"/>
            <a:ext cx="8379714" cy="42603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98832" y="1876025"/>
            <a:ext cx="10477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latin typeface="Times New Roman"/>
                <a:cs typeface="Times New Roman"/>
              </a:rPr>
              <a:t>k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134995" y="1612220"/>
            <a:ext cx="3051175" cy="4768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1630" algn="l"/>
              </a:tabLst>
            </a:pPr>
            <a:r>
              <a:rPr dirty="0" baseline="2314" sz="3600" spc="22" i="1">
                <a:latin typeface="Times New Roman"/>
                <a:cs typeface="Times New Roman"/>
              </a:rPr>
              <a:t>A</a:t>
            </a:r>
            <a:r>
              <a:rPr dirty="0" baseline="2314" sz="3600" spc="22" i="1">
                <a:latin typeface="Times New Roman"/>
                <a:cs typeface="Times New Roman"/>
              </a:rPr>
              <a:t>	</a:t>
            </a:r>
            <a:r>
              <a:rPr dirty="0" sz="2950" spc="-50" i="1">
                <a:solidFill>
                  <a:srgbClr val="002060"/>
                </a:solidFill>
                <a:latin typeface="Microsoft YaHei"/>
                <a:cs typeface="Microsoft YaHei"/>
              </a:rPr>
              <a:t>}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,若全部整数为负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5062" y="1492907"/>
            <a:ext cx="281305" cy="67183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960"/>
              </a:spcBef>
            </a:pPr>
            <a:r>
              <a:rPr dirty="0" sz="1400" i="1">
                <a:latin typeface="Times New Roman"/>
                <a:cs typeface="Times New Roman"/>
              </a:rPr>
              <a:t>j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400" i="1">
                <a:latin typeface="Times New Roman"/>
                <a:cs typeface="Times New Roman"/>
              </a:rPr>
              <a:t>k</a:t>
            </a:r>
            <a:r>
              <a:rPr dirty="0" sz="1400" spc="-229" i="1">
                <a:latin typeface="Times New Roman"/>
                <a:cs typeface="Times New Roman"/>
              </a:rPr>
              <a:t> </a:t>
            </a:r>
            <a:r>
              <a:rPr dirty="0" sz="1400" spc="20">
                <a:latin typeface="Symbol"/>
                <a:cs typeface="Symbol"/>
              </a:rPr>
              <a:t></a:t>
            </a:r>
            <a:r>
              <a:rPr dirty="0" sz="1400" spc="20" i="1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957" y="1582861"/>
            <a:ext cx="356235" cy="581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-5">
                <a:latin typeface="Symbol"/>
                <a:cs typeface="Symbol"/>
              </a:rPr>
              <a:t></a:t>
            </a:r>
            <a:endParaRPr sz="36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6800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1.10最大子列和问题——算法2</a:t>
            </a:r>
          </a:p>
        </p:txBody>
      </p:sp>
      <p:sp>
        <p:nvSpPr>
          <p:cNvPr id="3" name="object 3"/>
          <p:cNvSpPr/>
          <p:nvPr/>
        </p:nvSpPr>
        <p:spPr>
          <a:xfrm>
            <a:off x="828179" y="1179576"/>
            <a:ext cx="9032747" cy="4472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6800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1.10最大子列和问题——算法3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1204975"/>
            <a:ext cx="61880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分治法：最大子序列和只有三种情况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417" y="1633982"/>
            <a:ext cx="3510915" cy="90360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Wingdings"/>
              <a:buChar char=""/>
              <a:tabLst>
                <a:tab pos="449580" algn="l"/>
                <a:tab pos="45021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出现在数组的左半部分</a:t>
            </a:r>
            <a:endParaRPr sz="2400">
              <a:latin typeface="Microsoft YaHei"/>
              <a:cs typeface="Microsoft YaHei"/>
            </a:endParaRPr>
          </a:p>
          <a:p>
            <a:pPr marL="449580" indent="-4375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Wingdings"/>
              <a:buChar char=""/>
              <a:tabLst>
                <a:tab pos="449580" algn="l"/>
                <a:tab pos="45021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出现在数组的右半部分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43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46086" y="1689354"/>
            <a:ext cx="2171700" cy="190500"/>
          </a:xfrm>
          <a:custGeom>
            <a:avLst/>
            <a:gdLst/>
            <a:ahLst/>
            <a:cxnLst/>
            <a:rect l="l" t="t" r="r" b="b"/>
            <a:pathLst>
              <a:path w="2171700" h="190500">
                <a:moveTo>
                  <a:pt x="2171700" y="190499"/>
                </a:moveTo>
                <a:lnTo>
                  <a:pt x="2171700" y="0"/>
                </a:lnTo>
                <a:lnTo>
                  <a:pt x="0" y="0"/>
                </a:lnTo>
                <a:lnTo>
                  <a:pt x="0" y="190500"/>
                </a:lnTo>
                <a:lnTo>
                  <a:pt x="19050" y="1905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2133612" y="38099"/>
                </a:lnTo>
                <a:lnTo>
                  <a:pt x="2133612" y="19049"/>
                </a:lnTo>
                <a:lnTo>
                  <a:pt x="2152662" y="38099"/>
                </a:lnTo>
                <a:lnTo>
                  <a:pt x="2152662" y="190499"/>
                </a:lnTo>
                <a:lnTo>
                  <a:pt x="2171700" y="190499"/>
                </a:lnTo>
                <a:close/>
              </a:path>
              <a:path w="2171700" h="19050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2171700" h="190500">
                <a:moveTo>
                  <a:pt x="38100" y="1524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152400"/>
                </a:lnTo>
                <a:lnTo>
                  <a:pt x="38100" y="152400"/>
                </a:lnTo>
                <a:close/>
              </a:path>
              <a:path w="2171700" h="190500">
                <a:moveTo>
                  <a:pt x="2152662" y="152399"/>
                </a:moveTo>
                <a:lnTo>
                  <a:pt x="19050" y="152400"/>
                </a:lnTo>
                <a:lnTo>
                  <a:pt x="38100" y="171450"/>
                </a:lnTo>
                <a:lnTo>
                  <a:pt x="38100" y="190500"/>
                </a:lnTo>
                <a:lnTo>
                  <a:pt x="2133612" y="190499"/>
                </a:lnTo>
                <a:lnTo>
                  <a:pt x="2133612" y="171449"/>
                </a:lnTo>
                <a:lnTo>
                  <a:pt x="2152662" y="152399"/>
                </a:lnTo>
                <a:close/>
              </a:path>
              <a:path w="2171700" h="190500">
                <a:moveTo>
                  <a:pt x="38100" y="190500"/>
                </a:moveTo>
                <a:lnTo>
                  <a:pt x="38100" y="171450"/>
                </a:lnTo>
                <a:lnTo>
                  <a:pt x="19050" y="152400"/>
                </a:lnTo>
                <a:lnTo>
                  <a:pt x="19050" y="190500"/>
                </a:lnTo>
                <a:lnTo>
                  <a:pt x="38100" y="190500"/>
                </a:lnTo>
                <a:close/>
              </a:path>
              <a:path w="2171700" h="190500">
                <a:moveTo>
                  <a:pt x="2152662" y="38099"/>
                </a:moveTo>
                <a:lnTo>
                  <a:pt x="2133612" y="19049"/>
                </a:lnTo>
                <a:lnTo>
                  <a:pt x="2133612" y="38099"/>
                </a:lnTo>
                <a:lnTo>
                  <a:pt x="2152662" y="38099"/>
                </a:lnTo>
                <a:close/>
              </a:path>
              <a:path w="2171700" h="190500">
                <a:moveTo>
                  <a:pt x="2152662" y="152399"/>
                </a:moveTo>
                <a:lnTo>
                  <a:pt x="2152662" y="38099"/>
                </a:lnTo>
                <a:lnTo>
                  <a:pt x="2133612" y="38099"/>
                </a:lnTo>
                <a:lnTo>
                  <a:pt x="2133612" y="152399"/>
                </a:lnTo>
                <a:lnTo>
                  <a:pt x="2152662" y="152399"/>
                </a:lnTo>
                <a:close/>
              </a:path>
              <a:path w="2171700" h="190500">
                <a:moveTo>
                  <a:pt x="2152662" y="190499"/>
                </a:moveTo>
                <a:lnTo>
                  <a:pt x="2152662" y="152399"/>
                </a:lnTo>
                <a:lnTo>
                  <a:pt x="2133612" y="171449"/>
                </a:lnTo>
                <a:lnTo>
                  <a:pt x="2133612" y="190499"/>
                </a:lnTo>
                <a:lnTo>
                  <a:pt x="2152662" y="190499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17536" y="197510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 h="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76200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12936" y="1975104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 h="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76200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69936" y="2127504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76200">
            <a:solidFill>
              <a:srgbClr val="336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276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60" h="542925">
                <a:moveTo>
                  <a:pt x="695706" y="542544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1" y="542544"/>
                </a:lnTo>
                <a:lnTo>
                  <a:pt x="4571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71" y="9143"/>
                </a:lnTo>
                <a:lnTo>
                  <a:pt x="690371" y="542544"/>
                </a:lnTo>
                <a:lnTo>
                  <a:pt x="695706" y="542544"/>
                </a:lnTo>
                <a:close/>
              </a:path>
              <a:path w="695960" h="542925">
                <a:moveTo>
                  <a:pt x="9906" y="9144"/>
                </a:moveTo>
                <a:lnTo>
                  <a:pt x="9906" y="4572"/>
                </a:lnTo>
                <a:lnTo>
                  <a:pt x="4571" y="9144"/>
                </a:lnTo>
                <a:lnTo>
                  <a:pt x="9906" y="9144"/>
                </a:lnTo>
                <a:close/>
              </a:path>
              <a:path w="695960" h="542925">
                <a:moveTo>
                  <a:pt x="9906" y="533400"/>
                </a:moveTo>
                <a:lnTo>
                  <a:pt x="9906" y="9144"/>
                </a:lnTo>
                <a:lnTo>
                  <a:pt x="4571" y="9144"/>
                </a:lnTo>
                <a:lnTo>
                  <a:pt x="4571" y="533400"/>
                </a:lnTo>
                <a:lnTo>
                  <a:pt x="9906" y="533400"/>
                </a:lnTo>
                <a:close/>
              </a:path>
              <a:path w="695960" h="542925">
                <a:moveTo>
                  <a:pt x="690371" y="533400"/>
                </a:moveTo>
                <a:lnTo>
                  <a:pt x="4571" y="533400"/>
                </a:lnTo>
                <a:lnTo>
                  <a:pt x="9906" y="537972"/>
                </a:lnTo>
                <a:lnTo>
                  <a:pt x="9906" y="542544"/>
                </a:lnTo>
                <a:lnTo>
                  <a:pt x="685800" y="542544"/>
                </a:lnTo>
                <a:lnTo>
                  <a:pt x="685800" y="537972"/>
                </a:lnTo>
                <a:lnTo>
                  <a:pt x="690371" y="533400"/>
                </a:lnTo>
                <a:close/>
              </a:path>
              <a:path w="695960" h="542925">
                <a:moveTo>
                  <a:pt x="9906" y="542544"/>
                </a:moveTo>
                <a:lnTo>
                  <a:pt x="9906" y="537972"/>
                </a:lnTo>
                <a:lnTo>
                  <a:pt x="4571" y="533400"/>
                </a:lnTo>
                <a:lnTo>
                  <a:pt x="4571" y="542544"/>
                </a:lnTo>
                <a:lnTo>
                  <a:pt x="9906" y="542544"/>
                </a:lnTo>
                <a:close/>
              </a:path>
              <a:path w="695960" h="542925">
                <a:moveTo>
                  <a:pt x="690371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71" y="9143"/>
                </a:lnTo>
                <a:close/>
              </a:path>
              <a:path w="695960" h="542925">
                <a:moveTo>
                  <a:pt x="690371" y="533400"/>
                </a:moveTo>
                <a:lnTo>
                  <a:pt x="690371" y="9143"/>
                </a:lnTo>
                <a:lnTo>
                  <a:pt x="685800" y="9143"/>
                </a:lnTo>
                <a:lnTo>
                  <a:pt x="685800" y="533400"/>
                </a:lnTo>
                <a:lnTo>
                  <a:pt x="690371" y="533400"/>
                </a:lnTo>
                <a:close/>
              </a:path>
              <a:path w="695960" h="542925">
                <a:moveTo>
                  <a:pt x="690371" y="542544"/>
                </a:moveTo>
                <a:lnTo>
                  <a:pt x="690371" y="533400"/>
                </a:lnTo>
                <a:lnTo>
                  <a:pt x="685800" y="537972"/>
                </a:lnTo>
                <a:lnTo>
                  <a:pt x="685800" y="542544"/>
                </a:lnTo>
                <a:lnTo>
                  <a:pt x="690371" y="54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134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60" h="542925">
                <a:moveTo>
                  <a:pt x="695706" y="542544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1" y="542544"/>
                </a:lnTo>
                <a:lnTo>
                  <a:pt x="4571" y="9143"/>
                </a:lnTo>
                <a:lnTo>
                  <a:pt x="9906" y="4571"/>
                </a:lnTo>
                <a:lnTo>
                  <a:pt x="9906" y="9143"/>
                </a:lnTo>
                <a:lnTo>
                  <a:pt x="685799" y="9143"/>
                </a:lnTo>
                <a:lnTo>
                  <a:pt x="685799" y="4571"/>
                </a:lnTo>
                <a:lnTo>
                  <a:pt x="690371" y="9143"/>
                </a:lnTo>
                <a:lnTo>
                  <a:pt x="690371" y="542544"/>
                </a:lnTo>
                <a:lnTo>
                  <a:pt x="695706" y="542544"/>
                </a:lnTo>
                <a:close/>
              </a:path>
              <a:path w="695960" h="542925">
                <a:moveTo>
                  <a:pt x="9906" y="9143"/>
                </a:moveTo>
                <a:lnTo>
                  <a:pt x="9906" y="4571"/>
                </a:lnTo>
                <a:lnTo>
                  <a:pt x="4571" y="9143"/>
                </a:lnTo>
                <a:lnTo>
                  <a:pt x="9906" y="9143"/>
                </a:lnTo>
                <a:close/>
              </a:path>
              <a:path w="695960" h="542925">
                <a:moveTo>
                  <a:pt x="9906" y="533400"/>
                </a:moveTo>
                <a:lnTo>
                  <a:pt x="9906" y="9143"/>
                </a:lnTo>
                <a:lnTo>
                  <a:pt x="4571" y="9143"/>
                </a:lnTo>
                <a:lnTo>
                  <a:pt x="4571" y="533400"/>
                </a:lnTo>
                <a:lnTo>
                  <a:pt x="9906" y="533400"/>
                </a:lnTo>
                <a:close/>
              </a:path>
              <a:path w="695960" h="542925">
                <a:moveTo>
                  <a:pt x="690371" y="533400"/>
                </a:moveTo>
                <a:lnTo>
                  <a:pt x="4571" y="533400"/>
                </a:lnTo>
                <a:lnTo>
                  <a:pt x="9906" y="537972"/>
                </a:lnTo>
                <a:lnTo>
                  <a:pt x="9906" y="542544"/>
                </a:lnTo>
                <a:lnTo>
                  <a:pt x="685799" y="542544"/>
                </a:lnTo>
                <a:lnTo>
                  <a:pt x="685799" y="537972"/>
                </a:lnTo>
                <a:lnTo>
                  <a:pt x="690371" y="533400"/>
                </a:lnTo>
                <a:close/>
              </a:path>
              <a:path w="695960" h="542925">
                <a:moveTo>
                  <a:pt x="9906" y="542544"/>
                </a:moveTo>
                <a:lnTo>
                  <a:pt x="9906" y="537972"/>
                </a:lnTo>
                <a:lnTo>
                  <a:pt x="4571" y="533400"/>
                </a:lnTo>
                <a:lnTo>
                  <a:pt x="4571" y="542544"/>
                </a:lnTo>
                <a:lnTo>
                  <a:pt x="9906" y="542544"/>
                </a:lnTo>
                <a:close/>
              </a:path>
              <a:path w="695960" h="542925">
                <a:moveTo>
                  <a:pt x="690371" y="9143"/>
                </a:moveTo>
                <a:lnTo>
                  <a:pt x="685799" y="4571"/>
                </a:lnTo>
                <a:lnTo>
                  <a:pt x="685799" y="9143"/>
                </a:lnTo>
                <a:lnTo>
                  <a:pt x="690371" y="9143"/>
                </a:lnTo>
                <a:close/>
              </a:path>
              <a:path w="695960" h="542925">
                <a:moveTo>
                  <a:pt x="690371" y="533400"/>
                </a:moveTo>
                <a:lnTo>
                  <a:pt x="690371" y="9143"/>
                </a:lnTo>
                <a:lnTo>
                  <a:pt x="685799" y="9143"/>
                </a:lnTo>
                <a:lnTo>
                  <a:pt x="685799" y="533400"/>
                </a:lnTo>
                <a:lnTo>
                  <a:pt x="690371" y="533400"/>
                </a:lnTo>
                <a:close/>
              </a:path>
              <a:path w="695960" h="542925">
                <a:moveTo>
                  <a:pt x="690371" y="542544"/>
                </a:moveTo>
                <a:lnTo>
                  <a:pt x="690371" y="533400"/>
                </a:lnTo>
                <a:lnTo>
                  <a:pt x="685799" y="537972"/>
                </a:lnTo>
                <a:lnTo>
                  <a:pt x="685799" y="542544"/>
                </a:lnTo>
                <a:lnTo>
                  <a:pt x="690371" y="54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992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60" h="542925">
                <a:moveTo>
                  <a:pt x="695706" y="542544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2" y="542544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72" y="9143"/>
                </a:lnTo>
                <a:lnTo>
                  <a:pt x="690372" y="542544"/>
                </a:lnTo>
                <a:lnTo>
                  <a:pt x="695706" y="542544"/>
                </a:lnTo>
                <a:close/>
              </a:path>
              <a:path w="695960" h="542925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695960" h="542925">
                <a:moveTo>
                  <a:pt x="9905" y="533400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533400"/>
                </a:lnTo>
                <a:lnTo>
                  <a:pt x="9905" y="533400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4572" y="533400"/>
                </a:lnTo>
                <a:lnTo>
                  <a:pt x="9905" y="537972"/>
                </a:lnTo>
                <a:lnTo>
                  <a:pt x="9905" y="542544"/>
                </a:lnTo>
                <a:lnTo>
                  <a:pt x="685800" y="542544"/>
                </a:lnTo>
                <a:lnTo>
                  <a:pt x="685800" y="537972"/>
                </a:lnTo>
                <a:lnTo>
                  <a:pt x="690372" y="533400"/>
                </a:lnTo>
                <a:close/>
              </a:path>
              <a:path w="695960" h="542925">
                <a:moveTo>
                  <a:pt x="9905" y="542544"/>
                </a:moveTo>
                <a:lnTo>
                  <a:pt x="9905" y="537972"/>
                </a:lnTo>
                <a:lnTo>
                  <a:pt x="4572" y="533400"/>
                </a:lnTo>
                <a:lnTo>
                  <a:pt x="4572" y="542544"/>
                </a:lnTo>
                <a:lnTo>
                  <a:pt x="9905" y="542544"/>
                </a:lnTo>
                <a:close/>
              </a:path>
              <a:path w="695960" h="542925">
                <a:moveTo>
                  <a:pt x="690372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72" y="9143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690372" y="9143"/>
                </a:lnTo>
                <a:lnTo>
                  <a:pt x="685800" y="9143"/>
                </a:lnTo>
                <a:lnTo>
                  <a:pt x="685800" y="533400"/>
                </a:lnTo>
                <a:lnTo>
                  <a:pt x="690372" y="533400"/>
                </a:lnTo>
                <a:close/>
              </a:path>
              <a:path w="695960" h="542925">
                <a:moveTo>
                  <a:pt x="690372" y="542544"/>
                </a:moveTo>
                <a:lnTo>
                  <a:pt x="690372" y="533400"/>
                </a:lnTo>
                <a:lnTo>
                  <a:pt x="685800" y="537972"/>
                </a:lnTo>
                <a:lnTo>
                  <a:pt x="685800" y="542544"/>
                </a:lnTo>
                <a:lnTo>
                  <a:pt x="690372" y="54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850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60" h="542925">
                <a:moveTo>
                  <a:pt x="695706" y="542544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2" y="542544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72" y="9143"/>
                </a:lnTo>
                <a:lnTo>
                  <a:pt x="690372" y="542544"/>
                </a:lnTo>
                <a:lnTo>
                  <a:pt x="695706" y="542544"/>
                </a:lnTo>
                <a:close/>
              </a:path>
              <a:path w="695960" h="542925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695960" h="542925">
                <a:moveTo>
                  <a:pt x="9905" y="533400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533400"/>
                </a:lnTo>
                <a:lnTo>
                  <a:pt x="9905" y="533400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4572" y="533400"/>
                </a:lnTo>
                <a:lnTo>
                  <a:pt x="9905" y="537972"/>
                </a:lnTo>
                <a:lnTo>
                  <a:pt x="9905" y="542544"/>
                </a:lnTo>
                <a:lnTo>
                  <a:pt x="685800" y="542544"/>
                </a:lnTo>
                <a:lnTo>
                  <a:pt x="685800" y="537972"/>
                </a:lnTo>
                <a:lnTo>
                  <a:pt x="690372" y="533400"/>
                </a:lnTo>
                <a:close/>
              </a:path>
              <a:path w="695960" h="542925">
                <a:moveTo>
                  <a:pt x="9905" y="542544"/>
                </a:moveTo>
                <a:lnTo>
                  <a:pt x="9905" y="537972"/>
                </a:lnTo>
                <a:lnTo>
                  <a:pt x="4572" y="533400"/>
                </a:lnTo>
                <a:lnTo>
                  <a:pt x="4572" y="542544"/>
                </a:lnTo>
                <a:lnTo>
                  <a:pt x="9905" y="542544"/>
                </a:lnTo>
                <a:close/>
              </a:path>
              <a:path w="695960" h="542925">
                <a:moveTo>
                  <a:pt x="690372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72" y="9143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690372" y="9143"/>
                </a:lnTo>
                <a:lnTo>
                  <a:pt x="685800" y="9143"/>
                </a:lnTo>
                <a:lnTo>
                  <a:pt x="685800" y="533400"/>
                </a:lnTo>
                <a:lnTo>
                  <a:pt x="690372" y="533400"/>
                </a:lnTo>
                <a:close/>
              </a:path>
              <a:path w="695960" h="542925">
                <a:moveTo>
                  <a:pt x="690372" y="542544"/>
                </a:moveTo>
                <a:lnTo>
                  <a:pt x="690372" y="533400"/>
                </a:lnTo>
                <a:lnTo>
                  <a:pt x="685800" y="537972"/>
                </a:lnTo>
                <a:lnTo>
                  <a:pt x="685800" y="542544"/>
                </a:lnTo>
                <a:lnTo>
                  <a:pt x="690372" y="54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708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60" h="542925">
                <a:moveTo>
                  <a:pt x="695706" y="542544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2" y="542544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72" y="9143"/>
                </a:lnTo>
                <a:lnTo>
                  <a:pt x="690372" y="542544"/>
                </a:lnTo>
                <a:lnTo>
                  <a:pt x="695706" y="542544"/>
                </a:lnTo>
                <a:close/>
              </a:path>
              <a:path w="695960" h="542925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695960" h="542925">
                <a:moveTo>
                  <a:pt x="9905" y="533400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533400"/>
                </a:lnTo>
                <a:lnTo>
                  <a:pt x="9905" y="533400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4572" y="533400"/>
                </a:lnTo>
                <a:lnTo>
                  <a:pt x="9905" y="537972"/>
                </a:lnTo>
                <a:lnTo>
                  <a:pt x="9905" y="542544"/>
                </a:lnTo>
                <a:lnTo>
                  <a:pt x="685800" y="542544"/>
                </a:lnTo>
                <a:lnTo>
                  <a:pt x="685800" y="537972"/>
                </a:lnTo>
                <a:lnTo>
                  <a:pt x="690372" y="533400"/>
                </a:lnTo>
                <a:close/>
              </a:path>
              <a:path w="695960" h="542925">
                <a:moveTo>
                  <a:pt x="9905" y="542544"/>
                </a:moveTo>
                <a:lnTo>
                  <a:pt x="9905" y="537972"/>
                </a:lnTo>
                <a:lnTo>
                  <a:pt x="4572" y="533400"/>
                </a:lnTo>
                <a:lnTo>
                  <a:pt x="4572" y="542544"/>
                </a:lnTo>
                <a:lnTo>
                  <a:pt x="9905" y="542544"/>
                </a:lnTo>
                <a:close/>
              </a:path>
              <a:path w="695960" h="542925">
                <a:moveTo>
                  <a:pt x="690372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72" y="9143"/>
                </a:lnTo>
                <a:close/>
              </a:path>
              <a:path w="695960" h="542925">
                <a:moveTo>
                  <a:pt x="690372" y="533400"/>
                </a:moveTo>
                <a:lnTo>
                  <a:pt x="690372" y="9143"/>
                </a:lnTo>
                <a:lnTo>
                  <a:pt x="685800" y="9143"/>
                </a:lnTo>
                <a:lnTo>
                  <a:pt x="685800" y="533400"/>
                </a:lnTo>
                <a:lnTo>
                  <a:pt x="690372" y="533400"/>
                </a:lnTo>
                <a:close/>
              </a:path>
              <a:path w="695960" h="542925">
                <a:moveTo>
                  <a:pt x="690372" y="542544"/>
                </a:moveTo>
                <a:lnTo>
                  <a:pt x="690372" y="533400"/>
                </a:lnTo>
                <a:lnTo>
                  <a:pt x="685800" y="537972"/>
                </a:lnTo>
                <a:lnTo>
                  <a:pt x="685800" y="542544"/>
                </a:lnTo>
                <a:lnTo>
                  <a:pt x="690372" y="542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566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59" h="542925">
                <a:moveTo>
                  <a:pt x="695706" y="542543"/>
                </a:moveTo>
                <a:lnTo>
                  <a:pt x="695706" y="0"/>
                </a:lnTo>
                <a:lnTo>
                  <a:pt x="0" y="0"/>
                </a:lnTo>
                <a:lnTo>
                  <a:pt x="0" y="542544"/>
                </a:lnTo>
                <a:lnTo>
                  <a:pt x="4572" y="542544"/>
                </a:lnTo>
                <a:lnTo>
                  <a:pt x="4572" y="9143"/>
                </a:lnTo>
                <a:lnTo>
                  <a:pt x="9905" y="4571"/>
                </a:lnTo>
                <a:lnTo>
                  <a:pt x="9905" y="9143"/>
                </a:lnTo>
                <a:lnTo>
                  <a:pt x="685799" y="9143"/>
                </a:lnTo>
                <a:lnTo>
                  <a:pt x="685799" y="4571"/>
                </a:lnTo>
                <a:lnTo>
                  <a:pt x="690359" y="9143"/>
                </a:lnTo>
                <a:lnTo>
                  <a:pt x="690359" y="542543"/>
                </a:lnTo>
                <a:lnTo>
                  <a:pt x="695706" y="542543"/>
                </a:lnTo>
                <a:close/>
              </a:path>
              <a:path w="695959" h="542925">
                <a:moveTo>
                  <a:pt x="9905" y="9143"/>
                </a:moveTo>
                <a:lnTo>
                  <a:pt x="9905" y="4571"/>
                </a:lnTo>
                <a:lnTo>
                  <a:pt x="4572" y="9143"/>
                </a:lnTo>
                <a:lnTo>
                  <a:pt x="9905" y="9143"/>
                </a:lnTo>
                <a:close/>
              </a:path>
              <a:path w="695959" h="542925">
                <a:moveTo>
                  <a:pt x="9905" y="533400"/>
                </a:moveTo>
                <a:lnTo>
                  <a:pt x="9905" y="9143"/>
                </a:lnTo>
                <a:lnTo>
                  <a:pt x="4572" y="9143"/>
                </a:lnTo>
                <a:lnTo>
                  <a:pt x="4572" y="533400"/>
                </a:lnTo>
                <a:lnTo>
                  <a:pt x="9905" y="533400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4572" y="533400"/>
                </a:lnTo>
                <a:lnTo>
                  <a:pt x="9905" y="537972"/>
                </a:lnTo>
                <a:lnTo>
                  <a:pt x="9905" y="542544"/>
                </a:lnTo>
                <a:lnTo>
                  <a:pt x="685799" y="542543"/>
                </a:lnTo>
                <a:lnTo>
                  <a:pt x="685799" y="537971"/>
                </a:lnTo>
                <a:lnTo>
                  <a:pt x="690359" y="533399"/>
                </a:lnTo>
                <a:close/>
              </a:path>
              <a:path w="695959" h="542925">
                <a:moveTo>
                  <a:pt x="9905" y="542544"/>
                </a:moveTo>
                <a:lnTo>
                  <a:pt x="9905" y="537972"/>
                </a:lnTo>
                <a:lnTo>
                  <a:pt x="4572" y="533400"/>
                </a:lnTo>
                <a:lnTo>
                  <a:pt x="4572" y="542544"/>
                </a:lnTo>
                <a:lnTo>
                  <a:pt x="9905" y="542544"/>
                </a:lnTo>
                <a:close/>
              </a:path>
              <a:path w="695959" h="542925">
                <a:moveTo>
                  <a:pt x="690359" y="9143"/>
                </a:moveTo>
                <a:lnTo>
                  <a:pt x="685799" y="4571"/>
                </a:lnTo>
                <a:lnTo>
                  <a:pt x="685799" y="9143"/>
                </a:lnTo>
                <a:lnTo>
                  <a:pt x="690359" y="9143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690359" y="9143"/>
                </a:lnTo>
                <a:lnTo>
                  <a:pt x="685799" y="9143"/>
                </a:lnTo>
                <a:lnTo>
                  <a:pt x="685799" y="533399"/>
                </a:lnTo>
                <a:lnTo>
                  <a:pt x="690359" y="533399"/>
                </a:lnTo>
                <a:close/>
              </a:path>
              <a:path w="695959" h="542925">
                <a:moveTo>
                  <a:pt x="690359" y="542543"/>
                </a:moveTo>
                <a:lnTo>
                  <a:pt x="690359" y="533399"/>
                </a:lnTo>
                <a:lnTo>
                  <a:pt x="685799" y="537971"/>
                </a:lnTo>
                <a:lnTo>
                  <a:pt x="685799" y="542543"/>
                </a:lnTo>
                <a:lnTo>
                  <a:pt x="690359" y="542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424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59" h="542925">
                <a:moveTo>
                  <a:pt x="695705" y="542543"/>
                </a:moveTo>
                <a:lnTo>
                  <a:pt x="695705" y="0"/>
                </a:lnTo>
                <a:lnTo>
                  <a:pt x="0" y="0"/>
                </a:lnTo>
                <a:lnTo>
                  <a:pt x="0" y="542543"/>
                </a:lnTo>
                <a:lnTo>
                  <a:pt x="4559" y="542543"/>
                </a:lnTo>
                <a:lnTo>
                  <a:pt x="4559" y="9143"/>
                </a:lnTo>
                <a:lnTo>
                  <a:pt x="9893" y="4571"/>
                </a:lnTo>
                <a:lnTo>
                  <a:pt x="9893" y="9143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59" y="9143"/>
                </a:lnTo>
                <a:lnTo>
                  <a:pt x="690359" y="542543"/>
                </a:lnTo>
                <a:lnTo>
                  <a:pt x="695705" y="542543"/>
                </a:lnTo>
                <a:close/>
              </a:path>
              <a:path w="695959" h="542925">
                <a:moveTo>
                  <a:pt x="9893" y="9143"/>
                </a:moveTo>
                <a:lnTo>
                  <a:pt x="9893" y="4571"/>
                </a:lnTo>
                <a:lnTo>
                  <a:pt x="4559" y="9143"/>
                </a:lnTo>
                <a:lnTo>
                  <a:pt x="9893" y="9143"/>
                </a:lnTo>
                <a:close/>
              </a:path>
              <a:path w="695959" h="542925">
                <a:moveTo>
                  <a:pt x="9893" y="533399"/>
                </a:moveTo>
                <a:lnTo>
                  <a:pt x="9893" y="9143"/>
                </a:lnTo>
                <a:lnTo>
                  <a:pt x="4559" y="9143"/>
                </a:lnTo>
                <a:lnTo>
                  <a:pt x="4559" y="533399"/>
                </a:lnTo>
                <a:lnTo>
                  <a:pt x="9893" y="533399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4559" y="533399"/>
                </a:lnTo>
                <a:lnTo>
                  <a:pt x="9893" y="537971"/>
                </a:lnTo>
                <a:lnTo>
                  <a:pt x="9893" y="542543"/>
                </a:lnTo>
                <a:lnTo>
                  <a:pt x="685800" y="542543"/>
                </a:lnTo>
                <a:lnTo>
                  <a:pt x="685800" y="537971"/>
                </a:lnTo>
                <a:lnTo>
                  <a:pt x="690359" y="533399"/>
                </a:lnTo>
                <a:close/>
              </a:path>
              <a:path w="695959" h="542925">
                <a:moveTo>
                  <a:pt x="9893" y="542543"/>
                </a:moveTo>
                <a:lnTo>
                  <a:pt x="9893" y="537971"/>
                </a:lnTo>
                <a:lnTo>
                  <a:pt x="4559" y="533399"/>
                </a:lnTo>
                <a:lnTo>
                  <a:pt x="4559" y="542543"/>
                </a:lnTo>
                <a:lnTo>
                  <a:pt x="9893" y="542543"/>
                </a:lnTo>
                <a:close/>
              </a:path>
              <a:path w="695959" h="542925">
                <a:moveTo>
                  <a:pt x="690359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59" y="9143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690359" y="9143"/>
                </a:lnTo>
                <a:lnTo>
                  <a:pt x="685800" y="9143"/>
                </a:lnTo>
                <a:lnTo>
                  <a:pt x="685800" y="533399"/>
                </a:lnTo>
                <a:lnTo>
                  <a:pt x="690359" y="533399"/>
                </a:lnTo>
                <a:close/>
              </a:path>
              <a:path w="695959" h="542925">
                <a:moveTo>
                  <a:pt x="690359" y="542543"/>
                </a:moveTo>
                <a:lnTo>
                  <a:pt x="690359" y="533399"/>
                </a:lnTo>
                <a:lnTo>
                  <a:pt x="685800" y="537971"/>
                </a:lnTo>
                <a:lnTo>
                  <a:pt x="685800" y="542543"/>
                </a:lnTo>
                <a:lnTo>
                  <a:pt x="690359" y="542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28217" y="3019805"/>
            <a:ext cx="695960" cy="542925"/>
          </a:xfrm>
          <a:custGeom>
            <a:avLst/>
            <a:gdLst/>
            <a:ahLst/>
            <a:cxnLst/>
            <a:rect l="l" t="t" r="r" b="b"/>
            <a:pathLst>
              <a:path w="695959" h="542925">
                <a:moveTo>
                  <a:pt x="695705" y="542543"/>
                </a:moveTo>
                <a:lnTo>
                  <a:pt x="695705" y="0"/>
                </a:lnTo>
                <a:lnTo>
                  <a:pt x="0" y="0"/>
                </a:lnTo>
                <a:lnTo>
                  <a:pt x="0" y="542543"/>
                </a:lnTo>
                <a:lnTo>
                  <a:pt x="4559" y="542543"/>
                </a:lnTo>
                <a:lnTo>
                  <a:pt x="4559" y="9143"/>
                </a:lnTo>
                <a:lnTo>
                  <a:pt x="9906" y="4571"/>
                </a:lnTo>
                <a:lnTo>
                  <a:pt x="9906" y="9143"/>
                </a:lnTo>
                <a:lnTo>
                  <a:pt x="685800" y="9143"/>
                </a:lnTo>
                <a:lnTo>
                  <a:pt x="685800" y="4571"/>
                </a:lnTo>
                <a:lnTo>
                  <a:pt x="690359" y="9143"/>
                </a:lnTo>
                <a:lnTo>
                  <a:pt x="690359" y="542543"/>
                </a:lnTo>
                <a:lnTo>
                  <a:pt x="695705" y="542543"/>
                </a:lnTo>
                <a:close/>
              </a:path>
              <a:path w="695959" h="542925">
                <a:moveTo>
                  <a:pt x="9906" y="9143"/>
                </a:moveTo>
                <a:lnTo>
                  <a:pt x="9906" y="4571"/>
                </a:lnTo>
                <a:lnTo>
                  <a:pt x="4559" y="9143"/>
                </a:lnTo>
                <a:lnTo>
                  <a:pt x="9906" y="9143"/>
                </a:lnTo>
                <a:close/>
              </a:path>
              <a:path w="695959" h="542925">
                <a:moveTo>
                  <a:pt x="9906" y="533399"/>
                </a:moveTo>
                <a:lnTo>
                  <a:pt x="9906" y="9143"/>
                </a:lnTo>
                <a:lnTo>
                  <a:pt x="4559" y="9143"/>
                </a:lnTo>
                <a:lnTo>
                  <a:pt x="4559" y="533399"/>
                </a:lnTo>
                <a:lnTo>
                  <a:pt x="9906" y="533399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4559" y="533399"/>
                </a:lnTo>
                <a:lnTo>
                  <a:pt x="9906" y="537971"/>
                </a:lnTo>
                <a:lnTo>
                  <a:pt x="9906" y="542543"/>
                </a:lnTo>
                <a:lnTo>
                  <a:pt x="685800" y="542543"/>
                </a:lnTo>
                <a:lnTo>
                  <a:pt x="685800" y="537971"/>
                </a:lnTo>
                <a:lnTo>
                  <a:pt x="690359" y="533399"/>
                </a:lnTo>
                <a:close/>
              </a:path>
              <a:path w="695959" h="542925">
                <a:moveTo>
                  <a:pt x="9906" y="542543"/>
                </a:moveTo>
                <a:lnTo>
                  <a:pt x="9906" y="537971"/>
                </a:lnTo>
                <a:lnTo>
                  <a:pt x="4559" y="533399"/>
                </a:lnTo>
                <a:lnTo>
                  <a:pt x="4559" y="542543"/>
                </a:lnTo>
                <a:lnTo>
                  <a:pt x="9906" y="542543"/>
                </a:lnTo>
                <a:close/>
              </a:path>
              <a:path w="695959" h="542925">
                <a:moveTo>
                  <a:pt x="690359" y="9143"/>
                </a:moveTo>
                <a:lnTo>
                  <a:pt x="685800" y="4571"/>
                </a:lnTo>
                <a:lnTo>
                  <a:pt x="685800" y="9143"/>
                </a:lnTo>
                <a:lnTo>
                  <a:pt x="690359" y="9143"/>
                </a:lnTo>
                <a:close/>
              </a:path>
              <a:path w="695959" h="542925">
                <a:moveTo>
                  <a:pt x="690359" y="533399"/>
                </a:moveTo>
                <a:lnTo>
                  <a:pt x="690359" y="9143"/>
                </a:lnTo>
                <a:lnTo>
                  <a:pt x="685800" y="9143"/>
                </a:lnTo>
                <a:lnTo>
                  <a:pt x="685800" y="533399"/>
                </a:lnTo>
                <a:lnTo>
                  <a:pt x="690359" y="533399"/>
                </a:lnTo>
                <a:close/>
              </a:path>
              <a:path w="695959" h="542925">
                <a:moveTo>
                  <a:pt x="690359" y="542543"/>
                </a:moveTo>
                <a:lnTo>
                  <a:pt x="690359" y="533399"/>
                </a:lnTo>
                <a:lnTo>
                  <a:pt x="685800" y="537971"/>
                </a:lnTo>
                <a:lnTo>
                  <a:pt x="685800" y="542543"/>
                </a:lnTo>
                <a:lnTo>
                  <a:pt x="690359" y="542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3139" y="3005327"/>
            <a:ext cx="5524500" cy="571500"/>
          </a:xfrm>
          <a:custGeom>
            <a:avLst/>
            <a:gdLst/>
            <a:ahLst/>
            <a:cxnLst/>
            <a:rect l="l" t="t" r="r" b="b"/>
            <a:pathLst>
              <a:path w="5524500" h="571500">
                <a:moveTo>
                  <a:pt x="5524500" y="571499"/>
                </a:moveTo>
                <a:lnTo>
                  <a:pt x="5524500" y="0"/>
                </a:lnTo>
                <a:lnTo>
                  <a:pt x="0" y="0"/>
                </a:lnTo>
                <a:lnTo>
                  <a:pt x="0" y="571500"/>
                </a:lnTo>
                <a:lnTo>
                  <a:pt x="19050" y="5715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5486387" y="38099"/>
                </a:lnTo>
                <a:lnTo>
                  <a:pt x="5486387" y="19049"/>
                </a:lnTo>
                <a:lnTo>
                  <a:pt x="5505437" y="38099"/>
                </a:lnTo>
                <a:lnTo>
                  <a:pt x="5505437" y="571499"/>
                </a:lnTo>
                <a:lnTo>
                  <a:pt x="5524500" y="571499"/>
                </a:lnTo>
                <a:close/>
              </a:path>
              <a:path w="5524500" h="57150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5524500" h="571500">
                <a:moveTo>
                  <a:pt x="38100" y="5334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533400"/>
                </a:lnTo>
                <a:lnTo>
                  <a:pt x="38100" y="533400"/>
                </a:lnTo>
                <a:close/>
              </a:path>
              <a:path w="5524500" h="571500">
                <a:moveTo>
                  <a:pt x="5505437" y="533399"/>
                </a:moveTo>
                <a:lnTo>
                  <a:pt x="19050" y="533400"/>
                </a:lnTo>
                <a:lnTo>
                  <a:pt x="38100" y="552450"/>
                </a:lnTo>
                <a:lnTo>
                  <a:pt x="38100" y="571500"/>
                </a:lnTo>
                <a:lnTo>
                  <a:pt x="5486387" y="571499"/>
                </a:lnTo>
                <a:lnTo>
                  <a:pt x="5486387" y="552449"/>
                </a:lnTo>
                <a:lnTo>
                  <a:pt x="5505437" y="533399"/>
                </a:lnTo>
                <a:close/>
              </a:path>
              <a:path w="5524500" h="571500">
                <a:moveTo>
                  <a:pt x="38100" y="571500"/>
                </a:moveTo>
                <a:lnTo>
                  <a:pt x="38100" y="552450"/>
                </a:lnTo>
                <a:lnTo>
                  <a:pt x="19050" y="533400"/>
                </a:lnTo>
                <a:lnTo>
                  <a:pt x="19050" y="571500"/>
                </a:lnTo>
                <a:lnTo>
                  <a:pt x="38100" y="571500"/>
                </a:lnTo>
                <a:close/>
              </a:path>
              <a:path w="5524500" h="571500">
                <a:moveTo>
                  <a:pt x="5505437" y="38099"/>
                </a:moveTo>
                <a:lnTo>
                  <a:pt x="5486387" y="19049"/>
                </a:lnTo>
                <a:lnTo>
                  <a:pt x="5486387" y="38099"/>
                </a:lnTo>
                <a:lnTo>
                  <a:pt x="5505437" y="38099"/>
                </a:lnTo>
                <a:close/>
              </a:path>
              <a:path w="5524500" h="571500">
                <a:moveTo>
                  <a:pt x="5505437" y="533399"/>
                </a:moveTo>
                <a:lnTo>
                  <a:pt x="5505437" y="38099"/>
                </a:lnTo>
                <a:lnTo>
                  <a:pt x="5486387" y="38099"/>
                </a:lnTo>
                <a:lnTo>
                  <a:pt x="5486387" y="533399"/>
                </a:lnTo>
                <a:lnTo>
                  <a:pt x="5505437" y="533399"/>
                </a:lnTo>
                <a:close/>
              </a:path>
              <a:path w="5524500" h="571500">
                <a:moveTo>
                  <a:pt x="5505437" y="571499"/>
                </a:moveTo>
                <a:lnTo>
                  <a:pt x="5505437" y="533399"/>
                </a:lnTo>
                <a:lnTo>
                  <a:pt x="5486387" y="552449"/>
                </a:lnTo>
                <a:lnTo>
                  <a:pt x="5486387" y="571499"/>
                </a:lnTo>
                <a:lnTo>
                  <a:pt x="5505437" y="571499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78665" y="2111501"/>
            <a:ext cx="2216658" cy="511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74093" y="2100072"/>
            <a:ext cx="2258695" cy="527685"/>
          </a:xfrm>
          <a:custGeom>
            <a:avLst/>
            <a:gdLst/>
            <a:ahLst/>
            <a:cxnLst/>
            <a:rect l="l" t="t" r="r" b="b"/>
            <a:pathLst>
              <a:path w="2258695" h="527685">
                <a:moveTo>
                  <a:pt x="1533906" y="136013"/>
                </a:moveTo>
                <a:lnTo>
                  <a:pt x="1533906" y="60960"/>
                </a:lnTo>
                <a:lnTo>
                  <a:pt x="0" y="60960"/>
                </a:lnTo>
                <a:lnTo>
                  <a:pt x="0" y="527304"/>
                </a:lnTo>
                <a:lnTo>
                  <a:pt x="4572" y="527304"/>
                </a:lnTo>
                <a:lnTo>
                  <a:pt x="4572" y="70104"/>
                </a:lnTo>
                <a:lnTo>
                  <a:pt x="9905" y="65532"/>
                </a:lnTo>
                <a:lnTo>
                  <a:pt x="9905" y="70104"/>
                </a:lnTo>
                <a:lnTo>
                  <a:pt x="1524000" y="70104"/>
                </a:lnTo>
                <a:lnTo>
                  <a:pt x="1524000" y="65532"/>
                </a:lnTo>
                <a:lnTo>
                  <a:pt x="1528572" y="70104"/>
                </a:lnTo>
                <a:lnTo>
                  <a:pt x="1528572" y="137016"/>
                </a:lnTo>
                <a:lnTo>
                  <a:pt x="1533906" y="136013"/>
                </a:lnTo>
                <a:close/>
              </a:path>
              <a:path w="2258695" h="527685">
                <a:moveTo>
                  <a:pt x="9905" y="70104"/>
                </a:moveTo>
                <a:lnTo>
                  <a:pt x="9905" y="65532"/>
                </a:lnTo>
                <a:lnTo>
                  <a:pt x="4572" y="70104"/>
                </a:lnTo>
                <a:lnTo>
                  <a:pt x="9905" y="70104"/>
                </a:lnTo>
                <a:close/>
              </a:path>
              <a:path w="2258695" h="527685">
                <a:moveTo>
                  <a:pt x="9905" y="518160"/>
                </a:moveTo>
                <a:lnTo>
                  <a:pt x="9905" y="70104"/>
                </a:lnTo>
                <a:lnTo>
                  <a:pt x="4572" y="70104"/>
                </a:lnTo>
                <a:lnTo>
                  <a:pt x="4572" y="518160"/>
                </a:lnTo>
                <a:lnTo>
                  <a:pt x="9905" y="518160"/>
                </a:lnTo>
                <a:close/>
              </a:path>
              <a:path w="2258695" h="527685">
                <a:moveTo>
                  <a:pt x="1528572" y="518160"/>
                </a:moveTo>
                <a:lnTo>
                  <a:pt x="4572" y="518160"/>
                </a:lnTo>
                <a:lnTo>
                  <a:pt x="9905" y="522731"/>
                </a:lnTo>
                <a:lnTo>
                  <a:pt x="9905" y="527304"/>
                </a:lnTo>
                <a:lnTo>
                  <a:pt x="1524000" y="527304"/>
                </a:lnTo>
                <a:lnTo>
                  <a:pt x="1524000" y="522732"/>
                </a:lnTo>
                <a:lnTo>
                  <a:pt x="1528572" y="518160"/>
                </a:lnTo>
                <a:close/>
              </a:path>
              <a:path w="2258695" h="527685">
                <a:moveTo>
                  <a:pt x="9905" y="527304"/>
                </a:moveTo>
                <a:lnTo>
                  <a:pt x="9905" y="522731"/>
                </a:lnTo>
                <a:lnTo>
                  <a:pt x="4572" y="518160"/>
                </a:lnTo>
                <a:lnTo>
                  <a:pt x="4572" y="527304"/>
                </a:lnTo>
                <a:lnTo>
                  <a:pt x="9905" y="527304"/>
                </a:lnTo>
                <a:close/>
              </a:path>
              <a:path w="2258695" h="527685">
                <a:moveTo>
                  <a:pt x="1528572" y="70104"/>
                </a:moveTo>
                <a:lnTo>
                  <a:pt x="1524000" y="65532"/>
                </a:lnTo>
                <a:lnTo>
                  <a:pt x="1524000" y="70104"/>
                </a:lnTo>
                <a:lnTo>
                  <a:pt x="1528572" y="70104"/>
                </a:lnTo>
                <a:close/>
              </a:path>
              <a:path w="2258695" h="527685">
                <a:moveTo>
                  <a:pt x="1528572" y="137016"/>
                </a:moveTo>
                <a:lnTo>
                  <a:pt x="1528572" y="70104"/>
                </a:lnTo>
                <a:lnTo>
                  <a:pt x="1524000" y="70104"/>
                </a:lnTo>
                <a:lnTo>
                  <a:pt x="1524000" y="147066"/>
                </a:lnTo>
                <a:lnTo>
                  <a:pt x="1527810" y="146350"/>
                </a:lnTo>
                <a:lnTo>
                  <a:pt x="1527810" y="137160"/>
                </a:lnTo>
                <a:lnTo>
                  <a:pt x="1528572" y="137016"/>
                </a:lnTo>
                <a:close/>
              </a:path>
              <a:path w="2258695" h="527685">
                <a:moveTo>
                  <a:pt x="2221857" y="16027"/>
                </a:moveTo>
                <a:lnTo>
                  <a:pt x="2161654" y="27331"/>
                </a:lnTo>
                <a:lnTo>
                  <a:pt x="1524000" y="252222"/>
                </a:lnTo>
                <a:lnTo>
                  <a:pt x="1524000" y="518160"/>
                </a:lnTo>
                <a:lnTo>
                  <a:pt x="1528572" y="518160"/>
                </a:lnTo>
                <a:lnTo>
                  <a:pt x="1528572" y="527304"/>
                </a:lnTo>
                <a:lnTo>
                  <a:pt x="1530096" y="527304"/>
                </a:lnTo>
                <a:lnTo>
                  <a:pt x="1530096" y="260604"/>
                </a:lnTo>
                <a:lnTo>
                  <a:pt x="1533906" y="256032"/>
                </a:lnTo>
                <a:lnTo>
                  <a:pt x="1533906" y="259256"/>
                </a:lnTo>
                <a:lnTo>
                  <a:pt x="2221857" y="16027"/>
                </a:lnTo>
                <a:close/>
              </a:path>
              <a:path w="2258695" h="527685">
                <a:moveTo>
                  <a:pt x="1528572" y="527304"/>
                </a:moveTo>
                <a:lnTo>
                  <a:pt x="1528572" y="518160"/>
                </a:lnTo>
                <a:lnTo>
                  <a:pt x="1524000" y="522732"/>
                </a:lnTo>
                <a:lnTo>
                  <a:pt x="1524000" y="527304"/>
                </a:lnTo>
                <a:lnTo>
                  <a:pt x="1528572" y="527304"/>
                </a:lnTo>
                <a:close/>
              </a:path>
              <a:path w="2258695" h="527685">
                <a:moveTo>
                  <a:pt x="2218704" y="7211"/>
                </a:moveTo>
                <a:lnTo>
                  <a:pt x="1527810" y="137160"/>
                </a:lnTo>
                <a:lnTo>
                  <a:pt x="1533906" y="141732"/>
                </a:lnTo>
                <a:lnTo>
                  <a:pt x="1533906" y="145205"/>
                </a:lnTo>
                <a:lnTo>
                  <a:pt x="2161654" y="27331"/>
                </a:lnTo>
                <a:lnTo>
                  <a:pt x="2218704" y="7211"/>
                </a:lnTo>
                <a:close/>
              </a:path>
              <a:path w="2258695" h="527685">
                <a:moveTo>
                  <a:pt x="1533906" y="145205"/>
                </a:moveTo>
                <a:lnTo>
                  <a:pt x="1533906" y="141732"/>
                </a:lnTo>
                <a:lnTo>
                  <a:pt x="1527810" y="137160"/>
                </a:lnTo>
                <a:lnTo>
                  <a:pt x="1527810" y="146350"/>
                </a:lnTo>
                <a:lnTo>
                  <a:pt x="1533906" y="145205"/>
                </a:lnTo>
                <a:close/>
              </a:path>
              <a:path w="2258695" h="527685">
                <a:moveTo>
                  <a:pt x="1533906" y="259256"/>
                </a:moveTo>
                <a:lnTo>
                  <a:pt x="1533906" y="256032"/>
                </a:lnTo>
                <a:lnTo>
                  <a:pt x="1530096" y="260604"/>
                </a:lnTo>
                <a:lnTo>
                  <a:pt x="1533906" y="259256"/>
                </a:lnTo>
                <a:close/>
              </a:path>
              <a:path w="2258695" h="527685">
                <a:moveTo>
                  <a:pt x="1533906" y="527304"/>
                </a:moveTo>
                <a:lnTo>
                  <a:pt x="1533906" y="259256"/>
                </a:lnTo>
                <a:lnTo>
                  <a:pt x="1530096" y="260604"/>
                </a:lnTo>
                <a:lnTo>
                  <a:pt x="1530096" y="527304"/>
                </a:lnTo>
                <a:lnTo>
                  <a:pt x="1533906" y="527304"/>
                </a:lnTo>
                <a:close/>
              </a:path>
              <a:path w="2258695" h="527685">
                <a:moveTo>
                  <a:pt x="2221986" y="15981"/>
                </a:moveTo>
                <a:lnTo>
                  <a:pt x="2219745" y="7015"/>
                </a:lnTo>
                <a:lnTo>
                  <a:pt x="2218704" y="7211"/>
                </a:lnTo>
                <a:lnTo>
                  <a:pt x="2161654" y="27331"/>
                </a:lnTo>
                <a:lnTo>
                  <a:pt x="2221857" y="16027"/>
                </a:lnTo>
                <a:lnTo>
                  <a:pt x="2221986" y="15981"/>
                </a:lnTo>
                <a:close/>
              </a:path>
              <a:path w="2258695" h="527685">
                <a:moveTo>
                  <a:pt x="2219745" y="7015"/>
                </a:moveTo>
                <a:lnTo>
                  <a:pt x="2219706" y="6858"/>
                </a:lnTo>
                <a:lnTo>
                  <a:pt x="2218704" y="7211"/>
                </a:lnTo>
                <a:lnTo>
                  <a:pt x="2219745" y="7015"/>
                </a:lnTo>
                <a:close/>
              </a:path>
              <a:path w="2258695" h="527685">
                <a:moveTo>
                  <a:pt x="2258568" y="3048"/>
                </a:moveTo>
                <a:lnTo>
                  <a:pt x="2257044" y="0"/>
                </a:lnTo>
                <a:lnTo>
                  <a:pt x="2219745" y="7015"/>
                </a:lnTo>
                <a:lnTo>
                  <a:pt x="2221986" y="15981"/>
                </a:lnTo>
                <a:lnTo>
                  <a:pt x="2258568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100705" y="2192527"/>
            <a:ext cx="279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SimSun"/>
                <a:cs typeface="SimSun"/>
              </a:rPr>
              <a:t>治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38045" y="1908048"/>
            <a:ext cx="1746503" cy="790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04517" y="1889760"/>
            <a:ext cx="1784985" cy="814069"/>
          </a:xfrm>
          <a:custGeom>
            <a:avLst/>
            <a:gdLst/>
            <a:ahLst/>
            <a:cxnLst/>
            <a:rect l="l" t="t" r="r" b="b"/>
            <a:pathLst>
              <a:path w="1784984" h="814069">
                <a:moveTo>
                  <a:pt x="892302" y="347472"/>
                </a:moveTo>
                <a:lnTo>
                  <a:pt x="0" y="0"/>
                </a:lnTo>
                <a:lnTo>
                  <a:pt x="0" y="762"/>
                </a:lnTo>
                <a:lnTo>
                  <a:pt x="32004" y="23188"/>
                </a:lnTo>
                <a:lnTo>
                  <a:pt x="32004" y="22860"/>
                </a:lnTo>
                <a:lnTo>
                  <a:pt x="36576" y="14478"/>
                </a:lnTo>
                <a:lnTo>
                  <a:pt x="69195" y="37327"/>
                </a:lnTo>
                <a:lnTo>
                  <a:pt x="890016" y="356616"/>
                </a:lnTo>
                <a:lnTo>
                  <a:pt x="890778" y="356616"/>
                </a:lnTo>
                <a:lnTo>
                  <a:pt x="890778" y="347472"/>
                </a:lnTo>
                <a:lnTo>
                  <a:pt x="892302" y="347472"/>
                </a:lnTo>
                <a:close/>
              </a:path>
              <a:path w="1784984" h="814069">
                <a:moveTo>
                  <a:pt x="69195" y="37327"/>
                </a:moveTo>
                <a:lnTo>
                  <a:pt x="36576" y="14478"/>
                </a:lnTo>
                <a:lnTo>
                  <a:pt x="32004" y="22860"/>
                </a:lnTo>
                <a:lnTo>
                  <a:pt x="69195" y="37327"/>
                </a:lnTo>
                <a:close/>
              </a:path>
              <a:path w="1784984" h="814069">
                <a:moveTo>
                  <a:pt x="525018" y="356616"/>
                </a:moveTo>
                <a:lnTo>
                  <a:pt x="69195" y="37327"/>
                </a:lnTo>
                <a:lnTo>
                  <a:pt x="32004" y="22860"/>
                </a:lnTo>
                <a:lnTo>
                  <a:pt x="32004" y="23188"/>
                </a:lnTo>
                <a:lnTo>
                  <a:pt x="494768" y="347472"/>
                </a:lnTo>
                <a:lnTo>
                  <a:pt x="509778" y="347472"/>
                </a:lnTo>
                <a:lnTo>
                  <a:pt x="509778" y="356616"/>
                </a:lnTo>
                <a:lnTo>
                  <a:pt x="525018" y="356616"/>
                </a:lnTo>
                <a:close/>
              </a:path>
              <a:path w="1784984" h="814069">
                <a:moveTo>
                  <a:pt x="509778" y="356616"/>
                </a:moveTo>
                <a:lnTo>
                  <a:pt x="509778" y="347472"/>
                </a:lnTo>
                <a:lnTo>
                  <a:pt x="506730" y="355854"/>
                </a:lnTo>
                <a:lnTo>
                  <a:pt x="494768" y="347472"/>
                </a:lnTo>
                <a:lnTo>
                  <a:pt x="250698" y="347472"/>
                </a:lnTo>
                <a:lnTo>
                  <a:pt x="250698" y="813816"/>
                </a:lnTo>
                <a:lnTo>
                  <a:pt x="256032" y="813816"/>
                </a:lnTo>
                <a:lnTo>
                  <a:pt x="256032" y="356616"/>
                </a:lnTo>
                <a:lnTo>
                  <a:pt x="260604" y="352044"/>
                </a:lnTo>
                <a:lnTo>
                  <a:pt x="260604" y="356616"/>
                </a:lnTo>
                <a:lnTo>
                  <a:pt x="509778" y="356616"/>
                </a:lnTo>
                <a:close/>
              </a:path>
              <a:path w="1784984" h="814069">
                <a:moveTo>
                  <a:pt x="260604" y="356616"/>
                </a:moveTo>
                <a:lnTo>
                  <a:pt x="260604" y="352044"/>
                </a:lnTo>
                <a:lnTo>
                  <a:pt x="256032" y="356616"/>
                </a:lnTo>
                <a:lnTo>
                  <a:pt x="260604" y="356616"/>
                </a:lnTo>
                <a:close/>
              </a:path>
              <a:path w="1784984" h="814069">
                <a:moveTo>
                  <a:pt x="260604" y="804672"/>
                </a:moveTo>
                <a:lnTo>
                  <a:pt x="260604" y="356616"/>
                </a:lnTo>
                <a:lnTo>
                  <a:pt x="256032" y="356616"/>
                </a:lnTo>
                <a:lnTo>
                  <a:pt x="256032" y="804672"/>
                </a:lnTo>
                <a:lnTo>
                  <a:pt x="260604" y="804672"/>
                </a:lnTo>
                <a:close/>
              </a:path>
              <a:path w="1784984" h="814069">
                <a:moveTo>
                  <a:pt x="1780032" y="804672"/>
                </a:moveTo>
                <a:lnTo>
                  <a:pt x="256032" y="804672"/>
                </a:lnTo>
                <a:lnTo>
                  <a:pt x="260604" y="809244"/>
                </a:lnTo>
                <a:lnTo>
                  <a:pt x="260604" y="813816"/>
                </a:lnTo>
                <a:lnTo>
                  <a:pt x="1774698" y="813816"/>
                </a:lnTo>
                <a:lnTo>
                  <a:pt x="1774698" y="809244"/>
                </a:lnTo>
                <a:lnTo>
                  <a:pt x="1780032" y="804672"/>
                </a:lnTo>
                <a:close/>
              </a:path>
              <a:path w="1784984" h="814069">
                <a:moveTo>
                  <a:pt x="260604" y="813816"/>
                </a:moveTo>
                <a:lnTo>
                  <a:pt x="260604" y="809244"/>
                </a:lnTo>
                <a:lnTo>
                  <a:pt x="256032" y="804672"/>
                </a:lnTo>
                <a:lnTo>
                  <a:pt x="256032" y="813816"/>
                </a:lnTo>
                <a:lnTo>
                  <a:pt x="260604" y="813816"/>
                </a:lnTo>
                <a:close/>
              </a:path>
              <a:path w="1784984" h="814069">
                <a:moveTo>
                  <a:pt x="509778" y="347472"/>
                </a:moveTo>
                <a:lnTo>
                  <a:pt x="494768" y="347472"/>
                </a:lnTo>
                <a:lnTo>
                  <a:pt x="506730" y="355854"/>
                </a:lnTo>
                <a:lnTo>
                  <a:pt x="509778" y="347472"/>
                </a:lnTo>
                <a:close/>
              </a:path>
              <a:path w="1784984" h="814069">
                <a:moveTo>
                  <a:pt x="1784604" y="813816"/>
                </a:moveTo>
                <a:lnTo>
                  <a:pt x="1784604" y="347472"/>
                </a:lnTo>
                <a:lnTo>
                  <a:pt x="890778" y="347472"/>
                </a:lnTo>
                <a:lnTo>
                  <a:pt x="890778" y="356616"/>
                </a:lnTo>
                <a:lnTo>
                  <a:pt x="1774698" y="356616"/>
                </a:lnTo>
                <a:lnTo>
                  <a:pt x="1774698" y="352044"/>
                </a:lnTo>
                <a:lnTo>
                  <a:pt x="1780032" y="356616"/>
                </a:lnTo>
                <a:lnTo>
                  <a:pt x="1780032" y="813816"/>
                </a:lnTo>
                <a:lnTo>
                  <a:pt x="1784604" y="813816"/>
                </a:lnTo>
                <a:close/>
              </a:path>
              <a:path w="1784984" h="814069">
                <a:moveTo>
                  <a:pt x="1780032" y="356616"/>
                </a:moveTo>
                <a:lnTo>
                  <a:pt x="1774698" y="352044"/>
                </a:lnTo>
                <a:lnTo>
                  <a:pt x="1774698" y="356616"/>
                </a:lnTo>
                <a:lnTo>
                  <a:pt x="1780032" y="356616"/>
                </a:lnTo>
                <a:close/>
              </a:path>
              <a:path w="1784984" h="814069">
                <a:moveTo>
                  <a:pt x="1780032" y="804672"/>
                </a:moveTo>
                <a:lnTo>
                  <a:pt x="1780032" y="356616"/>
                </a:lnTo>
                <a:lnTo>
                  <a:pt x="1774698" y="356616"/>
                </a:lnTo>
                <a:lnTo>
                  <a:pt x="1774698" y="804672"/>
                </a:lnTo>
                <a:lnTo>
                  <a:pt x="1780032" y="804672"/>
                </a:lnTo>
                <a:close/>
              </a:path>
              <a:path w="1784984" h="814069">
                <a:moveTo>
                  <a:pt x="1780032" y="813816"/>
                </a:moveTo>
                <a:lnTo>
                  <a:pt x="1780032" y="804672"/>
                </a:lnTo>
                <a:lnTo>
                  <a:pt x="1774698" y="809244"/>
                </a:lnTo>
                <a:lnTo>
                  <a:pt x="1774698" y="813816"/>
                </a:lnTo>
                <a:lnTo>
                  <a:pt x="1780032" y="813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981827" y="2268727"/>
            <a:ext cx="279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SimSun"/>
                <a:cs typeface="SimSun"/>
              </a:rPr>
              <a:t>分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75389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041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51053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1183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5145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419997" y="3697223"/>
            <a:ext cx="711200" cy="330835"/>
          </a:xfrm>
          <a:custGeom>
            <a:avLst/>
            <a:gdLst/>
            <a:ahLst/>
            <a:cxnLst/>
            <a:rect l="l" t="t" r="r" b="b"/>
            <a:pathLst>
              <a:path w="711200" h="330835">
                <a:moveTo>
                  <a:pt x="710945" y="330708"/>
                </a:moveTo>
                <a:lnTo>
                  <a:pt x="710945" y="0"/>
                </a:lnTo>
                <a:lnTo>
                  <a:pt x="0" y="0"/>
                </a:lnTo>
                <a:lnTo>
                  <a:pt x="0" y="330708"/>
                </a:lnTo>
                <a:lnTo>
                  <a:pt x="12192" y="330708"/>
                </a:lnTo>
                <a:lnTo>
                  <a:pt x="12192" y="25908"/>
                </a:lnTo>
                <a:lnTo>
                  <a:pt x="25146" y="12953"/>
                </a:lnTo>
                <a:lnTo>
                  <a:pt x="25146" y="25908"/>
                </a:lnTo>
                <a:lnTo>
                  <a:pt x="685800" y="25908"/>
                </a:lnTo>
                <a:lnTo>
                  <a:pt x="685800" y="12953"/>
                </a:lnTo>
                <a:lnTo>
                  <a:pt x="697992" y="25908"/>
                </a:lnTo>
                <a:lnTo>
                  <a:pt x="697992" y="330708"/>
                </a:lnTo>
                <a:lnTo>
                  <a:pt x="710945" y="330708"/>
                </a:lnTo>
                <a:close/>
              </a:path>
              <a:path w="711200" h="330835">
                <a:moveTo>
                  <a:pt x="25146" y="25908"/>
                </a:moveTo>
                <a:lnTo>
                  <a:pt x="25146" y="12953"/>
                </a:lnTo>
                <a:lnTo>
                  <a:pt x="12192" y="25908"/>
                </a:lnTo>
                <a:lnTo>
                  <a:pt x="25146" y="25908"/>
                </a:lnTo>
                <a:close/>
              </a:path>
              <a:path w="711200" h="330835">
                <a:moveTo>
                  <a:pt x="25146" y="304800"/>
                </a:moveTo>
                <a:lnTo>
                  <a:pt x="25146" y="25908"/>
                </a:lnTo>
                <a:lnTo>
                  <a:pt x="12192" y="25908"/>
                </a:lnTo>
                <a:lnTo>
                  <a:pt x="12192" y="304800"/>
                </a:lnTo>
                <a:lnTo>
                  <a:pt x="25146" y="304800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12192" y="304800"/>
                </a:lnTo>
                <a:lnTo>
                  <a:pt x="25146" y="317753"/>
                </a:lnTo>
                <a:lnTo>
                  <a:pt x="25146" y="330708"/>
                </a:lnTo>
                <a:lnTo>
                  <a:pt x="685800" y="330708"/>
                </a:lnTo>
                <a:lnTo>
                  <a:pt x="685800" y="317753"/>
                </a:lnTo>
                <a:lnTo>
                  <a:pt x="697992" y="304800"/>
                </a:lnTo>
                <a:close/>
              </a:path>
              <a:path w="711200" h="330835">
                <a:moveTo>
                  <a:pt x="25146" y="330708"/>
                </a:moveTo>
                <a:lnTo>
                  <a:pt x="25146" y="317753"/>
                </a:lnTo>
                <a:lnTo>
                  <a:pt x="12192" y="304800"/>
                </a:lnTo>
                <a:lnTo>
                  <a:pt x="12192" y="330708"/>
                </a:lnTo>
                <a:lnTo>
                  <a:pt x="25146" y="330708"/>
                </a:lnTo>
                <a:close/>
              </a:path>
              <a:path w="711200" h="330835">
                <a:moveTo>
                  <a:pt x="697992" y="25908"/>
                </a:moveTo>
                <a:lnTo>
                  <a:pt x="685800" y="12953"/>
                </a:lnTo>
                <a:lnTo>
                  <a:pt x="685800" y="25908"/>
                </a:lnTo>
                <a:lnTo>
                  <a:pt x="697992" y="25908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697992" y="25908"/>
                </a:lnTo>
                <a:lnTo>
                  <a:pt x="685800" y="25908"/>
                </a:lnTo>
                <a:lnTo>
                  <a:pt x="685800" y="304800"/>
                </a:lnTo>
                <a:lnTo>
                  <a:pt x="697992" y="304800"/>
                </a:lnTo>
                <a:close/>
              </a:path>
              <a:path w="711200" h="330835">
                <a:moveTo>
                  <a:pt x="697992" y="330708"/>
                </a:moveTo>
                <a:lnTo>
                  <a:pt x="697992" y="304800"/>
                </a:lnTo>
                <a:lnTo>
                  <a:pt x="685800" y="317753"/>
                </a:lnTo>
                <a:lnTo>
                  <a:pt x="685800" y="330708"/>
                </a:lnTo>
                <a:lnTo>
                  <a:pt x="697992" y="33070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91597" y="3697223"/>
            <a:ext cx="711200" cy="330835"/>
          </a:xfrm>
          <a:custGeom>
            <a:avLst/>
            <a:gdLst/>
            <a:ahLst/>
            <a:cxnLst/>
            <a:rect l="l" t="t" r="r" b="b"/>
            <a:pathLst>
              <a:path w="711200" h="330835">
                <a:moveTo>
                  <a:pt x="710946" y="330708"/>
                </a:moveTo>
                <a:lnTo>
                  <a:pt x="710946" y="0"/>
                </a:lnTo>
                <a:lnTo>
                  <a:pt x="0" y="0"/>
                </a:lnTo>
                <a:lnTo>
                  <a:pt x="0" y="330708"/>
                </a:lnTo>
                <a:lnTo>
                  <a:pt x="12192" y="330708"/>
                </a:lnTo>
                <a:lnTo>
                  <a:pt x="12192" y="25908"/>
                </a:lnTo>
                <a:lnTo>
                  <a:pt x="25146" y="12953"/>
                </a:lnTo>
                <a:lnTo>
                  <a:pt x="25146" y="25908"/>
                </a:lnTo>
                <a:lnTo>
                  <a:pt x="685800" y="25908"/>
                </a:lnTo>
                <a:lnTo>
                  <a:pt x="685800" y="12953"/>
                </a:lnTo>
                <a:lnTo>
                  <a:pt x="697992" y="25908"/>
                </a:lnTo>
                <a:lnTo>
                  <a:pt x="697992" y="330708"/>
                </a:lnTo>
                <a:lnTo>
                  <a:pt x="710946" y="330708"/>
                </a:lnTo>
                <a:close/>
              </a:path>
              <a:path w="711200" h="330835">
                <a:moveTo>
                  <a:pt x="25146" y="25908"/>
                </a:moveTo>
                <a:lnTo>
                  <a:pt x="25146" y="12953"/>
                </a:lnTo>
                <a:lnTo>
                  <a:pt x="12192" y="25908"/>
                </a:lnTo>
                <a:lnTo>
                  <a:pt x="25146" y="25908"/>
                </a:lnTo>
                <a:close/>
              </a:path>
              <a:path w="711200" h="330835">
                <a:moveTo>
                  <a:pt x="25146" y="304800"/>
                </a:moveTo>
                <a:lnTo>
                  <a:pt x="25146" y="25908"/>
                </a:lnTo>
                <a:lnTo>
                  <a:pt x="12192" y="25908"/>
                </a:lnTo>
                <a:lnTo>
                  <a:pt x="12192" y="304800"/>
                </a:lnTo>
                <a:lnTo>
                  <a:pt x="25146" y="304800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12192" y="304800"/>
                </a:lnTo>
                <a:lnTo>
                  <a:pt x="25146" y="317753"/>
                </a:lnTo>
                <a:lnTo>
                  <a:pt x="25146" y="330708"/>
                </a:lnTo>
                <a:lnTo>
                  <a:pt x="685800" y="330708"/>
                </a:lnTo>
                <a:lnTo>
                  <a:pt x="685800" y="317753"/>
                </a:lnTo>
                <a:lnTo>
                  <a:pt x="697992" y="304800"/>
                </a:lnTo>
                <a:close/>
              </a:path>
              <a:path w="711200" h="330835">
                <a:moveTo>
                  <a:pt x="25146" y="330708"/>
                </a:moveTo>
                <a:lnTo>
                  <a:pt x="25146" y="317753"/>
                </a:lnTo>
                <a:lnTo>
                  <a:pt x="12192" y="304800"/>
                </a:lnTo>
                <a:lnTo>
                  <a:pt x="12192" y="330708"/>
                </a:lnTo>
                <a:lnTo>
                  <a:pt x="25146" y="330708"/>
                </a:lnTo>
                <a:close/>
              </a:path>
              <a:path w="711200" h="330835">
                <a:moveTo>
                  <a:pt x="697992" y="25908"/>
                </a:moveTo>
                <a:lnTo>
                  <a:pt x="685800" y="12953"/>
                </a:lnTo>
                <a:lnTo>
                  <a:pt x="685800" y="25908"/>
                </a:lnTo>
                <a:lnTo>
                  <a:pt x="697992" y="25908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697992" y="25908"/>
                </a:lnTo>
                <a:lnTo>
                  <a:pt x="685800" y="25908"/>
                </a:lnTo>
                <a:lnTo>
                  <a:pt x="685800" y="304800"/>
                </a:lnTo>
                <a:lnTo>
                  <a:pt x="697992" y="304800"/>
                </a:lnTo>
                <a:close/>
              </a:path>
              <a:path w="711200" h="330835">
                <a:moveTo>
                  <a:pt x="697992" y="330708"/>
                </a:moveTo>
                <a:lnTo>
                  <a:pt x="697992" y="304800"/>
                </a:lnTo>
                <a:lnTo>
                  <a:pt x="685800" y="317753"/>
                </a:lnTo>
                <a:lnTo>
                  <a:pt x="685800" y="330708"/>
                </a:lnTo>
                <a:lnTo>
                  <a:pt x="697992" y="33070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899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5146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07043" y="4142232"/>
            <a:ext cx="2108453" cy="355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384175" y="4145533"/>
            <a:ext cx="152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473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399"/>
                </a:lnTo>
              </a:path>
            </a:pathLst>
          </a:custGeom>
          <a:ln w="51053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615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25146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48997" y="3697223"/>
            <a:ext cx="711200" cy="330835"/>
          </a:xfrm>
          <a:custGeom>
            <a:avLst/>
            <a:gdLst/>
            <a:ahLst/>
            <a:cxnLst/>
            <a:rect l="l" t="t" r="r" b="b"/>
            <a:pathLst>
              <a:path w="711200" h="330835">
                <a:moveTo>
                  <a:pt x="710945" y="330708"/>
                </a:moveTo>
                <a:lnTo>
                  <a:pt x="710945" y="0"/>
                </a:lnTo>
                <a:lnTo>
                  <a:pt x="0" y="0"/>
                </a:lnTo>
                <a:lnTo>
                  <a:pt x="0" y="330708"/>
                </a:lnTo>
                <a:lnTo>
                  <a:pt x="12192" y="330708"/>
                </a:lnTo>
                <a:lnTo>
                  <a:pt x="12192" y="25908"/>
                </a:lnTo>
                <a:lnTo>
                  <a:pt x="25146" y="12954"/>
                </a:lnTo>
                <a:lnTo>
                  <a:pt x="25146" y="25908"/>
                </a:lnTo>
                <a:lnTo>
                  <a:pt x="685787" y="25908"/>
                </a:lnTo>
                <a:lnTo>
                  <a:pt x="685787" y="12953"/>
                </a:lnTo>
                <a:lnTo>
                  <a:pt x="697979" y="25908"/>
                </a:lnTo>
                <a:lnTo>
                  <a:pt x="697979" y="330708"/>
                </a:lnTo>
                <a:lnTo>
                  <a:pt x="710945" y="330708"/>
                </a:lnTo>
                <a:close/>
              </a:path>
              <a:path w="711200" h="330835">
                <a:moveTo>
                  <a:pt x="25146" y="25908"/>
                </a:moveTo>
                <a:lnTo>
                  <a:pt x="25146" y="12954"/>
                </a:lnTo>
                <a:lnTo>
                  <a:pt x="12192" y="25908"/>
                </a:lnTo>
                <a:lnTo>
                  <a:pt x="25146" y="25908"/>
                </a:lnTo>
                <a:close/>
              </a:path>
              <a:path w="711200" h="330835">
                <a:moveTo>
                  <a:pt x="25146" y="304800"/>
                </a:moveTo>
                <a:lnTo>
                  <a:pt x="25146" y="25908"/>
                </a:lnTo>
                <a:lnTo>
                  <a:pt x="12192" y="25908"/>
                </a:lnTo>
                <a:lnTo>
                  <a:pt x="12192" y="304800"/>
                </a:lnTo>
                <a:lnTo>
                  <a:pt x="25146" y="304800"/>
                </a:lnTo>
                <a:close/>
              </a:path>
              <a:path w="711200" h="330835">
                <a:moveTo>
                  <a:pt x="697979" y="304800"/>
                </a:moveTo>
                <a:lnTo>
                  <a:pt x="12192" y="304800"/>
                </a:lnTo>
                <a:lnTo>
                  <a:pt x="25146" y="317754"/>
                </a:lnTo>
                <a:lnTo>
                  <a:pt x="25146" y="330708"/>
                </a:lnTo>
                <a:lnTo>
                  <a:pt x="685787" y="330708"/>
                </a:lnTo>
                <a:lnTo>
                  <a:pt x="685787" y="317753"/>
                </a:lnTo>
                <a:lnTo>
                  <a:pt x="697979" y="304800"/>
                </a:lnTo>
                <a:close/>
              </a:path>
              <a:path w="711200" h="330835">
                <a:moveTo>
                  <a:pt x="25146" y="330708"/>
                </a:moveTo>
                <a:lnTo>
                  <a:pt x="25146" y="317754"/>
                </a:lnTo>
                <a:lnTo>
                  <a:pt x="12192" y="304800"/>
                </a:lnTo>
                <a:lnTo>
                  <a:pt x="12192" y="330708"/>
                </a:lnTo>
                <a:lnTo>
                  <a:pt x="25146" y="330708"/>
                </a:lnTo>
                <a:close/>
              </a:path>
              <a:path w="711200" h="330835">
                <a:moveTo>
                  <a:pt x="697979" y="25908"/>
                </a:moveTo>
                <a:lnTo>
                  <a:pt x="685787" y="12953"/>
                </a:lnTo>
                <a:lnTo>
                  <a:pt x="685787" y="25908"/>
                </a:lnTo>
                <a:lnTo>
                  <a:pt x="697979" y="25908"/>
                </a:lnTo>
                <a:close/>
              </a:path>
              <a:path w="711200" h="330835">
                <a:moveTo>
                  <a:pt x="697979" y="304800"/>
                </a:moveTo>
                <a:lnTo>
                  <a:pt x="697979" y="25908"/>
                </a:lnTo>
                <a:lnTo>
                  <a:pt x="685787" y="25908"/>
                </a:lnTo>
                <a:lnTo>
                  <a:pt x="685787" y="304800"/>
                </a:lnTo>
                <a:lnTo>
                  <a:pt x="697979" y="304800"/>
                </a:lnTo>
                <a:close/>
              </a:path>
              <a:path w="711200" h="330835">
                <a:moveTo>
                  <a:pt x="697979" y="330708"/>
                </a:moveTo>
                <a:lnTo>
                  <a:pt x="697979" y="304800"/>
                </a:lnTo>
                <a:lnTo>
                  <a:pt x="685787" y="317753"/>
                </a:lnTo>
                <a:lnTo>
                  <a:pt x="685787" y="330708"/>
                </a:lnTo>
                <a:lnTo>
                  <a:pt x="697979" y="33070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34784" y="3697223"/>
            <a:ext cx="711200" cy="330835"/>
          </a:xfrm>
          <a:custGeom>
            <a:avLst/>
            <a:gdLst/>
            <a:ahLst/>
            <a:cxnLst/>
            <a:rect l="l" t="t" r="r" b="b"/>
            <a:pathLst>
              <a:path w="711200" h="330835">
                <a:moveTo>
                  <a:pt x="710946" y="330708"/>
                </a:moveTo>
                <a:lnTo>
                  <a:pt x="710946" y="0"/>
                </a:lnTo>
                <a:lnTo>
                  <a:pt x="0" y="0"/>
                </a:lnTo>
                <a:lnTo>
                  <a:pt x="0" y="330708"/>
                </a:lnTo>
                <a:lnTo>
                  <a:pt x="12192" y="330708"/>
                </a:lnTo>
                <a:lnTo>
                  <a:pt x="12192" y="25908"/>
                </a:lnTo>
                <a:lnTo>
                  <a:pt x="25158" y="12953"/>
                </a:lnTo>
                <a:lnTo>
                  <a:pt x="25158" y="25908"/>
                </a:lnTo>
                <a:lnTo>
                  <a:pt x="685812" y="25908"/>
                </a:lnTo>
                <a:lnTo>
                  <a:pt x="685812" y="12953"/>
                </a:lnTo>
                <a:lnTo>
                  <a:pt x="697992" y="25908"/>
                </a:lnTo>
                <a:lnTo>
                  <a:pt x="697992" y="330708"/>
                </a:lnTo>
                <a:lnTo>
                  <a:pt x="710946" y="330708"/>
                </a:lnTo>
                <a:close/>
              </a:path>
              <a:path w="711200" h="330835">
                <a:moveTo>
                  <a:pt x="25158" y="25908"/>
                </a:moveTo>
                <a:lnTo>
                  <a:pt x="25158" y="12953"/>
                </a:lnTo>
                <a:lnTo>
                  <a:pt x="12192" y="25908"/>
                </a:lnTo>
                <a:lnTo>
                  <a:pt x="25158" y="25908"/>
                </a:lnTo>
                <a:close/>
              </a:path>
              <a:path w="711200" h="330835">
                <a:moveTo>
                  <a:pt x="25158" y="304800"/>
                </a:moveTo>
                <a:lnTo>
                  <a:pt x="25158" y="25908"/>
                </a:lnTo>
                <a:lnTo>
                  <a:pt x="12192" y="25908"/>
                </a:lnTo>
                <a:lnTo>
                  <a:pt x="12192" y="304800"/>
                </a:lnTo>
                <a:lnTo>
                  <a:pt x="25158" y="304800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12192" y="304800"/>
                </a:lnTo>
                <a:lnTo>
                  <a:pt x="25158" y="317753"/>
                </a:lnTo>
                <a:lnTo>
                  <a:pt x="25158" y="330708"/>
                </a:lnTo>
                <a:lnTo>
                  <a:pt x="685812" y="330708"/>
                </a:lnTo>
                <a:lnTo>
                  <a:pt x="685812" y="317753"/>
                </a:lnTo>
                <a:lnTo>
                  <a:pt x="697992" y="304800"/>
                </a:lnTo>
                <a:close/>
              </a:path>
              <a:path w="711200" h="330835">
                <a:moveTo>
                  <a:pt x="25158" y="330708"/>
                </a:moveTo>
                <a:lnTo>
                  <a:pt x="25158" y="317753"/>
                </a:lnTo>
                <a:lnTo>
                  <a:pt x="12192" y="304800"/>
                </a:lnTo>
                <a:lnTo>
                  <a:pt x="12192" y="330708"/>
                </a:lnTo>
                <a:lnTo>
                  <a:pt x="25158" y="330708"/>
                </a:lnTo>
                <a:close/>
              </a:path>
              <a:path w="711200" h="330835">
                <a:moveTo>
                  <a:pt x="697992" y="25908"/>
                </a:moveTo>
                <a:lnTo>
                  <a:pt x="685812" y="12953"/>
                </a:lnTo>
                <a:lnTo>
                  <a:pt x="685812" y="25908"/>
                </a:lnTo>
                <a:lnTo>
                  <a:pt x="697992" y="25908"/>
                </a:lnTo>
                <a:close/>
              </a:path>
              <a:path w="711200" h="330835">
                <a:moveTo>
                  <a:pt x="697992" y="304800"/>
                </a:moveTo>
                <a:lnTo>
                  <a:pt x="697992" y="25908"/>
                </a:lnTo>
                <a:lnTo>
                  <a:pt x="685812" y="25908"/>
                </a:lnTo>
                <a:lnTo>
                  <a:pt x="685812" y="304800"/>
                </a:lnTo>
                <a:lnTo>
                  <a:pt x="697992" y="304800"/>
                </a:lnTo>
                <a:close/>
              </a:path>
              <a:path w="711200" h="330835">
                <a:moveTo>
                  <a:pt x="697992" y="330708"/>
                </a:moveTo>
                <a:lnTo>
                  <a:pt x="697992" y="304800"/>
                </a:lnTo>
                <a:lnTo>
                  <a:pt x="685812" y="317753"/>
                </a:lnTo>
                <a:lnTo>
                  <a:pt x="685812" y="330708"/>
                </a:lnTo>
                <a:lnTo>
                  <a:pt x="697992" y="330708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891417" y="2497499"/>
            <a:ext cx="5949315" cy="152082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785"/>
              </a:spcBef>
              <a:buClr>
                <a:srgbClr val="CC0000"/>
              </a:buClr>
              <a:buFont typeface="Wingdings"/>
              <a:buChar char=""/>
              <a:tabLst>
                <a:tab pos="449580" algn="l"/>
                <a:tab pos="45021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出现在数组的中间部分，横跨左右两部分</a:t>
            </a:r>
            <a:endParaRPr sz="2400">
              <a:latin typeface="Microsoft YaHei"/>
              <a:cs typeface="Microsoft YaHei"/>
            </a:endParaRPr>
          </a:p>
          <a:p>
            <a:pPr marL="794385">
              <a:lnSpc>
                <a:spcPct val="100000"/>
              </a:lnSpc>
              <a:spcBef>
                <a:spcPts val="810"/>
              </a:spcBef>
              <a:tabLst>
                <a:tab pos="1381760" algn="l"/>
                <a:tab pos="2165985" algn="l"/>
                <a:tab pos="2753360" algn="l"/>
                <a:tab pos="3439160" algn="l"/>
                <a:tab pos="4223385" algn="l"/>
                <a:tab pos="4909185" algn="l"/>
                <a:tab pos="5496560" algn="l"/>
              </a:tabLst>
            </a:pPr>
            <a:r>
              <a:rPr dirty="0" sz="2800" b="1">
                <a:latin typeface="Times New Roman"/>
                <a:cs typeface="Times New Roman"/>
              </a:rPr>
              <a:t>4	</a:t>
            </a:r>
            <a:r>
              <a:rPr dirty="0" sz="2800" b="1">
                <a:latin typeface="Symbol"/>
                <a:cs typeface="Symbol"/>
              </a:rPr>
              <a:t></a:t>
            </a:r>
            <a:r>
              <a:rPr dirty="0" sz="2800" b="1">
                <a:latin typeface="Times New Roman"/>
                <a:cs typeface="Times New Roman"/>
              </a:rPr>
              <a:t>3	5	</a:t>
            </a:r>
            <a:r>
              <a:rPr dirty="0" sz="2800" b="1">
                <a:latin typeface="Symbol"/>
                <a:cs typeface="Symbol"/>
              </a:rPr>
              <a:t></a:t>
            </a:r>
            <a:r>
              <a:rPr dirty="0" sz="2800" b="1">
                <a:latin typeface="Times New Roman"/>
                <a:cs typeface="Times New Roman"/>
              </a:rPr>
              <a:t>2	</a:t>
            </a:r>
            <a:r>
              <a:rPr dirty="0" sz="2800" b="1">
                <a:latin typeface="Symbol"/>
                <a:cs typeface="Symbol"/>
              </a:rPr>
              <a:t></a:t>
            </a:r>
            <a:r>
              <a:rPr dirty="0" sz="2800" b="1">
                <a:latin typeface="Times New Roman"/>
                <a:cs typeface="Times New Roman"/>
              </a:rPr>
              <a:t>1	2	6	</a:t>
            </a:r>
            <a:r>
              <a:rPr dirty="0" sz="2800" b="1">
                <a:latin typeface="Symbol"/>
                <a:cs typeface="Symbol"/>
              </a:rPr>
              <a:t></a:t>
            </a:r>
            <a:r>
              <a:rPr dirty="0" sz="2800" b="1"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L="819150">
              <a:lnSpc>
                <a:spcPct val="100000"/>
              </a:lnSpc>
              <a:spcBef>
                <a:spcPts val="1640"/>
              </a:spcBef>
              <a:tabLst>
                <a:tab pos="2190750" algn="l"/>
                <a:tab pos="4248150" algn="l"/>
                <a:tab pos="4933950" algn="l"/>
              </a:tabLst>
            </a:pPr>
            <a:r>
              <a:rPr dirty="0" sz="2000" spc="-5" b="1">
                <a:latin typeface="Times New Roman"/>
                <a:cs typeface="Times New Roman"/>
              </a:rPr>
              <a:t>4	5	2	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36043" y="4142232"/>
            <a:ext cx="1422653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470275" y="4145533"/>
            <a:ext cx="1524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94089" y="4586478"/>
            <a:ext cx="2819400" cy="381000"/>
          </a:xfrm>
          <a:custGeom>
            <a:avLst/>
            <a:gdLst/>
            <a:ahLst/>
            <a:cxnLst/>
            <a:rect l="l" t="t" r="r" b="b"/>
            <a:pathLst>
              <a:path w="2819400" h="381000">
                <a:moveTo>
                  <a:pt x="2819399" y="381000"/>
                </a:moveTo>
                <a:lnTo>
                  <a:pt x="2819399" y="0"/>
                </a:lnTo>
                <a:lnTo>
                  <a:pt x="0" y="0"/>
                </a:lnTo>
                <a:lnTo>
                  <a:pt x="0" y="381000"/>
                </a:lnTo>
                <a:lnTo>
                  <a:pt x="38100" y="381000"/>
                </a:ln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lnTo>
                  <a:pt x="2743200" y="76200"/>
                </a:lnTo>
                <a:lnTo>
                  <a:pt x="2743200" y="38100"/>
                </a:lnTo>
                <a:lnTo>
                  <a:pt x="2781300" y="76200"/>
                </a:lnTo>
                <a:lnTo>
                  <a:pt x="2781300" y="381000"/>
                </a:lnTo>
                <a:lnTo>
                  <a:pt x="2819399" y="381000"/>
                </a:lnTo>
                <a:close/>
              </a:path>
              <a:path w="2819400" h="381000">
                <a:moveTo>
                  <a:pt x="76200" y="76200"/>
                </a:move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close/>
              </a:path>
              <a:path w="2819400" h="381000">
                <a:moveTo>
                  <a:pt x="76200" y="304800"/>
                </a:moveTo>
                <a:lnTo>
                  <a:pt x="76200" y="76200"/>
                </a:lnTo>
                <a:lnTo>
                  <a:pt x="38100" y="76200"/>
                </a:lnTo>
                <a:lnTo>
                  <a:pt x="38100" y="304800"/>
                </a:lnTo>
                <a:lnTo>
                  <a:pt x="76200" y="304800"/>
                </a:lnTo>
                <a:close/>
              </a:path>
              <a:path w="2819400" h="381000">
                <a:moveTo>
                  <a:pt x="2781300" y="304800"/>
                </a:moveTo>
                <a:lnTo>
                  <a:pt x="38100" y="304800"/>
                </a:lnTo>
                <a:lnTo>
                  <a:pt x="76200" y="342900"/>
                </a:lnTo>
                <a:lnTo>
                  <a:pt x="76200" y="381000"/>
                </a:lnTo>
                <a:lnTo>
                  <a:pt x="2743200" y="381000"/>
                </a:lnTo>
                <a:lnTo>
                  <a:pt x="2743200" y="342900"/>
                </a:lnTo>
                <a:lnTo>
                  <a:pt x="2781300" y="304800"/>
                </a:lnTo>
                <a:close/>
              </a:path>
              <a:path w="2819400" h="381000">
                <a:moveTo>
                  <a:pt x="76200" y="381000"/>
                </a:moveTo>
                <a:lnTo>
                  <a:pt x="76200" y="342900"/>
                </a:lnTo>
                <a:lnTo>
                  <a:pt x="38100" y="304800"/>
                </a:lnTo>
                <a:lnTo>
                  <a:pt x="38100" y="381000"/>
                </a:lnTo>
                <a:lnTo>
                  <a:pt x="76200" y="381000"/>
                </a:lnTo>
                <a:close/>
              </a:path>
              <a:path w="2819400" h="381000">
                <a:moveTo>
                  <a:pt x="2781300" y="76200"/>
                </a:moveTo>
                <a:lnTo>
                  <a:pt x="2743200" y="38100"/>
                </a:lnTo>
                <a:lnTo>
                  <a:pt x="2743200" y="76200"/>
                </a:lnTo>
                <a:lnTo>
                  <a:pt x="2781300" y="76200"/>
                </a:lnTo>
                <a:close/>
              </a:path>
              <a:path w="2819400" h="381000">
                <a:moveTo>
                  <a:pt x="2781300" y="304800"/>
                </a:moveTo>
                <a:lnTo>
                  <a:pt x="2781300" y="76200"/>
                </a:lnTo>
                <a:lnTo>
                  <a:pt x="2743200" y="76200"/>
                </a:lnTo>
                <a:lnTo>
                  <a:pt x="2743200" y="304800"/>
                </a:lnTo>
                <a:lnTo>
                  <a:pt x="2781300" y="304800"/>
                </a:lnTo>
                <a:close/>
              </a:path>
              <a:path w="2819400" h="381000">
                <a:moveTo>
                  <a:pt x="2781300" y="381000"/>
                </a:moveTo>
                <a:lnTo>
                  <a:pt x="2781300" y="304800"/>
                </a:lnTo>
                <a:lnTo>
                  <a:pt x="2743200" y="342900"/>
                </a:lnTo>
                <a:lnTo>
                  <a:pt x="2743200" y="381000"/>
                </a:lnTo>
                <a:lnTo>
                  <a:pt x="2781300" y="381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37289" y="4586478"/>
            <a:ext cx="2133600" cy="381000"/>
          </a:xfrm>
          <a:custGeom>
            <a:avLst/>
            <a:gdLst/>
            <a:ahLst/>
            <a:cxnLst/>
            <a:rect l="l" t="t" r="r" b="b"/>
            <a:pathLst>
              <a:path w="2133600" h="381000">
                <a:moveTo>
                  <a:pt x="2133599" y="381000"/>
                </a:moveTo>
                <a:lnTo>
                  <a:pt x="2133599" y="0"/>
                </a:lnTo>
                <a:lnTo>
                  <a:pt x="0" y="0"/>
                </a:lnTo>
                <a:lnTo>
                  <a:pt x="0" y="381000"/>
                </a:lnTo>
                <a:lnTo>
                  <a:pt x="38100" y="381000"/>
                </a:lnTo>
                <a:lnTo>
                  <a:pt x="38100" y="76200"/>
                </a:lnTo>
                <a:lnTo>
                  <a:pt x="76200" y="38100"/>
                </a:lnTo>
                <a:lnTo>
                  <a:pt x="76200" y="76200"/>
                </a:lnTo>
                <a:lnTo>
                  <a:pt x="2057387" y="76200"/>
                </a:lnTo>
                <a:lnTo>
                  <a:pt x="2057387" y="38100"/>
                </a:lnTo>
                <a:lnTo>
                  <a:pt x="2095487" y="76200"/>
                </a:lnTo>
                <a:lnTo>
                  <a:pt x="2095487" y="381000"/>
                </a:lnTo>
                <a:lnTo>
                  <a:pt x="2133599" y="381000"/>
                </a:lnTo>
                <a:close/>
              </a:path>
              <a:path w="2133600" h="381000">
                <a:moveTo>
                  <a:pt x="76200" y="76200"/>
                </a:moveTo>
                <a:lnTo>
                  <a:pt x="76200" y="38100"/>
                </a:lnTo>
                <a:lnTo>
                  <a:pt x="38100" y="76200"/>
                </a:lnTo>
                <a:lnTo>
                  <a:pt x="76200" y="76200"/>
                </a:lnTo>
                <a:close/>
              </a:path>
              <a:path w="2133600" h="381000">
                <a:moveTo>
                  <a:pt x="76200" y="304800"/>
                </a:moveTo>
                <a:lnTo>
                  <a:pt x="76200" y="76200"/>
                </a:lnTo>
                <a:lnTo>
                  <a:pt x="38100" y="76200"/>
                </a:lnTo>
                <a:lnTo>
                  <a:pt x="38100" y="304800"/>
                </a:lnTo>
                <a:lnTo>
                  <a:pt x="76200" y="304800"/>
                </a:lnTo>
                <a:close/>
              </a:path>
              <a:path w="2133600" h="381000">
                <a:moveTo>
                  <a:pt x="2095487" y="304800"/>
                </a:moveTo>
                <a:lnTo>
                  <a:pt x="38100" y="304800"/>
                </a:lnTo>
                <a:lnTo>
                  <a:pt x="76200" y="342900"/>
                </a:lnTo>
                <a:lnTo>
                  <a:pt x="76199" y="381000"/>
                </a:lnTo>
                <a:lnTo>
                  <a:pt x="2057387" y="381000"/>
                </a:lnTo>
                <a:lnTo>
                  <a:pt x="2057387" y="342900"/>
                </a:lnTo>
                <a:lnTo>
                  <a:pt x="2095487" y="304800"/>
                </a:lnTo>
                <a:close/>
              </a:path>
              <a:path w="2133600" h="381000">
                <a:moveTo>
                  <a:pt x="76199" y="381000"/>
                </a:moveTo>
                <a:lnTo>
                  <a:pt x="76200" y="342900"/>
                </a:lnTo>
                <a:lnTo>
                  <a:pt x="38100" y="304800"/>
                </a:lnTo>
                <a:lnTo>
                  <a:pt x="38100" y="381000"/>
                </a:lnTo>
                <a:lnTo>
                  <a:pt x="76199" y="381000"/>
                </a:lnTo>
                <a:close/>
              </a:path>
              <a:path w="2133600" h="381000">
                <a:moveTo>
                  <a:pt x="2095487" y="76200"/>
                </a:moveTo>
                <a:lnTo>
                  <a:pt x="2057387" y="38100"/>
                </a:lnTo>
                <a:lnTo>
                  <a:pt x="2057387" y="76200"/>
                </a:lnTo>
                <a:lnTo>
                  <a:pt x="2095487" y="76200"/>
                </a:lnTo>
                <a:close/>
              </a:path>
              <a:path w="2133600" h="381000">
                <a:moveTo>
                  <a:pt x="2095487" y="304800"/>
                </a:moveTo>
                <a:lnTo>
                  <a:pt x="2095487" y="76200"/>
                </a:lnTo>
                <a:lnTo>
                  <a:pt x="2057387" y="76200"/>
                </a:lnTo>
                <a:lnTo>
                  <a:pt x="2057387" y="304800"/>
                </a:lnTo>
                <a:lnTo>
                  <a:pt x="2095487" y="304800"/>
                </a:lnTo>
                <a:close/>
              </a:path>
              <a:path w="2133600" h="381000">
                <a:moveTo>
                  <a:pt x="2095487" y="381000"/>
                </a:moveTo>
                <a:lnTo>
                  <a:pt x="2095487" y="304800"/>
                </a:lnTo>
                <a:lnTo>
                  <a:pt x="2057387" y="342900"/>
                </a:lnTo>
                <a:lnTo>
                  <a:pt x="2057387" y="381000"/>
                </a:lnTo>
                <a:lnTo>
                  <a:pt x="2095487" y="381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432189" y="4624578"/>
            <a:ext cx="4800600" cy="304800"/>
          </a:xfrm>
          <a:custGeom>
            <a:avLst/>
            <a:gdLst/>
            <a:ahLst/>
            <a:cxnLst/>
            <a:rect l="l" t="t" r="r" b="b"/>
            <a:pathLst>
              <a:path w="4800600" h="304800">
                <a:moveTo>
                  <a:pt x="0" y="0"/>
                </a:moveTo>
                <a:lnTo>
                  <a:pt x="0" y="304800"/>
                </a:lnTo>
                <a:lnTo>
                  <a:pt x="4800599" y="304800"/>
                </a:lnTo>
                <a:lnTo>
                  <a:pt x="4800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699387" y="4602733"/>
            <a:ext cx="2533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14" b="1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33170" y="3024377"/>
            <a:ext cx="0" cy="533400"/>
          </a:xfrm>
          <a:custGeom>
            <a:avLst/>
            <a:gdLst/>
            <a:ahLst/>
            <a:cxnLst/>
            <a:rect l="l" t="t" r="r" b="b"/>
            <a:pathLst>
              <a:path w="0" h="533400">
                <a:moveTo>
                  <a:pt x="0" y="0"/>
                </a:moveTo>
                <a:lnTo>
                  <a:pt x="0" y="533399"/>
                </a:lnTo>
              </a:path>
            </a:pathLst>
          </a:custGeom>
          <a:ln w="25146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75668" y="4408932"/>
            <a:ext cx="1523404" cy="11092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70417" y="4378452"/>
            <a:ext cx="1533525" cy="1144905"/>
          </a:xfrm>
          <a:custGeom>
            <a:avLst/>
            <a:gdLst/>
            <a:ahLst/>
            <a:cxnLst/>
            <a:rect l="l" t="t" r="r" b="b"/>
            <a:pathLst>
              <a:path w="1533525" h="1144904">
                <a:moveTo>
                  <a:pt x="751213" y="774985"/>
                </a:moveTo>
                <a:lnTo>
                  <a:pt x="695705" y="775716"/>
                </a:lnTo>
                <a:lnTo>
                  <a:pt x="638555" y="777240"/>
                </a:lnTo>
                <a:lnTo>
                  <a:pt x="614438" y="777798"/>
                </a:lnTo>
                <a:lnTo>
                  <a:pt x="537057" y="782622"/>
                </a:lnTo>
                <a:lnTo>
                  <a:pt x="487333" y="787109"/>
                </a:lnTo>
                <a:lnTo>
                  <a:pt x="432568" y="793132"/>
                </a:lnTo>
                <a:lnTo>
                  <a:pt x="374666" y="800782"/>
                </a:lnTo>
                <a:lnTo>
                  <a:pt x="315263" y="810189"/>
                </a:lnTo>
                <a:lnTo>
                  <a:pt x="256174" y="821455"/>
                </a:lnTo>
                <a:lnTo>
                  <a:pt x="199168" y="834691"/>
                </a:lnTo>
                <a:lnTo>
                  <a:pt x="146016" y="850008"/>
                </a:lnTo>
                <a:lnTo>
                  <a:pt x="98486" y="867514"/>
                </a:lnTo>
                <a:lnTo>
                  <a:pt x="58350" y="887321"/>
                </a:lnTo>
                <a:lnTo>
                  <a:pt x="27377" y="909538"/>
                </a:lnTo>
                <a:lnTo>
                  <a:pt x="0" y="961644"/>
                </a:lnTo>
                <a:lnTo>
                  <a:pt x="1523" y="970788"/>
                </a:lnTo>
                <a:lnTo>
                  <a:pt x="9905" y="986195"/>
                </a:lnTo>
                <a:lnTo>
                  <a:pt x="9905" y="953262"/>
                </a:lnTo>
                <a:lnTo>
                  <a:pt x="10667" y="948690"/>
                </a:lnTo>
                <a:lnTo>
                  <a:pt x="10667" y="949452"/>
                </a:lnTo>
                <a:lnTo>
                  <a:pt x="12191" y="944880"/>
                </a:lnTo>
                <a:lnTo>
                  <a:pt x="12191" y="945641"/>
                </a:lnTo>
                <a:lnTo>
                  <a:pt x="13715" y="941069"/>
                </a:lnTo>
                <a:lnTo>
                  <a:pt x="16001" y="937260"/>
                </a:lnTo>
                <a:lnTo>
                  <a:pt x="19049" y="932688"/>
                </a:lnTo>
                <a:lnTo>
                  <a:pt x="19049" y="933450"/>
                </a:lnTo>
                <a:lnTo>
                  <a:pt x="22097" y="928878"/>
                </a:lnTo>
                <a:lnTo>
                  <a:pt x="25907" y="924306"/>
                </a:lnTo>
                <a:lnTo>
                  <a:pt x="25907" y="925068"/>
                </a:lnTo>
                <a:lnTo>
                  <a:pt x="29717" y="920496"/>
                </a:lnTo>
                <a:lnTo>
                  <a:pt x="34289" y="915924"/>
                </a:lnTo>
                <a:lnTo>
                  <a:pt x="39623" y="912113"/>
                </a:lnTo>
                <a:lnTo>
                  <a:pt x="44957" y="907541"/>
                </a:lnTo>
                <a:lnTo>
                  <a:pt x="51053" y="902969"/>
                </a:lnTo>
                <a:lnTo>
                  <a:pt x="51053" y="903732"/>
                </a:lnTo>
                <a:lnTo>
                  <a:pt x="57911" y="899160"/>
                </a:lnTo>
                <a:lnTo>
                  <a:pt x="68579" y="893063"/>
                </a:lnTo>
                <a:lnTo>
                  <a:pt x="80009" y="887349"/>
                </a:lnTo>
                <a:lnTo>
                  <a:pt x="80009" y="886968"/>
                </a:lnTo>
                <a:lnTo>
                  <a:pt x="130630" y="865598"/>
                </a:lnTo>
                <a:lnTo>
                  <a:pt x="169163" y="852678"/>
                </a:lnTo>
                <a:lnTo>
                  <a:pt x="186689" y="847344"/>
                </a:lnTo>
                <a:lnTo>
                  <a:pt x="186689" y="848106"/>
                </a:lnTo>
                <a:lnTo>
                  <a:pt x="204977" y="842985"/>
                </a:lnTo>
                <a:lnTo>
                  <a:pt x="204977" y="842772"/>
                </a:lnTo>
                <a:lnTo>
                  <a:pt x="224789" y="838200"/>
                </a:lnTo>
                <a:lnTo>
                  <a:pt x="276318" y="826812"/>
                </a:lnTo>
                <a:lnTo>
                  <a:pt x="328156" y="817129"/>
                </a:lnTo>
                <a:lnTo>
                  <a:pt x="380254" y="809006"/>
                </a:lnTo>
                <a:lnTo>
                  <a:pt x="432612" y="802293"/>
                </a:lnTo>
                <a:lnTo>
                  <a:pt x="485049" y="796857"/>
                </a:lnTo>
                <a:lnTo>
                  <a:pt x="537650" y="792539"/>
                </a:lnTo>
                <a:lnTo>
                  <a:pt x="590324" y="789197"/>
                </a:lnTo>
                <a:lnTo>
                  <a:pt x="643426" y="786672"/>
                </a:lnTo>
                <a:lnTo>
                  <a:pt x="695705" y="784860"/>
                </a:lnTo>
                <a:lnTo>
                  <a:pt x="749807" y="784175"/>
                </a:lnTo>
                <a:lnTo>
                  <a:pt x="749807" y="776478"/>
                </a:lnTo>
                <a:lnTo>
                  <a:pt x="751213" y="774985"/>
                </a:lnTo>
                <a:close/>
              </a:path>
              <a:path w="1533525" h="1144904">
                <a:moveTo>
                  <a:pt x="12191" y="973074"/>
                </a:moveTo>
                <a:lnTo>
                  <a:pt x="10667" y="968502"/>
                </a:lnTo>
                <a:lnTo>
                  <a:pt x="10667" y="969263"/>
                </a:lnTo>
                <a:lnTo>
                  <a:pt x="9905" y="964691"/>
                </a:lnTo>
                <a:lnTo>
                  <a:pt x="9905" y="986195"/>
                </a:lnTo>
                <a:lnTo>
                  <a:pt x="11429" y="988997"/>
                </a:lnTo>
                <a:lnTo>
                  <a:pt x="11429" y="972312"/>
                </a:lnTo>
                <a:lnTo>
                  <a:pt x="12191" y="973074"/>
                </a:lnTo>
                <a:close/>
              </a:path>
              <a:path w="1533525" h="1144904">
                <a:moveTo>
                  <a:pt x="13715" y="976884"/>
                </a:moveTo>
                <a:lnTo>
                  <a:pt x="11429" y="972312"/>
                </a:lnTo>
                <a:lnTo>
                  <a:pt x="11429" y="988997"/>
                </a:lnTo>
                <a:lnTo>
                  <a:pt x="12953" y="991798"/>
                </a:lnTo>
                <a:lnTo>
                  <a:pt x="12953" y="976884"/>
                </a:lnTo>
                <a:lnTo>
                  <a:pt x="13715" y="976884"/>
                </a:lnTo>
                <a:close/>
              </a:path>
              <a:path w="1533525" h="1144904">
                <a:moveTo>
                  <a:pt x="18287" y="984504"/>
                </a:moveTo>
                <a:lnTo>
                  <a:pt x="15239" y="980694"/>
                </a:lnTo>
                <a:lnTo>
                  <a:pt x="12953" y="976884"/>
                </a:lnTo>
                <a:lnTo>
                  <a:pt x="12953" y="991798"/>
                </a:lnTo>
                <a:lnTo>
                  <a:pt x="16703" y="998691"/>
                </a:lnTo>
                <a:lnTo>
                  <a:pt x="17525" y="999402"/>
                </a:lnTo>
                <a:lnTo>
                  <a:pt x="17525" y="984504"/>
                </a:lnTo>
                <a:lnTo>
                  <a:pt x="18287" y="984504"/>
                </a:lnTo>
                <a:close/>
              </a:path>
              <a:path w="1533525" h="1144904">
                <a:moveTo>
                  <a:pt x="24383" y="992886"/>
                </a:moveTo>
                <a:lnTo>
                  <a:pt x="20573" y="988313"/>
                </a:lnTo>
                <a:lnTo>
                  <a:pt x="20573" y="989076"/>
                </a:lnTo>
                <a:lnTo>
                  <a:pt x="17525" y="984504"/>
                </a:lnTo>
                <a:lnTo>
                  <a:pt x="17525" y="999402"/>
                </a:lnTo>
                <a:lnTo>
                  <a:pt x="23621" y="1004673"/>
                </a:lnTo>
                <a:lnTo>
                  <a:pt x="23621" y="992886"/>
                </a:lnTo>
                <a:lnTo>
                  <a:pt x="24383" y="992886"/>
                </a:lnTo>
                <a:close/>
              </a:path>
              <a:path w="1533525" h="1144904">
                <a:moveTo>
                  <a:pt x="53339" y="1027902"/>
                </a:moveTo>
                <a:lnTo>
                  <a:pt x="53339" y="1017269"/>
                </a:lnTo>
                <a:lnTo>
                  <a:pt x="47243" y="1012697"/>
                </a:lnTo>
                <a:lnTo>
                  <a:pt x="36575" y="1005078"/>
                </a:lnTo>
                <a:lnTo>
                  <a:pt x="32003" y="1000506"/>
                </a:lnTo>
                <a:lnTo>
                  <a:pt x="32003" y="1001268"/>
                </a:lnTo>
                <a:lnTo>
                  <a:pt x="27431" y="996696"/>
                </a:lnTo>
                <a:lnTo>
                  <a:pt x="27431" y="996061"/>
                </a:lnTo>
                <a:lnTo>
                  <a:pt x="23621" y="992886"/>
                </a:lnTo>
                <a:lnTo>
                  <a:pt x="23621" y="1004673"/>
                </a:lnTo>
                <a:lnTo>
                  <a:pt x="27431" y="1007967"/>
                </a:lnTo>
                <a:lnTo>
                  <a:pt x="27431" y="996696"/>
                </a:lnTo>
                <a:lnTo>
                  <a:pt x="28193" y="996696"/>
                </a:lnTo>
                <a:lnTo>
                  <a:pt x="28193" y="1008625"/>
                </a:lnTo>
                <a:lnTo>
                  <a:pt x="45363" y="1023470"/>
                </a:lnTo>
                <a:lnTo>
                  <a:pt x="53339" y="1027902"/>
                </a:lnTo>
                <a:close/>
              </a:path>
              <a:path w="1533525" h="1144904">
                <a:moveTo>
                  <a:pt x="66293" y="1024890"/>
                </a:moveTo>
                <a:lnTo>
                  <a:pt x="59435" y="1021080"/>
                </a:lnTo>
                <a:lnTo>
                  <a:pt x="52577" y="1016508"/>
                </a:lnTo>
                <a:lnTo>
                  <a:pt x="53339" y="1017269"/>
                </a:lnTo>
                <a:lnTo>
                  <a:pt x="53339" y="1027902"/>
                </a:lnTo>
                <a:lnTo>
                  <a:pt x="65531" y="1034677"/>
                </a:lnTo>
                <a:lnTo>
                  <a:pt x="65531" y="1024890"/>
                </a:lnTo>
                <a:lnTo>
                  <a:pt x="66293" y="1024890"/>
                </a:lnTo>
                <a:close/>
              </a:path>
              <a:path w="1533525" h="1144904">
                <a:moveTo>
                  <a:pt x="105917" y="1043940"/>
                </a:moveTo>
                <a:lnTo>
                  <a:pt x="96773" y="1040130"/>
                </a:lnTo>
                <a:lnTo>
                  <a:pt x="88391" y="1036319"/>
                </a:lnTo>
                <a:lnTo>
                  <a:pt x="65531" y="1024890"/>
                </a:lnTo>
                <a:lnTo>
                  <a:pt x="65531" y="1034677"/>
                </a:lnTo>
                <a:lnTo>
                  <a:pt x="84543" y="1045241"/>
                </a:lnTo>
                <a:lnTo>
                  <a:pt x="105155" y="1053568"/>
                </a:lnTo>
                <a:lnTo>
                  <a:pt x="105155" y="1043940"/>
                </a:lnTo>
                <a:lnTo>
                  <a:pt x="105917" y="1043940"/>
                </a:lnTo>
                <a:close/>
              </a:path>
              <a:path w="1533525" h="1144904">
                <a:moveTo>
                  <a:pt x="80771" y="886968"/>
                </a:moveTo>
                <a:lnTo>
                  <a:pt x="80009" y="886968"/>
                </a:lnTo>
                <a:lnTo>
                  <a:pt x="80009" y="887349"/>
                </a:lnTo>
                <a:lnTo>
                  <a:pt x="80771" y="886968"/>
                </a:lnTo>
                <a:close/>
              </a:path>
              <a:path w="1533525" h="1144904">
                <a:moveTo>
                  <a:pt x="115061" y="1047750"/>
                </a:moveTo>
                <a:lnTo>
                  <a:pt x="105155" y="1043940"/>
                </a:lnTo>
                <a:lnTo>
                  <a:pt x="105155" y="1053568"/>
                </a:lnTo>
                <a:lnTo>
                  <a:pt x="114299" y="1057261"/>
                </a:lnTo>
                <a:lnTo>
                  <a:pt x="114299" y="1047750"/>
                </a:lnTo>
                <a:lnTo>
                  <a:pt x="115061" y="1047750"/>
                </a:lnTo>
                <a:close/>
              </a:path>
              <a:path w="1533525" h="1144904">
                <a:moveTo>
                  <a:pt x="1461516" y="1038794"/>
                </a:moveTo>
                <a:lnTo>
                  <a:pt x="1461515" y="1028700"/>
                </a:lnTo>
                <a:lnTo>
                  <a:pt x="1444752" y="1037082"/>
                </a:lnTo>
                <a:lnTo>
                  <a:pt x="1444752" y="1036319"/>
                </a:lnTo>
                <a:lnTo>
                  <a:pt x="1407414" y="1052322"/>
                </a:lnTo>
                <a:lnTo>
                  <a:pt x="1360078" y="1067689"/>
                </a:lnTo>
                <a:lnTo>
                  <a:pt x="1311149" y="1080852"/>
                </a:lnTo>
                <a:lnTo>
                  <a:pt x="1261056" y="1092024"/>
                </a:lnTo>
                <a:lnTo>
                  <a:pt x="1210227" y="1101418"/>
                </a:lnTo>
                <a:lnTo>
                  <a:pt x="1159091" y="1109247"/>
                </a:lnTo>
                <a:lnTo>
                  <a:pt x="1108076" y="1115724"/>
                </a:lnTo>
                <a:lnTo>
                  <a:pt x="1057611" y="1121062"/>
                </a:lnTo>
                <a:lnTo>
                  <a:pt x="1008126" y="1125474"/>
                </a:lnTo>
                <a:lnTo>
                  <a:pt x="938021" y="1130808"/>
                </a:lnTo>
                <a:lnTo>
                  <a:pt x="865632" y="1133856"/>
                </a:lnTo>
                <a:lnTo>
                  <a:pt x="816242" y="1134840"/>
                </a:lnTo>
                <a:lnTo>
                  <a:pt x="755904" y="1135011"/>
                </a:lnTo>
                <a:lnTo>
                  <a:pt x="717412" y="1134656"/>
                </a:lnTo>
                <a:lnTo>
                  <a:pt x="668003" y="1133451"/>
                </a:lnTo>
                <a:lnTo>
                  <a:pt x="618620" y="1131479"/>
                </a:lnTo>
                <a:lnTo>
                  <a:pt x="569276" y="1128722"/>
                </a:lnTo>
                <a:lnTo>
                  <a:pt x="519989" y="1125161"/>
                </a:lnTo>
                <a:lnTo>
                  <a:pt x="470773" y="1120778"/>
                </a:lnTo>
                <a:lnTo>
                  <a:pt x="421644" y="1115555"/>
                </a:lnTo>
                <a:lnTo>
                  <a:pt x="372617" y="1109472"/>
                </a:lnTo>
                <a:lnTo>
                  <a:pt x="356615" y="1106424"/>
                </a:lnTo>
                <a:lnTo>
                  <a:pt x="340613" y="1104138"/>
                </a:lnTo>
                <a:lnTo>
                  <a:pt x="325373" y="1101852"/>
                </a:lnTo>
                <a:lnTo>
                  <a:pt x="273788" y="1092206"/>
                </a:lnTo>
                <a:lnTo>
                  <a:pt x="223646" y="1081206"/>
                </a:lnTo>
                <a:lnTo>
                  <a:pt x="174076" y="1067956"/>
                </a:lnTo>
                <a:lnTo>
                  <a:pt x="124205" y="1051560"/>
                </a:lnTo>
                <a:lnTo>
                  <a:pt x="114299" y="1047750"/>
                </a:lnTo>
                <a:lnTo>
                  <a:pt x="114299" y="1057261"/>
                </a:lnTo>
                <a:lnTo>
                  <a:pt x="182618" y="1080225"/>
                </a:lnTo>
                <a:lnTo>
                  <a:pt x="235590" y="1093670"/>
                </a:lnTo>
                <a:lnTo>
                  <a:pt x="287237" y="1104572"/>
                </a:lnTo>
                <a:lnTo>
                  <a:pt x="334599" y="1113049"/>
                </a:lnTo>
                <a:lnTo>
                  <a:pt x="374714" y="1119215"/>
                </a:lnTo>
                <a:lnTo>
                  <a:pt x="422147" y="1125474"/>
                </a:lnTo>
                <a:lnTo>
                  <a:pt x="439673" y="1126998"/>
                </a:lnTo>
                <a:lnTo>
                  <a:pt x="457199" y="1129284"/>
                </a:lnTo>
                <a:lnTo>
                  <a:pt x="543502" y="1135830"/>
                </a:lnTo>
                <a:lnTo>
                  <a:pt x="593396" y="1138821"/>
                </a:lnTo>
                <a:lnTo>
                  <a:pt x="643426" y="1141245"/>
                </a:lnTo>
                <a:lnTo>
                  <a:pt x="693563" y="1143044"/>
                </a:lnTo>
                <a:lnTo>
                  <a:pt x="743774" y="1144156"/>
                </a:lnTo>
                <a:lnTo>
                  <a:pt x="794029" y="1144523"/>
                </a:lnTo>
                <a:lnTo>
                  <a:pt x="844296" y="1144086"/>
                </a:lnTo>
                <a:lnTo>
                  <a:pt x="894544" y="1142783"/>
                </a:lnTo>
                <a:lnTo>
                  <a:pt x="944741" y="1140556"/>
                </a:lnTo>
                <a:lnTo>
                  <a:pt x="994858" y="1137346"/>
                </a:lnTo>
                <a:lnTo>
                  <a:pt x="1044862" y="1133091"/>
                </a:lnTo>
                <a:lnTo>
                  <a:pt x="1094723" y="1127734"/>
                </a:lnTo>
                <a:lnTo>
                  <a:pt x="1144408" y="1121214"/>
                </a:lnTo>
                <a:lnTo>
                  <a:pt x="1193888" y="1113472"/>
                </a:lnTo>
                <a:lnTo>
                  <a:pt x="1243131" y="1104447"/>
                </a:lnTo>
                <a:lnTo>
                  <a:pt x="1292106" y="1094081"/>
                </a:lnTo>
                <a:lnTo>
                  <a:pt x="1340781" y="1082314"/>
                </a:lnTo>
                <a:lnTo>
                  <a:pt x="1389126" y="1069086"/>
                </a:lnTo>
                <a:lnTo>
                  <a:pt x="1430273" y="1053084"/>
                </a:lnTo>
                <a:lnTo>
                  <a:pt x="1461516" y="1038794"/>
                </a:lnTo>
                <a:close/>
              </a:path>
              <a:path w="1533525" h="1144904">
                <a:moveTo>
                  <a:pt x="205739" y="842772"/>
                </a:moveTo>
                <a:lnTo>
                  <a:pt x="204977" y="842772"/>
                </a:lnTo>
                <a:lnTo>
                  <a:pt x="204977" y="842985"/>
                </a:lnTo>
                <a:lnTo>
                  <a:pt x="205739" y="842772"/>
                </a:lnTo>
                <a:close/>
              </a:path>
              <a:path w="1533525" h="1144904">
                <a:moveTo>
                  <a:pt x="341375" y="1104138"/>
                </a:moveTo>
                <a:lnTo>
                  <a:pt x="340613" y="1104029"/>
                </a:lnTo>
                <a:lnTo>
                  <a:pt x="341375" y="1104138"/>
                </a:lnTo>
                <a:close/>
              </a:path>
              <a:path w="1533525" h="1144904">
                <a:moveTo>
                  <a:pt x="753618" y="774954"/>
                </a:moveTo>
                <a:lnTo>
                  <a:pt x="751213" y="774985"/>
                </a:lnTo>
                <a:lnTo>
                  <a:pt x="749807" y="776478"/>
                </a:lnTo>
                <a:lnTo>
                  <a:pt x="753618" y="774954"/>
                </a:lnTo>
                <a:close/>
              </a:path>
              <a:path w="1533525" h="1144904">
                <a:moveTo>
                  <a:pt x="753618" y="784126"/>
                </a:moveTo>
                <a:lnTo>
                  <a:pt x="753618" y="774954"/>
                </a:lnTo>
                <a:lnTo>
                  <a:pt x="749807" y="776478"/>
                </a:lnTo>
                <a:lnTo>
                  <a:pt x="749807" y="784175"/>
                </a:lnTo>
                <a:lnTo>
                  <a:pt x="753618" y="784126"/>
                </a:lnTo>
                <a:close/>
              </a:path>
              <a:path w="1533525" h="1144904">
                <a:moveTo>
                  <a:pt x="1454505" y="28470"/>
                </a:moveTo>
                <a:lnTo>
                  <a:pt x="751213" y="774985"/>
                </a:lnTo>
                <a:lnTo>
                  <a:pt x="753618" y="774954"/>
                </a:lnTo>
                <a:lnTo>
                  <a:pt x="753618" y="784126"/>
                </a:lnTo>
                <a:lnTo>
                  <a:pt x="755904" y="784098"/>
                </a:lnTo>
                <a:lnTo>
                  <a:pt x="1435900" y="62289"/>
                </a:lnTo>
                <a:lnTo>
                  <a:pt x="1454505" y="28470"/>
                </a:lnTo>
                <a:close/>
              </a:path>
              <a:path w="1533525" h="1144904">
                <a:moveTo>
                  <a:pt x="1462277" y="34582"/>
                </a:moveTo>
                <a:lnTo>
                  <a:pt x="1462277" y="34290"/>
                </a:lnTo>
                <a:lnTo>
                  <a:pt x="1435900" y="62289"/>
                </a:lnTo>
                <a:lnTo>
                  <a:pt x="1032509" y="795528"/>
                </a:lnTo>
                <a:lnTo>
                  <a:pt x="1040129" y="796220"/>
                </a:lnTo>
                <a:lnTo>
                  <a:pt x="1040129" y="786384"/>
                </a:lnTo>
                <a:lnTo>
                  <a:pt x="1047621" y="787320"/>
                </a:lnTo>
                <a:lnTo>
                  <a:pt x="1462277" y="34582"/>
                </a:lnTo>
                <a:close/>
              </a:path>
              <a:path w="1533525" h="1144904">
                <a:moveTo>
                  <a:pt x="1047621" y="787320"/>
                </a:moveTo>
                <a:lnTo>
                  <a:pt x="1040129" y="786384"/>
                </a:lnTo>
                <a:lnTo>
                  <a:pt x="1043939" y="794004"/>
                </a:lnTo>
                <a:lnTo>
                  <a:pt x="1047621" y="787320"/>
                </a:lnTo>
                <a:close/>
              </a:path>
              <a:path w="1533525" h="1144904">
                <a:moveTo>
                  <a:pt x="1533143" y="953262"/>
                </a:moveTo>
                <a:lnTo>
                  <a:pt x="1508078" y="911410"/>
                </a:lnTo>
                <a:lnTo>
                  <a:pt x="1474701" y="887293"/>
                </a:lnTo>
                <a:lnTo>
                  <a:pt x="1431895" y="866274"/>
                </a:lnTo>
                <a:lnTo>
                  <a:pt x="1382350" y="848192"/>
                </a:lnTo>
                <a:lnTo>
                  <a:pt x="1328756" y="832889"/>
                </a:lnTo>
                <a:lnTo>
                  <a:pt x="1273804" y="820206"/>
                </a:lnTo>
                <a:lnTo>
                  <a:pt x="1220186" y="809983"/>
                </a:lnTo>
                <a:lnTo>
                  <a:pt x="1170590" y="802060"/>
                </a:lnTo>
                <a:lnTo>
                  <a:pt x="1127708" y="796279"/>
                </a:lnTo>
                <a:lnTo>
                  <a:pt x="1094232" y="792480"/>
                </a:lnTo>
                <a:lnTo>
                  <a:pt x="1076705" y="790194"/>
                </a:lnTo>
                <a:lnTo>
                  <a:pt x="1058418" y="788670"/>
                </a:lnTo>
                <a:lnTo>
                  <a:pt x="1047621" y="787320"/>
                </a:lnTo>
                <a:lnTo>
                  <a:pt x="1043939" y="794004"/>
                </a:lnTo>
                <a:lnTo>
                  <a:pt x="1040129" y="786384"/>
                </a:lnTo>
                <a:lnTo>
                  <a:pt x="1040129" y="796220"/>
                </a:lnTo>
                <a:lnTo>
                  <a:pt x="1058418" y="797892"/>
                </a:lnTo>
                <a:lnTo>
                  <a:pt x="1087478" y="800890"/>
                </a:lnTo>
                <a:lnTo>
                  <a:pt x="1117549" y="804357"/>
                </a:lnTo>
                <a:lnTo>
                  <a:pt x="1147581" y="808172"/>
                </a:lnTo>
                <a:lnTo>
                  <a:pt x="1177289" y="812292"/>
                </a:lnTo>
                <a:lnTo>
                  <a:pt x="1193292" y="815340"/>
                </a:lnTo>
                <a:lnTo>
                  <a:pt x="1208532" y="817626"/>
                </a:lnTo>
                <a:lnTo>
                  <a:pt x="1253101" y="825681"/>
                </a:lnTo>
                <a:lnTo>
                  <a:pt x="1298989" y="835310"/>
                </a:lnTo>
                <a:lnTo>
                  <a:pt x="1345134" y="846953"/>
                </a:lnTo>
                <a:lnTo>
                  <a:pt x="1390472" y="861054"/>
                </a:lnTo>
                <a:lnTo>
                  <a:pt x="1433938" y="878055"/>
                </a:lnTo>
                <a:lnTo>
                  <a:pt x="1474470" y="898397"/>
                </a:lnTo>
                <a:lnTo>
                  <a:pt x="1481327" y="902208"/>
                </a:lnTo>
                <a:lnTo>
                  <a:pt x="1481327" y="902684"/>
                </a:lnTo>
                <a:lnTo>
                  <a:pt x="1486661" y="906018"/>
                </a:lnTo>
                <a:lnTo>
                  <a:pt x="1491995" y="910590"/>
                </a:lnTo>
                <a:lnTo>
                  <a:pt x="1497330" y="914400"/>
                </a:lnTo>
                <a:lnTo>
                  <a:pt x="1501902" y="918210"/>
                </a:lnTo>
                <a:lnTo>
                  <a:pt x="1506473" y="922782"/>
                </a:lnTo>
                <a:lnTo>
                  <a:pt x="1506473" y="922934"/>
                </a:lnTo>
                <a:lnTo>
                  <a:pt x="1509521" y="926591"/>
                </a:lnTo>
                <a:lnTo>
                  <a:pt x="1513332" y="930402"/>
                </a:lnTo>
                <a:lnTo>
                  <a:pt x="1516380" y="934974"/>
                </a:lnTo>
                <a:lnTo>
                  <a:pt x="1516380" y="935355"/>
                </a:lnTo>
                <a:lnTo>
                  <a:pt x="1518665" y="938784"/>
                </a:lnTo>
                <a:lnTo>
                  <a:pt x="1518665" y="938022"/>
                </a:lnTo>
                <a:lnTo>
                  <a:pt x="1520189" y="942594"/>
                </a:lnTo>
                <a:lnTo>
                  <a:pt x="1523238" y="950213"/>
                </a:lnTo>
                <a:lnTo>
                  <a:pt x="1523999" y="954786"/>
                </a:lnTo>
                <a:lnTo>
                  <a:pt x="1523999" y="989142"/>
                </a:lnTo>
                <a:lnTo>
                  <a:pt x="1525142" y="987950"/>
                </a:lnTo>
                <a:lnTo>
                  <a:pt x="1533143" y="953262"/>
                </a:lnTo>
                <a:close/>
              </a:path>
              <a:path w="1533525" h="1144904">
                <a:moveTo>
                  <a:pt x="1193292" y="815448"/>
                </a:moveTo>
                <a:lnTo>
                  <a:pt x="1192530" y="815340"/>
                </a:lnTo>
                <a:lnTo>
                  <a:pt x="1193292" y="815448"/>
                </a:lnTo>
                <a:close/>
              </a:path>
              <a:path w="1533525" h="1144904">
                <a:moveTo>
                  <a:pt x="1462277" y="34290"/>
                </a:moveTo>
                <a:lnTo>
                  <a:pt x="1454719" y="28243"/>
                </a:lnTo>
                <a:lnTo>
                  <a:pt x="1454505" y="28470"/>
                </a:lnTo>
                <a:lnTo>
                  <a:pt x="1435900" y="62289"/>
                </a:lnTo>
                <a:lnTo>
                  <a:pt x="1462277" y="34290"/>
                </a:lnTo>
                <a:close/>
              </a:path>
              <a:path w="1533525" h="1144904">
                <a:moveTo>
                  <a:pt x="1454719" y="28243"/>
                </a:moveTo>
                <a:lnTo>
                  <a:pt x="1454505" y="28470"/>
                </a:lnTo>
                <a:lnTo>
                  <a:pt x="1454719" y="28243"/>
                </a:lnTo>
                <a:close/>
              </a:path>
              <a:path w="1533525" h="1144904">
                <a:moveTo>
                  <a:pt x="1481327" y="0"/>
                </a:moveTo>
                <a:lnTo>
                  <a:pt x="1454719" y="28243"/>
                </a:lnTo>
                <a:lnTo>
                  <a:pt x="1462277" y="34290"/>
                </a:lnTo>
                <a:lnTo>
                  <a:pt x="1462277" y="34582"/>
                </a:lnTo>
                <a:lnTo>
                  <a:pt x="1481327" y="0"/>
                </a:lnTo>
                <a:close/>
              </a:path>
              <a:path w="1533525" h="1144904">
                <a:moveTo>
                  <a:pt x="1475993" y="1019556"/>
                </a:moveTo>
                <a:lnTo>
                  <a:pt x="1460754" y="1028700"/>
                </a:lnTo>
                <a:lnTo>
                  <a:pt x="1461515" y="1028700"/>
                </a:lnTo>
                <a:lnTo>
                  <a:pt x="1461516" y="1038794"/>
                </a:lnTo>
                <a:lnTo>
                  <a:pt x="1462320" y="1038426"/>
                </a:lnTo>
                <a:lnTo>
                  <a:pt x="1475232" y="1030443"/>
                </a:lnTo>
                <a:lnTo>
                  <a:pt x="1475232" y="1020318"/>
                </a:lnTo>
                <a:lnTo>
                  <a:pt x="1475993" y="1019556"/>
                </a:lnTo>
                <a:close/>
              </a:path>
              <a:path w="1533525" h="1144904">
                <a:moveTo>
                  <a:pt x="1499615" y="1014570"/>
                </a:moveTo>
                <a:lnTo>
                  <a:pt x="1499615" y="1002791"/>
                </a:lnTo>
                <a:lnTo>
                  <a:pt x="1494282" y="1007363"/>
                </a:lnTo>
                <a:lnTo>
                  <a:pt x="1488186" y="1011174"/>
                </a:lnTo>
                <a:lnTo>
                  <a:pt x="1482089" y="1015746"/>
                </a:lnTo>
                <a:lnTo>
                  <a:pt x="1475232" y="1020318"/>
                </a:lnTo>
                <a:lnTo>
                  <a:pt x="1475232" y="1030443"/>
                </a:lnTo>
                <a:lnTo>
                  <a:pt x="1497739" y="1016527"/>
                </a:lnTo>
                <a:lnTo>
                  <a:pt x="1499615" y="1014570"/>
                </a:lnTo>
                <a:close/>
              </a:path>
              <a:path w="1533525" h="1144904">
                <a:moveTo>
                  <a:pt x="1481327" y="902684"/>
                </a:moveTo>
                <a:lnTo>
                  <a:pt x="1481327" y="902208"/>
                </a:lnTo>
                <a:lnTo>
                  <a:pt x="1480565" y="902208"/>
                </a:lnTo>
                <a:lnTo>
                  <a:pt x="1481327" y="902684"/>
                </a:lnTo>
                <a:close/>
              </a:path>
              <a:path w="1533525" h="1144904">
                <a:moveTo>
                  <a:pt x="1517904" y="995499"/>
                </a:moveTo>
                <a:lnTo>
                  <a:pt x="1517904" y="982218"/>
                </a:lnTo>
                <a:lnTo>
                  <a:pt x="1514855" y="986028"/>
                </a:lnTo>
                <a:lnTo>
                  <a:pt x="1511808" y="990600"/>
                </a:lnTo>
                <a:lnTo>
                  <a:pt x="1511808" y="989838"/>
                </a:lnTo>
                <a:lnTo>
                  <a:pt x="1504188" y="998982"/>
                </a:lnTo>
                <a:lnTo>
                  <a:pt x="1504188" y="998219"/>
                </a:lnTo>
                <a:lnTo>
                  <a:pt x="1498854" y="1002791"/>
                </a:lnTo>
                <a:lnTo>
                  <a:pt x="1499615" y="1002791"/>
                </a:lnTo>
                <a:lnTo>
                  <a:pt x="1499615" y="1014570"/>
                </a:lnTo>
                <a:lnTo>
                  <a:pt x="1517904" y="995499"/>
                </a:lnTo>
                <a:close/>
              </a:path>
              <a:path w="1533525" h="1144904">
                <a:moveTo>
                  <a:pt x="1506473" y="922934"/>
                </a:moveTo>
                <a:lnTo>
                  <a:pt x="1506473" y="922782"/>
                </a:lnTo>
                <a:lnTo>
                  <a:pt x="1505711" y="922019"/>
                </a:lnTo>
                <a:lnTo>
                  <a:pt x="1506473" y="922934"/>
                </a:lnTo>
                <a:close/>
              </a:path>
              <a:path w="1533525" h="1144904">
                <a:moveTo>
                  <a:pt x="1516380" y="935355"/>
                </a:moveTo>
                <a:lnTo>
                  <a:pt x="1516380" y="934974"/>
                </a:lnTo>
                <a:lnTo>
                  <a:pt x="1515617" y="934212"/>
                </a:lnTo>
                <a:lnTo>
                  <a:pt x="1516380" y="935355"/>
                </a:lnTo>
                <a:close/>
              </a:path>
              <a:path w="1533525" h="1144904">
                <a:moveTo>
                  <a:pt x="1520189" y="993115"/>
                </a:moveTo>
                <a:lnTo>
                  <a:pt x="1520189" y="977646"/>
                </a:lnTo>
                <a:lnTo>
                  <a:pt x="1517142" y="982218"/>
                </a:lnTo>
                <a:lnTo>
                  <a:pt x="1517904" y="982218"/>
                </a:lnTo>
                <a:lnTo>
                  <a:pt x="1517904" y="995499"/>
                </a:lnTo>
                <a:lnTo>
                  <a:pt x="1520189" y="993115"/>
                </a:lnTo>
                <a:close/>
              </a:path>
              <a:path w="1533525" h="1144904">
                <a:moveTo>
                  <a:pt x="1523238" y="989937"/>
                </a:moveTo>
                <a:lnTo>
                  <a:pt x="1523238" y="969263"/>
                </a:lnTo>
                <a:lnTo>
                  <a:pt x="1521714" y="973836"/>
                </a:lnTo>
                <a:lnTo>
                  <a:pt x="1519427" y="978408"/>
                </a:lnTo>
                <a:lnTo>
                  <a:pt x="1520189" y="977646"/>
                </a:lnTo>
                <a:lnTo>
                  <a:pt x="1520189" y="993115"/>
                </a:lnTo>
                <a:lnTo>
                  <a:pt x="1523238" y="989937"/>
                </a:lnTo>
                <a:close/>
              </a:path>
              <a:path w="1533525" h="1144904">
                <a:moveTo>
                  <a:pt x="1523999" y="989142"/>
                </a:moveTo>
                <a:lnTo>
                  <a:pt x="1523999" y="965454"/>
                </a:lnTo>
                <a:lnTo>
                  <a:pt x="1522476" y="970026"/>
                </a:lnTo>
                <a:lnTo>
                  <a:pt x="1523238" y="969263"/>
                </a:lnTo>
                <a:lnTo>
                  <a:pt x="1523238" y="989937"/>
                </a:lnTo>
                <a:lnTo>
                  <a:pt x="1523999" y="989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276989" y="5164327"/>
            <a:ext cx="9207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T </a:t>
            </a:r>
            <a:r>
              <a:rPr dirty="0" sz="2000" spc="-5" b="1">
                <a:latin typeface="Times New Roman"/>
                <a:cs typeface="Times New Roman"/>
              </a:rPr>
              <a:t>(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-5" b="1">
                <a:latin typeface="Times New Roman"/>
                <a:cs typeface="Times New Roman"/>
              </a:rPr>
              <a:t>/2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699377" y="4389882"/>
            <a:ext cx="1752081" cy="11285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71195" y="4362450"/>
            <a:ext cx="1784985" cy="1160780"/>
          </a:xfrm>
          <a:custGeom>
            <a:avLst/>
            <a:gdLst/>
            <a:ahLst/>
            <a:cxnLst/>
            <a:rect l="l" t="t" r="r" b="b"/>
            <a:pathLst>
              <a:path w="1784984" h="1160779">
                <a:moveTo>
                  <a:pt x="982797" y="790956"/>
                </a:moveTo>
                <a:lnTo>
                  <a:pt x="2286" y="0"/>
                </a:lnTo>
                <a:lnTo>
                  <a:pt x="0" y="2286"/>
                </a:lnTo>
                <a:lnTo>
                  <a:pt x="25907" y="32597"/>
                </a:lnTo>
                <a:lnTo>
                  <a:pt x="25908" y="31242"/>
                </a:lnTo>
                <a:lnTo>
                  <a:pt x="32004" y="24384"/>
                </a:lnTo>
                <a:lnTo>
                  <a:pt x="64280" y="62191"/>
                </a:lnTo>
                <a:lnTo>
                  <a:pt x="979169" y="800100"/>
                </a:lnTo>
                <a:lnTo>
                  <a:pt x="980694" y="800100"/>
                </a:lnTo>
                <a:lnTo>
                  <a:pt x="980694" y="790956"/>
                </a:lnTo>
                <a:lnTo>
                  <a:pt x="982797" y="790956"/>
                </a:lnTo>
                <a:close/>
              </a:path>
              <a:path w="1784984" h="1160779">
                <a:moveTo>
                  <a:pt x="64280" y="62191"/>
                </a:moveTo>
                <a:lnTo>
                  <a:pt x="32004" y="24384"/>
                </a:lnTo>
                <a:lnTo>
                  <a:pt x="25908" y="31242"/>
                </a:lnTo>
                <a:lnTo>
                  <a:pt x="64280" y="62191"/>
                </a:lnTo>
                <a:close/>
              </a:path>
              <a:path w="1784984" h="1160779">
                <a:moveTo>
                  <a:pt x="707898" y="816102"/>
                </a:moveTo>
                <a:lnTo>
                  <a:pt x="64280" y="62191"/>
                </a:lnTo>
                <a:lnTo>
                  <a:pt x="25908" y="31242"/>
                </a:lnTo>
                <a:lnTo>
                  <a:pt x="25907" y="32597"/>
                </a:lnTo>
                <a:lnTo>
                  <a:pt x="689304" y="808742"/>
                </a:lnTo>
                <a:lnTo>
                  <a:pt x="697992" y="807720"/>
                </a:lnTo>
                <a:lnTo>
                  <a:pt x="697992" y="817178"/>
                </a:lnTo>
                <a:lnTo>
                  <a:pt x="707898" y="816102"/>
                </a:lnTo>
                <a:close/>
              </a:path>
              <a:path w="1784984" h="1160779">
                <a:moveTo>
                  <a:pt x="697992" y="817178"/>
                </a:moveTo>
                <a:lnTo>
                  <a:pt x="697992" y="807720"/>
                </a:lnTo>
                <a:lnTo>
                  <a:pt x="694944" y="815340"/>
                </a:lnTo>
                <a:lnTo>
                  <a:pt x="689304" y="808742"/>
                </a:lnTo>
                <a:lnTo>
                  <a:pt x="646176" y="813816"/>
                </a:lnTo>
                <a:lnTo>
                  <a:pt x="600880" y="819737"/>
                </a:lnTo>
                <a:lnTo>
                  <a:pt x="528309" y="832720"/>
                </a:lnTo>
                <a:lnTo>
                  <a:pt x="482346" y="842901"/>
                </a:lnTo>
                <a:lnTo>
                  <a:pt x="433863" y="855569"/>
                </a:lnTo>
                <a:lnTo>
                  <a:pt x="386110" y="870618"/>
                </a:lnTo>
                <a:lnTo>
                  <a:pt x="341376" y="888281"/>
                </a:lnTo>
                <a:lnTo>
                  <a:pt x="302940" y="908431"/>
                </a:lnTo>
                <a:lnTo>
                  <a:pt x="256159" y="956492"/>
                </a:lnTo>
                <a:lnTo>
                  <a:pt x="253671" y="984423"/>
                </a:lnTo>
                <a:lnTo>
                  <a:pt x="262128" y="1001298"/>
                </a:lnTo>
                <a:lnTo>
                  <a:pt x="262128" y="971550"/>
                </a:lnTo>
                <a:lnTo>
                  <a:pt x="262890" y="968502"/>
                </a:lnTo>
                <a:lnTo>
                  <a:pt x="262890" y="965454"/>
                </a:lnTo>
                <a:lnTo>
                  <a:pt x="265176" y="959358"/>
                </a:lnTo>
                <a:lnTo>
                  <a:pt x="268224" y="954481"/>
                </a:lnTo>
                <a:lnTo>
                  <a:pt x="268224" y="953262"/>
                </a:lnTo>
                <a:lnTo>
                  <a:pt x="272796" y="947166"/>
                </a:lnTo>
                <a:lnTo>
                  <a:pt x="277368" y="941287"/>
                </a:lnTo>
                <a:lnTo>
                  <a:pt x="277368" y="941070"/>
                </a:lnTo>
                <a:lnTo>
                  <a:pt x="284226" y="934212"/>
                </a:lnTo>
                <a:lnTo>
                  <a:pt x="284226" y="934974"/>
                </a:lnTo>
                <a:lnTo>
                  <a:pt x="291084" y="928116"/>
                </a:lnTo>
                <a:lnTo>
                  <a:pt x="291084" y="928878"/>
                </a:lnTo>
                <a:lnTo>
                  <a:pt x="299466" y="922020"/>
                </a:lnTo>
                <a:lnTo>
                  <a:pt x="308610" y="915924"/>
                </a:lnTo>
                <a:lnTo>
                  <a:pt x="318516" y="909828"/>
                </a:lnTo>
                <a:lnTo>
                  <a:pt x="318516" y="910590"/>
                </a:lnTo>
                <a:lnTo>
                  <a:pt x="329946" y="904494"/>
                </a:lnTo>
                <a:lnTo>
                  <a:pt x="341376" y="898779"/>
                </a:lnTo>
                <a:lnTo>
                  <a:pt x="341376" y="898398"/>
                </a:lnTo>
                <a:lnTo>
                  <a:pt x="354330" y="892640"/>
                </a:lnTo>
                <a:lnTo>
                  <a:pt x="354330" y="892302"/>
                </a:lnTo>
                <a:lnTo>
                  <a:pt x="383286" y="881634"/>
                </a:lnTo>
                <a:lnTo>
                  <a:pt x="398526" y="876554"/>
                </a:lnTo>
                <a:lnTo>
                  <a:pt x="398526" y="876300"/>
                </a:lnTo>
                <a:lnTo>
                  <a:pt x="444037" y="862212"/>
                </a:lnTo>
                <a:lnTo>
                  <a:pt x="501759" y="848334"/>
                </a:lnTo>
                <a:lnTo>
                  <a:pt x="552450" y="838331"/>
                </a:lnTo>
                <a:lnTo>
                  <a:pt x="552450" y="838200"/>
                </a:lnTo>
                <a:lnTo>
                  <a:pt x="575310" y="833628"/>
                </a:lnTo>
                <a:lnTo>
                  <a:pt x="598932" y="829818"/>
                </a:lnTo>
                <a:lnTo>
                  <a:pt x="622554" y="826865"/>
                </a:lnTo>
                <a:lnTo>
                  <a:pt x="647700" y="822960"/>
                </a:lnTo>
                <a:lnTo>
                  <a:pt x="672846" y="819912"/>
                </a:lnTo>
                <a:lnTo>
                  <a:pt x="697992" y="817178"/>
                </a:lnTo>
                <a:close/>
              </a:path>
              <a:path w="1784984" h="1160779">
                <a:moveTo>
                  <a:pt x="265796" y="992425"/>
                </a:moveTo>
                <a:lnTo>
                  <a:pt x="262890" y="982980"/>
                </a:lnTo>
                <a:lnTo>
                  <a:pt x="262890" y="983742"/>
                </a:lnTo>
                <a:lnTo>
                  <a:pt x="262128" y="976884"/>
                </a:lnTo>
                <a:lnTo>
                  <a:pt x="262128" y="1001298"/>
                </a:lnTo>
                <a:lnTo>
                  <a:pt x="265176" y="1007381"/>
                </a:lnTo>
                <a:lnTo>
                  <a:pt x="265176" y="991362"/>
                </a:lnTo>
                <a:lnTo>
                  <a:pt x="265796" y="992425"/>
                </a:lnTo>
                <a:close/>
              </a:path>
              <a:path w="1784984" h="1160779">
                <a:moveTo>
                  <a:pt x="263652" y="965454"/>
                </a:moveTo>
                <a:lnTo>
                  <a:pt x="262890" y="965454"/>
                </a:lnTo>
                <a:lnTo>
                  <a:pt x="262890" y="968502"/>
                </a:lnTo>
                <a:lnTo>
                  <a:pt x="263652" y="965454"/>
                </a:lnTo>
                <a:close/>
              </a:path>
              <a:path w="1784984" h="1160779">
                <a:moveTo>
                  <a:pt x="265938" y="992886"/>
                </a:moveTo>
                <a:lnTo>
                  <a:pt x="265796" y="992425"/>
                </a:lnTo>
                <a:lnTo>
                  <a:pt x="265176" y="991362"/>
                </a:lnTo>
                <a:lnTo>
                  <a:pt x="265938" y="992886"/>
                </a:lnTo>
                <a:close/>
              </a:path>
              <a:path w="1784984" h="1160779">
                <a:moveTo>
                  <a:pt x="265938" y="1008901"/>
                </a:moveTo>
                <a:lnTo>
                  <a:pt x="265938" y="992886"/>
                </a:lnTo>
                <a:lnTo>
                  <a:pt x="265176" y="991362"/>
                </a:lnTo>
                <a:lnTo>
                  <a:pt x="265176" y="1007381"/>
                </a:lnTo>
                <a:lnTo>
                  <a:pt x="265938" y="1008901"/>
                </a:lnTo>
                <a:close/>
              </a:path>
              <a:path w="1784984" h="1160779">
                <a:moveTo>
                  <a:pt x="270510" y="1000506"/>
                </a:moveTo>
                <a:lnTo>
                  <a:pt x="265796" y="992425"/>
                </a:lnTo>
                <a:lnTo>
                  <a:pt x="265938" y="992886"/>
                </a:lnTo>
                <a:lnTo>
                  <a:pt x="265938" y="1008901"/>
                </a:lnTo>
                <a:lnTo>
                  <a:pt x="268986" y="1014984"/>
                </a:lnTo>
                <a:lnTo>
                  <a:pt x="269748" y="1015746"/>
                </a:lnTo>
                <a:lnTo>
                  <a:pt x="269748" y="1000506"/>
                </a:lnTo>
                <a:lnTo>
                  <a:pt x="270510" y="1000506"/>
                </a:lnTo>
                <a:close/>
              </a:path>
              <a:path w="1784984" h="1160779">
                <a:moveTo>
                  <a:pt x="268986" y="953262"/>
                </a:moveTo>
                <a:lnTo>
                  <a:pt x="268224" y="953262"/>
                </a:lnTo>
                <a:lnTo>
                  <a:pt x="268224" y="954481"/>
                </a:lnTo>
                <a:lnTo>
                  <a:pt x="268986" y="953262"/>
                </a:lnTo>
                <a:close/>
              </a:path>
              <a:path w="1784984" h="1160779">
                <a:moveTo>
                  <a:pt x="276606" y="1008888"/>
                </a:moveTo>
                <a:lnTo>
                  <a:pt x="269748" y="1000506"/>
                </a:lnTo>
                <a:lnTo>
                  <a:pt x="269748" y="1015746"/>
                </a:lnTo>
                <a:lnTo>
                  <a:pt x="275844" y="1021842"/>
                </a:lnTo>
                <a:lnTo>
                  <a:pt x="275844" y="1008888"/>
                </a:lnTo>
                <a:lnTo>
                  <a:pt x="276606" y="1008888"/>
                </a:lnTo>
                <a:close/>
              </a:path>
              <a:path w="1784984" h="1160779">
                <a:moveTo>
                  <a:pt x="284988" y="1017270"/>
                </a:moveTo>
                <a:lnTo>
                  <a:pt x="275844" y="1008888"/>
                </a:lnTo>
                <a:lnTo>
                  <a:pt x="275844" y="1021842"/>
                </a:lnTo>
                <a:lnTo>
                  <a:pt x="278129" y="1024127"/>
                </a:lnTo>
                <a:lnTo>
                  <a:pt x="284226" y="1029353"/>
                </a:lnTo>
                <a:lnTo>
                  <a:pt x="284226" y="1017270"/>
                </a:lnTo>
                <a:lnTo>
                  <a:pt x="284988" y="1017270"/>
                </a:lnTo>
                <a:close/>
              </a:path>
              <a:path w="1784984" h="1160779">
                <a:moveTo>
                  <a:pt x="278129" y="940308"/>
                </a:moveTo>
                <a:lnTo>
                  <a:pt x="277368" y="941070"/>
                </a:lnTo>
                <a:lnTo>
                  <a:pt x="277368" y="941287"/>
                </a:lnTo>
                <a:lnTo>
                  <a:pt x="278129" y="940308"/>
                </a:lnTo>
                <a:close/>
              </a:path>
              <a:path w="1784984" h="1160779">
                <a:moveTo>
                  <a:pt x="294894" y="1025652"/>
                </a:moveTo>
                <a:lnTo>
                  <a:pt x="284226" y="1017270"/>
                </a:lnTo>
                <a:lnTo>
                  <a:pt x="284226" y="1029353"/>
                </a:lnTo>
                <a:lnTo>
                  <a:pt x="288798" y="1033272"/>
                </a:lnTo>
                <a:lnTo>
                  <a:pt x="294132" y="1036939"/>
                </a:lnTo>
                <a:lnTo>
                  <a:pt x="294132" y="1025652"/>
                </a:lnTo>
                <a:lnTo>
                  <a:pt x="294894" y="1025652"/>
                </a:lnTo>
                <a:close/>
              </a:path>
              <a:path w="1784984" h="1160779">
                <a:moveTo>
                  <a:pt x="335280" y="1050036"/>
                </a:moveTo>
                <a:lnTo>
                  <a:pt x="320040" y="1041654"/>
                </a:lnTo>
                <a:lnTo>
                  <a:pt x="306324" y="1034034"/>
                </a:lnTo>
                <a:lnTo>
                  <a:pt x="294132" y="1025652"/>
                </a:lnTo>
                <a:lnTo>
                  <a:pt x="294132" y="1036939"/>
                </a:lnTo>
                <a:lnTo>
                  <a:pt x="300990" y="1041654"/>
                </a:lnTo>
                <a:lnTo>
                  <a:pt x="334518" y="1059282"/>
                </a:lnTo>
                <a:lnTo>
                  <a:pt x="334518" y="1050036"/>
                </a:lnTo>
                <a:lnTo>
                  <a:pt x="335280" y="1050036"/>
                </a:lnTo>
                <a:close/>
              </a:path>
              <a:path w="1784984" h="1160779">
                <a:moveTo>
                  <a:pt x="352044" y="1057656"/>
                </a:moveTo>
                <a:lnTo>
                  <a:pt x="334518" y="1050036"/>
                </a:lnTo>
                <a:lnTo>
                  <a:pt x="334518" y="1059282"/>
                </a:lnTo>
                <a:lnTo>
                  <a:pt x="341795" y="1063108"/>
                </a:lnTo>
                <a:lnTo>
                  <a:pt x="351282" y="1066927"/>
                </a:lnTo>
                <a:lnTo>
                  <a:pt x="351282" y="1057656"/>
                </a:lnTo>
                <a:lnTo>
                  <a:pt x="352044" y="1057656"/>
                </a:lnTo>
                <a:close/>
              </a:path>
              <a:path w="1784984" h="1160779">
                <a:moveTo>
                  <a:pt x="342138" y="898398"/>
                </a:moveTo>
                <a:lnTo>
                  <a:pt x="341376" y="898398"/>
                </a:lnTo>
                <a:lnTo>
                  <a:pt x="341376" y="898779"/>
                </a:lnTo>
                <a:lnTo>
                  <a:pt x="342138" y="898398"/>
                </a:lnTo>
                <a:close/>
              </a:path>
              <a:path w="1784984" h="1160779">
                <a:moveTo>
                  <a:pt x="370332" y="1065276"/>
                </a:moveTo>
                <a:lnTo>
                  <a:pt x="351282" y="1057656"/>
                </a:lnTo>
                <a:lnTo>
                  <a:pt x="351282" y="1066927"/>
                </a:lnTo>
                <a:lnTo>
                  <a:pt x="369570" y="1074289"/>
                </a:lnTo>
                <a:lnTo>
                  <a:pt x="369570" y="1065276"/>
                </a:lnTo>
                <a:lnTo>
                  <a:pt x="370332" y="1065276"/>
                </a:lnTo>
                <a:close/>
              </a:path>
              <a:path w="1784984" h="1160779">
                <a:moveTo>
                  <a:pt x="355092" y="892302"/>
                </a:moveTo>
                <a:lnTo>
                  <a:pt x="354330" y="892302"/>
                </a:lnTo>
                <a:lnTo>
                  <a:pt x="354330" y="892640"/>
                </a:lnTo>
                <a:lnTo>
                  <a:pt x="355092" y="892302"/>
                </a:lnTo>
                <a:close/>
              </a:path>
              <a:path w="1784984" h="1160779">
                <a:moveTo>
                  <a:pt x="390144" y="1072134"/>
                </a:moveTo>
                <a:lnTo>
                  <a:pt x="369570" y="1065276"/>
                </a:lnTo>
                <a:lnTo>
                  <a:pt x="369570" y="1074289"/>
                </a:lnTo>
                <a:lnTo>
                  <a:pt x="386502" y="1081106"/>
                </a:lnTo>
                <a:lnTo>
                  <a:pt x="389382" y="1082017"/>
                </a:lnTo>
                <a:lnTo>
                  <a:pt x="389382" y="1072134"/>
                </a:lnTo>
                <a:lnTo>
                  <a:pt x="390144" y="1072134"/>
                </a:lnTo>
                <a:close/>
              </a:path>
              <a:path w="1784984" h="1160779">
                <a:moveTo>
                  <a:pt x="483108" y="1098804"/>
                </a:moveTo>
                <a:lnTo>
                  <a:pt x="457200" y="1092708"/>
                </a:lnTo>
                <a:lnTo>
                  <a:pt x="433578" y="1085850"/>
                </a:lnTo>
                <a:lnTo>
                  <a:pt x="410718" y="1078992"/>
                </a:lnTo>
                <a:lnTo>
                  <a:pt x="389382" y="1072134"/>
                </a:lnTo>
                <a:lnTo>
                  <a:pt x="389382" y="1082017"/>
                </a:lnTo>
                <a:lnTo>
                  <a:pt x="433863" y="1096088"/>
                </a:lnTo>
                <a:lnTo>
                  <a:pt x="482346" y="1108420"/>
                </a:lnTo>
                <a:lnTo>
                  <a:pt x="482346" y="1098804"/>
                </a:lnTo>
                <a:lnTo>
                  <a:pt x="483108" y="1098804"/>
                </a:lnTo>
                <a:close/>
              </a:path>
              <a:path w="1784984" h="1160779">
                <a:moveTo>
                  <a:pt x="399288" y="876300"/>
                </a:moveTo>
                <a:lnTo>
                  <a:pt x="398526" y="876300"/>
                </a:lnTo>
                <a:lnTo>
                  <a:pt x="398526" y="876554"/>
                </a:lnTo>
                <a:lnTo>
                  <a:pt x="399288" y="876300"/>
                </a:lnTo>
                <a:close/>
              </a:path>
              <a:path w="1784984" h="1160779">
                <a:moveTo>
                  <a:pt x="1316736" y="1146115"/>
                </a:moveTo>
                <a:lnTo>
                  <a:pt x="1316736" y="1136904"/>
                </a:lnTo>
                <a:lnTo>
                  <a:pt x="1281684" y="1139952"/>
                </a:lnTo>
                <a:lnTo>
                  <a:pt x="1231355" y="1143691"/>
                </a:lnTo>
                <a:lnTo>
                  <a:pt x="1180437" y="1146702"/>
                </a:lnTo>
                <a:lnTo>
                  <a:pt x="1129029" y="1148954"/>
                </a:lnTo>
                <a:lnTo>
                  <a:pt x="1077225" y="1150414"/>
                </a:lnTo>
                <a:lnTo>
                  <a:pt x="1025124" y="1151048"/>
                </a:lnTo>
                <a:lnTo>
                  <a:pt x="972821" y="1150826"/>
                </a:lnTo>
                <a:lnTo>
                  <a:pt x="920414" y="1149714"/>
                </a:lnTo>
                <a:lnTo>
                  <a:pt x="868000" y="1147680"/>
                </a:lnTo>
                <a:lnTo>
                  <a:pt x="815674" y="1144692"/>
                </a:lnTo>
                <a:lnTo>
                  <a:pt x="763535" y="1140716"/>
                </a:lnTo>
                <a:lnTo>
                  <a:pt x="711678" y="1135722"/>
                </a:lnTo>
                <a:lnTo>
                  <a:pt x="660201" y="1129675"/>
                </a:lnTo>
                <a:lnTo>
                  <a:pt x="609201" y="1122544"/>
                </a:lnTo>
                <a:lnTo>
                  <a:pt x="558773" y="1114296"/>
                </a:lnTo>
                <a:lnTo>
                  <a:pt x="509016" y="1104900"/>
                </a:lnTo>
                <a:lnTo>
                  <a:pt x="482346" y="1098804"/>
                </a:lnTo>
                <a:lnTo>
                  <a:pt x="482346" y="1108420"/>
                </a:lnTo>
                <a:lnTo>
                  <a:pt x="531543" y="1118755"/>
                </a:lnTo>
                <a:lnTo>
                  <a:pt x="579364" y="1127318"/>
                </a:lnTo>
                <a:lnTo>
                  <a:pt x="624840" y="1134618"/>
                </a:lnTo>
                <a:lnTo>
                  <a:pt x="689610" y="1143000"/>
                </a:lnTo>
                <a:lnTo>
                  <a:pt x="741275" y="1148305"/>
                </a:lnTo>
                <a:lnTo>
                  <a:pt x="793277" y="1152655"/>
                </a:lnTo>
                <a:lnTo>
                  <a:pt x="845549" y="1156059"/>
                </a:lnTo>
                <a:lnTo>
                  <a:pt x="898028" y="1158530"/>
                </a:lnTo>
                <a:lnTo>
                  <a:pt x="950648" y="1160079"/>
                </a:lnTo>
                <a:lnTo>
                  <a:pt x="1003344" y="1160716"/>
                </a:lnTo>
                <a:lnTo>
                  <a:pt x="1056052" y="1160454"/>
                </a:lnTo>
                <a:lnTo>
                  <a:pt x="1108707" y="1159303"/>
                </a:lnTo>
                <a:lnTo>
                  <a:pt x="1161243" y="1157276"/>
                </a:lnTo>
                <a:lnTo>
                  <a:pt x="1213597" y="1154384"/>
                </a:lnTo>
                <a:lnTo>
                  <a:pt x="1265704" y="1150637"/>
                </a:lnTo>
                <a:lnTo>
                  <a:pt x="1316736" y="1146115"/>
                </a:lnTo>
                <a:close/>
              </a:path>
              <a:path w="1784984" h="1160779">
                <a:moveTo>
                  <a:pt x="553212" y="838200"/>
                </a:moveTo>
                <a:lnTo>
                  <a:pt x="552450" y="838200"/>
                </a:lnTo>
                <a:lnTo>
                  <a:pt x="552450" y="838331"/>
                </a:lnTo>
                <a:lnTo>
                  <a:pt x="553212" y="838200"/>
                </a:lnTo>
                <a:close/>
              </a:path>
              <a:path w="1784984" h="1160779">
                <a:moveTo>
                  <a:pt x="623316" y="826770"/>
                </a:moveTo>
                <a:lnTo>
                  <a:pt x="622554" y="826770"/>
                </a:lnTo>
                <a:lnTo>
                  <a:pt x="623316" y="826770"/>
                </a:lnTo>
                <a:close/>
              </a:path>
              <a:path w="1784984" h="1160779">
                <a:moveTo>
                  <a:pt x="697992" y="807720"/>
                </a:moveTo>
                <a:lnTo>
                  <a:pt x="689304" y="808742"/>
                </a:lnTo>
                <a:lnTo>
                  <a:pt x="694944" y="815340"/>
                </a:lnTo>
                <a:lnTo>
                  <a:pt x="697992" y="807720"/>
                </a:lnTo>
                <a:close/>
              </a:path>
              <a:path w="1784984" h="1160779">
                <a:moveTo>
                  <a:pt x="983741" y="791718"/>
                </a:moveTo>
                <a:lnTo>
                  <a:pt x="982797" y="790956"/>
                </a:lnTo>
                <a:lnTo>
                  <a:pt x="980694" y="790956"/>
                </a:lnTo>
                <a:lnTo>
                  <a:pt x="983741" y="791718"/>
                </a:lnTo>
                <a:close/>
              </a:path>
              <a:path w="1784984" h="1160779">
                <a:moveTo>
                  <a:pt x="983741" y="800100"/>
                </a:moveTo>
                <a:lnTo>
                  <a:pt x="983741" y="791718"/>
                </a:lnTo>
                <a:lnTo>
                  <a:pt x="980694" y="790956"/>
                </a:lnTo>
                <a:lnTo>
                  <a:pt x="980694" y="800100"/>
                </a:lnTo>
                <a:lnTo>
                  <a:pt x="983741" y="800100"/>
                </a:lnTo>
                <a:close/>
              </a:path>
              <a:path w="1784984" h="1160779">
                <a:moveTo>
                  <a:pt x="1784621" y="967476"/>
                </a:moveTo>
                <a:lnTo>
                  <a:pt x="1749737" y="918056"/>
                </a:lnTo>
                <a:lnTo>
                  <a:pt x="1715680" y="896926"/>
                </a:lnTo>
                <a:lnTo>
                  <a:pt x="1673140" y="878072"/>
                </a:lnTo>
                <a:lnTo>
                  <a:pt x="1624064" y="861409"/>
                </a:lnTo>
                <a:lnTo>
                  <a:pt x="1570396" y="846855"/>
                </a:lnTo>
                <a:lnTo>
                  <a:pt x="1514084" y="834326"/>
                </a:lnTo>
                <a:lnTo>
                  <a:pt x="1457073" y="823737"/>
                </a:lnTo>
                <a:lnTo>
                  <a:pt x="1401309" y="815006"/>
                </a:lnTo>
                <a:lnTo>
                  <a:pt x="1348737" y="808050"/>
                </a:lnTo>
                <a:lnTo>
                  <a:pt x="1301304" y="802783"/>
                </a:lnTo>
                <a:lnTo>
                  <a:pt x="1260955" y="799123"/>
                </a:lnTo>
                <a:lnTo>
                  <a:pt x="1209294" y="796290"/>
                </a:lnTo>
                <a:lnTo>
                  <a:pt x="1135380" y="792480"/>
                </a:lnTo>
                <a:lnTo>
                  <a:pt x="1059180" y="790956"/>
                </a:lnTo>
                <a:lnTo>
                  <a:pt x="982797" y="790956"/>
                </a:lnTo>
                <a:lnTo>
                  <a:pt x="983741" y="791718"/>
                </a:lnTo>
                <a:lnTo>
                  <a:pt x="983741" y="800100"/>
                </a:lnTo>
                <a:lnTo>
                  <a:pt x="1059180" y="800100"/>
                </a:lnTo>
                <a:lnTo>
                  <a:pt x="1111813" y="801606"/>
                </a:lnTo>
                <a:lnTo>
                  <a:pt x="1164380" y="803710"/>
                </a:lnTo>
                <a:lnTo>
                  <a:pt x="1216866" y="806548"/>
                </a:lnTo>
                <a:lnTo>
                  <a:pt x="1269257" y="810255"/>
                </a:lnTo>
                <a:lnTo>
                  <a:pt x="1321542" y="814967"/>
                </a:lnTo>
                <a:lnTo>
                  <a:pt x="1373705" y="820820"/>
                </a:lnTo>
                <a:lnTo>
                  <a:pt x="1425734" y="827950"/>
                </a:lnTo>
                <a:lnTo>
                  <a:pt x="1477614" y="836492"/>
                </a:lnTo>
                <a:lnTo>
                  <a:pt x="1529334" y="846582"/>
                </a:lnTo>
                <a:lnTo>
                  <a:pt x="1556004" y="852677"/>
                </a:lnTo>
                <a:lnTo>
                  <a:pt x="1556004" y="852857"/>
                </a:lnTo>
                <a:lnTo>
                  <a:pt x="1581150" y="858773"/>
                </a:lnTo>
                <a:lnTo>
                  <a:pt x="1604772" y="865632"/>
                </a:lnTo>
                <a:lnTo>
                  <a:pt x="1627632" y="871727"/>
                </a:lnTo>
                <a:lnTo>
                  <a:pt x="1648968" y="879347"/>
                </a:lnTo>
                <a:lnTo>
                  <a:pt x="1648968" y="879601"/>
                </a:lnTo>
                <a:lnTo>
                  <a:pt x="1668780" y="886205"/>
                </a:lnTo>
                <a:lnTo>
                  <a:pt x="1668780" y="886510"/>
                </a:lnTo>
                <a:lnTo>
                  <a:pt x="1687068" y="893826"/>
                </a:lnTo>
                <a:lnTo>
                  <a:pt x="1687068" y="894157"/>
                </a:lnTo>
                <a:lnTo>
                  <a:pt x="1703832" y="901445"/>
                </a:lnTo>
                <a:lnTo>
                  <a:pt x="1703832" y="901865"/>
                </a:lnTo>
                <a:lnTo>
                  <a:pt x="1718310" y="909827"/>
                </a:lnTo>
                <a:lnTo>
                  <a:pt x="1718310" y="909066"/>
                </a:lnTo>
                <a:lnTo>
                  <a:pt x="1732026" y="917447"/>
                </a:lnTo>
                <a:lnTo>
                  <a:pt x="1744218" y="925829"/>
                </a:lnTo>
                <a:lnTo>
                  <a:pt x="1744218" y="926428"/>
                </a:lnTo>
                <a:lnTo>
                  <a:pt x="1754124" y="934211"/>
                </a:lnTo>
                <a:lnTo>
                  <a:pt x="1754124" y="934910"/>
                </a:lnTo>
                <a:lnTo>
                  <a:pt x="1761744" y="941895"/>
                </a:lnTo>
                <a:lnTo>
                  <a:pt x="1762506" y="942594"/>
                </a:lnTo>
                <a:lnTo>
                  <a:pt x="1762506" y="942847"/>
                </a:lnTo>
                <a:lnTo>
                  <a:pt x="1768602" y="950976"/>
                </a:lnTo>
                <a:lnTo>
                  <a:pt x="1768602" y="951520"/>
                </a:lnTo>
                <a:lnTo>
                  <a:pt x="1773174" y="959357"/>
                </a:lnTo>
                <a:lnTo>
                  <a:pt x="1773174" y="960881"/>
                </a:lnTo>
                <a:lnTo>
                  <a:pt x="1775460" y="967739"/>
                </a:lnTo>
                <a:lnTo>
                  <a:pt x="1775460" y="966977"/>
                </a:lnTo>
                <a:lnTo>
                  <a:pt x="1776222" y="972311"/>
                </a:lnTo>
                <a:lnTo>
                  <a:pt x="1776222" y="1005839"/>
                </a:lnTo>
                <a:lnTo>
                  <a:pt x="1779270" y="1000505"/>
                </a:lnTo>
                <a:lnTo>
                  <a:pt x="1781556" y="995933"/>
                </a:lnTo>
                <a:lnTo>
                  <a:pt x="1784621" y="967476"/>
                </a:lnTo>
                <a:close/>
              </a:path>
              <a:path w="1784984" h="1160779">
                <a:moveTo>
                  <a:pt x="1670304" y="1073966"/>
                </a:moveTo>
                <a:lnTo>
                  <a:pt x="1670304" y="1064514"/>
                </a:lnTo>
                <a:lnTo>
                  <a:pt x="1660398" y="1067561"/>
                </a:lnTo>
                <a:lnTo>
                  <a:pt x="1610912" y="1084069"/>
                </a:lnTo>
                <a:lnTo>
                  <a:pt x="1559599" y="1097813"/>
                </a:lnTo>
                <a:lnTo>
                  <a:pt x="1507169" y="1109191"/>
                </a:lnTo>
                <a:lnTo>
                  <a:pt x="1454330" y="1118599"/>
                </a:lnTo>
                <a:lnTo>
                  <a:pt x="1401309" y="1126496"/>
                </a:lnTo>
                <a:lnTo>
                  <a:pt x="1350264" y="1133094"/>
                </a:lnTo>
                <a:lnTo>
                  <a:pt x="1315974" y="1136904"/>
                </a:lnTo>
                <a:lnTo>
                  <a:pt x="1316736" y="1136904"/>
                </a:lnTo>
                <a:lnTo>
                  <a:pt x="1316736" y="1146115"/>
                </a:lnTo>
                <a:lnTo>
                  <a:pt x="1317498" y="1146048"/>
                </a:lnTo>
                <a:lnTo>
                  <a:pt x="1384554" y="1138428"/>
                </a:lnTo>
                <a:lnTo>
                  <a:pt x="1477614" y="1124692"/>
                </a:lnTo>
                <a:lnTo>
                  <a:pt x="1515262" y="1117242"/>
                </a:lnTo>
                <a:lnTo>
                  <a:pt x="1561553" y="1106929"/>
                </a:lnTo>
                <a:lnTo>
                  <a:pt x="1612248" y="1093575"/>
                </a:lnTo>
                <a:lnTo>
                  <a:pt x="1663204" y="1076985"/>
                </a:lnTo>
                <a:lnTo>
                  <a:pt x="1670304" y="1073966"/>
                </a:lnTo>
                <a:close/>
              </a:path>
              <a:path w="1784984" h="1160779">
                <a:moveTo>
                  <a:pt x="1556004" y="852857"/>
                </a:moveTo>
                <a:lnTo>
                  <a:pt x="1556004" y="852677"/>
                </a:lnTo>
                <a:lnTo>
                  <a:pt x="1555242" y="852677"/>
                </a:lnTo>
                <a:lnTo>
                  <a:pt x="1556004" y="852857"/>
                </a:lnTo>
                <a:close/>
              </a:path>
              <a:path w="1784984" h="1160779">
                <a:moveTo>
                  <a:pt x="1648968" y="879601"/>
                </a:moveTo>
                <a:lnTo>
                  <a:pt x="1648968" y="879347"/>
                </a:lnTo>
                <a:lnTo>
                  <a:pt x="1648206" y="879347"/>
                </a:lnTo>
                <a:lnTo>
                  <a:pt x="1648968" y="879601"/>
                </a:lnTo>
                <a:close/>
              </a:path>
              <a:path w="1784984" h="1160779">
                <a:moveTo>
                  <a:pt x="1668780" y="886510"/>
                </a:moveTo>
                <a:lnTo>
                  <a:pt x="1668780" y="886205"/>
                </a:lnTo>
                <a:lnTo>
                  <a:pt x="1668018" y="886205"/>
                </a:lnTo>
                <a:lnTo>
                  <a:pt x="1668780" y="886510"/>
                </a:lnTo>
                <a:close/>
              </a:path>
              <a:path w="1784984" h="1160779">
                <a:moveTo>
                  <a:pt x="1719833" y="1051178"/>
                </a:moveTo>
                <a:lnTo>
                  <a:pt x="1719833" y="1041654"/>
                </a:lnTo>
                <a:lnTo>
                  <a:pt x="1704594" y="1049273"/>
                </a:lnTo>
                <a:lnTo>
                  <a:pt x="1679448" y="1060704"/>
                </a:lnTo>
                <a:lnTo>
                  <a:pt x="1669542" y="1064514"/>
                </a:lnTo>
                <a:lnTo>
                  <a:pt x="1670304" y="1064514"/>
                </a:lnTo>
                <a:lnTo>
                  <a:pt x="1670304" y="1073966"/>
                </a:lnTo>
                <a:lnTo>
                  <a:pt x="1710280" y="1056963"/>
                </a:lnTo>
                <a:lnTo>
                  <a:pt x="1719833" y="1051178"/>
                </a:lnTo>
                <a:close/>
              </a:path>
              <a:path w="1784984" h="1160779">
                <a:moveTo>
                  <a:pt x="1687068" y="894157"/>
                </a:moveTo>
                <a:lnTo>
                  <a:pt x="1687068" y="893826"/>
                </a:lnTo>
                <a:lnTo>
                  <a:pt x="1686306" y="893826"/>
                </a:lnTo>
                <a:lnTo>
                  <a:pt x="1687068" y="894157"/>
                </a:lnTo>
                <a:close/>
              </a:path>
              <a:path w="1784984" h="1160779">
                <a:moveTo>
                  <a:pt x="1703832" y="901865"/>
                </a:moveTo>
                <a:lnTo>
                  <a:pt x="1703832" y="901445"/>
                </a:lnTo>
                <a:lnTo>
                  <a:pt x="1703070" y="901445"/>
                </a:lnTo>
                <a:lnTo>
                  <a:pt x="1703832" y="901865"/>
                </a:lnTo>
                <a:close/>
              </a:path>
              <a:path w="1784984" h="1160779">
                <a:moveTo>
                  <a:pt x="1726692" y="1047025"/>
                </a:moveTo>
                <a:lnTo>
                  <a:pt x="1726692" y="1037082"/>
                </a:lnTo>
                <a:lnTo>
                  <a:pt x="1719072" y="1041654"/>
                </a:lnTo>
                <a:lnTo>
                  <a:pt x="1719833" y="1041654"/>
                </a:lnTo>
                <a:lnTo>
                  <a:pt x="1719833" y="1051178"/>
                </a:lnTo>
                <a:lnTo>
                  <a:pt x="1726692" y="1047025"/>
                </a:lnTo>
                <a:close/>
              </a:path>
              <a:path w="1784984" h="1160779">
                <a:moveTo>
                  <a:pt x="1758695" y="1023747"/>
                </a:moveTo>
                <a:lnTo>
                  <a:pt x="1758695" y="1012697"/>
                </a:lnTo>
                <a:lnTo>
                  <a:pt x="1754124" y="1017269"/>
                </a:lnTo>
                <a:lnTo>
                  <a:pt x="1749552" y="1021079"/>
                </a:lnTo>
                <a:lnTo>
                  <a:pt x="1744218" y="1025651"/>
                </a:lnTo>
                <a:lnTo>
                  <a:pt x="1744218" y="1024889"/>
                </a:lnTo>
                <a:lnTo>
                  <a:pt x="1738883" y="1029461"/>
                </a:lnTo>
                <a:lnTo>
                  <a:pt x="1732788" y="1033272"/>
                </a:lnTo>
                <a:lnTo>
                  <a:pt x="1725930" y="1037082"/>
                </a:lnTo>
                <a:lnTo>
                  <a:pt x="1726692" y="1037082"/>
                </a:lnTo>
                <a:lnTo>
                  <a:pt x="1726692" y="1047025"/>
                </a:lnTo>
                <a:lnTo>
                  <a:pt x="1749333" y="1033313"/>
                </a:lnTo>
                <a:lnTo>
                  <a:pt x="1758695" y="1023747"/>
                </a:lnTo>
                <a:close/>
              </a:path>
              <a:path w="1784984" h="1160779">
                <a:moveTo>
                  <a:pt x="1744218" y="926428"/>
                </a:moveTo>
                <a:lnTo>
                  <a:pt x="1744218" y="925829"/>
                </a:lnTo>
                <a:lnTo>
                  <a:pt x="1743456" y="925829"/>
                </a:lnTo>
                <a:lnTo>
                  <a:pt x="1744218" y="926428"/>
                </a:lnTo>
                <a:close/>
              </a:path>
              <a:path w="1784984" h="1160779">
                <a:moveTo>
                  <a:pt x="1754124" y="934910"/>
                </a:moveTo>
                <a:lnTo>
                  <a:pt x="1754124" y="934211"/>
                </a:lnTo>
                <a:lnTo>
                  <a:pt x="1753362" y="934211"/>
                </a:lnTo>
                <a:lnTo>
                  <a:pt x="1754124" y="934910"/>
                </a:lnTo>
                <a:close/>
              </a:path>
              <a:path w="1784984" h="1160779">
                <a:moveTo>
                  <a:pt x="1762506" y="1019854"/>
                </a:moveTo>
                <a:lnTo>
                  <a:pt x="1762506" y="1008888"/>
                </a:lnTo>
                <a:lnTo>
                  <a:pt x="1757933" y="1012697"/>
                </a:lnTo>
                <a:lnTo>
                  <a:pt x="1758695" y="1012697"/>
                </a:lnTo>
                <a:lnTo>
                  <a:pt x="1758695" y="1023747"/>
                </a:lnTo>
                <a:lnTo>
                  <a:pt x="1762506" y="1019854"/>
                </a:lnTo>
                <a:close/>
              </a:path>
              <a:path w="1784984" h="1160779">
                <a:moveTo>
                  <a:pt x="1762506" y="942594"/>
                </a:moveTo>
                <a:lnTo>
                  <a:pt x="1761744" y="941832"/>
                </a:lnTo>
                <a:lnTo>
                  <a:pt x="1761896" y="942035"/>
                </a:lnTo>
                <a:lnTo>
                  <a:pt x="1762506" y="942594"/>
                </a:lnTo>
                <a:close/>
              </a:path>
              <a:path w="1784984" h="1160779">
                <a:moveTo>
                  <a:pt x="1761896" y="942035"/>
                </a:moveTo>
                <a:lnTo>
                  <a:pt x="1761744" y="941832"/>
                </a:lnTo>
                <a:lnTo>
                  <a:pt x="1761896" y="942035"/>
                </a:lnTo>
                <a:close/>
              </a:path>
              <a:path w="1784984" h="1160779">
                <a:moveTo>
                  <a:pt x="1773174" y="1008954"/>
                </a:moveTo>
                <a:lnTo>
                  <a:pt x="1773174" y="992123"/>
                </a:lnTo>
                <a:lnTo>
                  <a:pt x="1770888" y="996695"/>
                </a:lnTo>
                <a:lnTo>
                  <a:pt x="1770888" y="995933"/>
                </a:lnTo>
                <a:lnTo>
                  <a:pt x="1768602" y="1000505"/>
                </a:lnTo>
                <a:lnTo>
                  <a:pt x="1765554" y="1005077"/>
                </a:lnTo>
                <a:lnTo>
                  <a:pt x="1765554" y="1004316"/>
                </a:lnTo>
                <a:lnTo>
                  <a:pt x="1761744" y="1008888"/>
                </a:lnTo>
                <a:lnTo>
                  <a:pt x="1762506" y="1008888"/>
                </a:lnTo>
                <a:lnTo>
                  <a:pt x="1762506" y="1019854"/>
                </a:lnTo>
                <a:lnTo>
                  <a:pt x="1773174" y="1008954"/>
                </a:lnTo>
                <a:close/>
              </a:path>
              <a:path w="1784984" h="1160779">
                <a:moveTo>
                  <a:pt x="1762506" y="942847"/>
                </a:moveTo>
                <a:lnTo>
                  <a:pt x="1762506" y="942594"/>
                </a:lnTo>
                <a:lnTo>
                  <a:pt x="1761896" y="942035"/>
                </a:lnTo>
                <a:lnTo>
                  <a:pt x="1762506" y="942847"/>
                </a:lnTo>
                <a:close/>
              </a:path>
              <a:path w="1784984" h="1160779">
                <a:moveTo>
                  <a:pt x="1768602" y="951520"/>
                </a:moveTo>
                <a:lnTo>
                  <a:pt x="1768602" y="950976"/>
                </a:lnTo>
                <a:lnTo>
                  <a:pt x="1767839" y="950213"/>
                </a:lnTo>
                <a:lnTo>
                  <a:pt x="1768602" y="951520"/>
                </a:lnTo>
                <a:close/>
              </a:path>
              <a:path w="1784984" h="1160779">
                <a:moveTo>
                  <a:pt x="1773174" y="960881"/>
                </a:moveTo>
                <a:lnTo>
                  <a:pt x="1773174" y="959357"/>
                </a:lnTo>
                <a:lnTo>
                  <a:pt x="1772412" y="958595"/>
                </a:lnTo>
                <a:lnTo>
                  <a:pt x="1773174" y="960881"/>
                </a:lnTo>
                <a:close/>
              </a:path>
              <a:path w="1784984" h="1160779">
                <a:moveTo>
                  <a:pt x="1776222" y="1005839"/>
                </a:moveTo>
                <a:lnTo>
                  <a:pt x="1776222" y="979932"/>
                </a:lnTo>
                <a:lnTo>
                  <a:pt x="1775460" y="984504"/>
                </a:lnTo>
                <a:lnTo>
                  <a:pt x="1775460" y="983741"/>
                </a:lnTo>
                <a:lnTo>
                  <a:pt x="1774698" y="988313"/>
                </a:lnTo>
                <a:lnTo>
                  <a:pt x="1774698" y="987551"/>
                </a:lnTo>
                <a:lnTo>
                  <a:pt x="1772412" y="992123"/>
                </a:lnTo>
                <a:lnTo>
                  <a:pt x="1773174" y="992123"/>
                </a:lnTo>
                <a:lnTo>
                  <a:pt x="1773174" y="1008954"/>
                </a:lnTo>
                <a:lnTo>
                  <a:pt x="1776222" y="1005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229989" y="5164327"/>
            <a:ext cx="9207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 i="1">
                <a:latin typeface="Times New Roman"/>
                <a:cs typeface="Times New Roman"/>
              </a:rPr>
              <a:t>T </a:t>
            </a:r>
            <a:r>
              <a:rPr dirty="0" sz="2000" spc="-5" b="1">
                <a:latin typeface="Times New Roman"/>
                <a:cs typeface="Times New Roman"/>
              </a:rPr>
              <a:t>(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-5" b="1">
                <a:latin typeface="Times New Roman"/>
                <a:cs typeface="Times New Roman"/>
              </a:rPr>
              <a:t>/2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66176" y="4926329"/>
            <a:ext cx="1523769" cy="436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61395" y="4920234"/>
            <a:ext cx="1533525" cy="447675"/>
          </a:xfrm>
          <a:custGeom>
            <a:avLst/>
            <a:gdLst/>
            <a:ahLst/>
            <a:cxnLst/>
            <a:rect l="l" t="t" r="r" b="b"/>
            <a:pathLst>
              <a:path w="1533525" h="447675">
                <a:moveTo>
                  <a:pt x="390727" y="110429"/>
                </a:moveTo>
                <a:lnTo>
                  <a:pt x="390727" y="100584"/>
                </a:lnTo>
                <a:lnTo>
                  <a:pt x="386917" y="105155"/>
                </a:lnTo>
                <a:lnTo>
                  <a:pt x="386917" y="101179"/>
                </a:lnTo>
                <a:lnTo>
                  <a:pt x="341959" y="108204"/>
                </a:lnTo>
                <a:lnTo>
                  <a:pt x="318337" y="112014"/>
                </a:lnTo>
                <a:lnTo>
                  <a:pt x="297052" y="115287"/>
                </a:lnTo>
                <a:lnTo>
                  <a:pt x="227782" y="129751"/>
                </a:lnTo>
                <a:lnTo>
                  <a:pt x="185416" y="140848"/>
                </a:lnTo>
                <a:lnTo>
                  <a:pt x="141643" y="154460"/>
                </a:lnTo>
                <a:lnTo>
                  <a:pt x="99272" y="170540"/>
                </a:lnTo>
                <a:lnTo>
                  <a:pt x="61112" y="189041"/>
                </a:lnTo>
                <a:lnTo>
                  <a:pt x="8667" y="233120"/>
                </a:lnTo>
                <a:lnTo>
                  <a:pt x="0" y="258604"/>
                </a:lnTo>
                <a:lnTo>
                  <a:pt x="6783" y="286323"/>
                </a:lnTo>
                <a:lnTo>
                  <a:pt x="9727" y="289840"/>
                </a:lnTo>
                <a:lnTo>
                  <a:pt x="9727" y="259080"/>
                </a:lnTo>
                <a:lnTo>
                  <a:pt x="10489" y="252984"/>
                </a:lnTo>
                <a:lnTo>
                  <a:pt x="12775" y="246888"/>
                </a:lnTo>
                <a:lnTo>
                  <a:pt x="15061" y="242316"/>
                </a:lnTo>
                <a:lnTo>
                  <a:pt x="15061" y="240792"/>
                </a:lnTo>
                <a:lnTo>
                  <a:pt x="45541" y="210311"/>
                </a:lnTo>
                <a:lnTo>
                  <a:pt x="53923" y="204724"/>
                </a:lnTo>
                <a:lnTo>
                  <a:pt x="53923" y="204215"/>
                </a:lnTo>
                <a:lnTo>
                  <a:pt x="63829" y="198555"/>
                </a:lnTo>
                <a:lnTo>
                  <a:pt x="63829" y="198120"/>
                </a:lnTo>
                <a:lnTo>
                  <a:pt x="75259" y="192024"/>
                </a:lnTo>
                <a:lnTo>
                  <a:pt x="120170" y="172155"/>
                </a:lnTo>
                <a:lnTo>
                  <a:pt x="168139" y="155665"/>
                </a:lnTo>
                <a:lnTo>
                  <a:pt x="217991" y="142055"/>
                </a:lnTo>
                <a:lnTo>
                  <a:pt x="268553" y="130829"/>
                </a:lnTo>
                <a:lnTo>
                  <a:pt x="318650" y="121489"/>
                </a:lnTo>
                <a:lnTo>
                  <a:pt x="367105" y="113538"/>
                </a:lnTo>
                <a:lnTo>
                  <a:pt x="386917" y="110931"/>
                </a:lnTo>
                <a:lnTo>
                  <a:pt x="386917" y="105155"/>
                </a:lnTo>
                <a:lnTo>
                  <a:pt x="387447" y="101096"/>
                </a:lnTo>
                <a:lnTo>
                  <a:pt x="387447" y="110861"/>
                </a:lnTo>
                <a:lnTo>
                  <a:pt x="390727" y="110429"/>
                </a:lnTo>
                <a:close/>
              </a:path>
              <a:path w="1533525" h="447675">
                <a:moveTo>
                  <a:pt x="12775" y="277368"/>
                </a:moveTo>
                <a:lnTo>
                  <a:pt x="10489" y="270510"/>
                </a:lnTo>
                <a:lnTo>
                  <a:pt x="10489" y="271272"/>
                </a:lnTo>
                <a:lnTo>
                  <a:pt x="9727" y="264414"/>
                </a:lnTo>
                <a:lnTo>
                  <a:pt x="9727" y="289840"/>
                </a:lnTo>
                <a:lnTo>
                  <a:pt x="12013" y="292570"/>
                </a:lnTo>
                <a:lnTo>
                  <a:pt x="12013" y="276606"/>
                </a:lnTo>
                <a:lnTo>
                  <a:pt x="12775" y="277368"/>
                </a:lnTo>
                <a:close/>
              </a:path>
              <a:path w="1533525" h="447675">
                <a:moveTo>
                  <a:pt x="15823" y="283464"/>
                </a:moveTo>
                <a:lnTo>
                  <a:pt x="12013" y="276606"/>
                </a:lnTo>
                <a:lnTo>
                  <a:pt x="12013" y="292570"/>
                </a:lnTo>
                <a:lnTo>
                  <a:pt x="15061" y="296210"/>
                </a:lnTo>
                <a:lnTo>
                  <a:pt x="15061" y="283464"/>
                </a:lnTo>
                <a:lnTo>
                  <a:pt x="15823" y="283464"/>
                </a:lnTo>
                <a:close/>
              </a:path>
              <a:path w="1533525" h="447675">
                <a:moveTo>
                  <a:pt x="15823" y="240792"/>
                </a:moveTo>
                <a:lnTo>
                  <a:pt x="15061" y="240792"/>
                </a:lnTo>
                <a:lnTo>
                  <a:pt x="15061" y="242316"/>
                </a:lnTo>
                <a:lnTo>
                  <a:pt x="15823" y="240792"/>
                </a:lnTo>
                <a:close/>
              </a:path>
              <a:path w="1533525" h="447675">
                <a:moveTo>
                  <a:pt x="93547" y="341376"/>
                </a:moveTo>
                <a:lnTo>
                  <a:pt x="76783" y="333756"/>
                </a:lnTo>
                <a:lnTo>
                  <a:pt x="62305" y="325374"/>
                </a:lnTo>
                <a:lnTo>
                  <a:pt x="49351" y="316992"/>
                </a:lnTo>
                <a:lnTo>
                  <a:pt x="49351" y="317754"/>
                </a:lnTo>
                <a:lnTo>
                  <a:pt x="37921" y="308610"/>
                </a:lnTo>
                <a:lnTo>
                  <a:pt x="37921" y="309372"/>
                </a:lnTo>
                <a:lnTo>
                  <a:pt x="28777" y="300228"/>
                </a:lnTo>
                <a:lnTo>
                  <a:pt x="28777" y="300990"/>
                </a:lnTo>
                <a:lnTo>
                  <a:pt x="21157" y="291846"/>
                </a:lnTo>
                <a:lnTo>
                  <a:pt x="21157" y="292608"/>
                </a:lnTo>
                <a:lnTo>
                  <a:pt x="15061" y="283464"/>
                </a:lnTo>
                <a:lnTo>
                  <a:pt x="15061" y="296210"/>
                </a:lnTo>
                <a:lnTo>
                  <a:pt x="44017" y="325374"/>
                </a:lnTo>
                <a:lnTo>
                  <a:pt x="92785" y="350910"/>
                </a:lnTo>
                <a:lnTo>
                  <a:pt x="92785" y="341376"/>
                </a:lnTo>
                <a:lnTo>
                  <a:pt x="93547" y="341376"/>
                </a:lnTo>
                <a:close/>
              </a:path>
              <a:path w="1533525" h="447675">
                <a:moveTo>
                  <a:pt x="54685" y="204215"/>
                </a:moveTo>
                <a:lnTo>
                  <a:pt x="53923" y="204215"/>
                </a:lnTo>
                <a:lnTo>
                  <a:pt x="53923" y="204724"/>
                </a:lnTo>
                <a:lnTo>
                  <a:pt x="54685" y="204215"/>
                </a:lnTo>
                <a:close/>
              </a:path>
              <a:path w="1533525" h="447675">
                <a:moveTo>
                  <a:pt x="64591" y="198120"/>
                </a:moveTo>
                <a:lnTo>
                  <a:pt x="63829" y="198120"/>
                </a:lnTo>
                <a:lnTo>
                  <a:pt x="63829" y="198555"/>
                </a:lnTo>
                <a:lnTo>
                  <a:pt x="64591" y="198120"/>
                </a:lnTo>
                <a:close/>
              </a:path>
              <a:path w="1533525" h="447675">
                <a:moveTo>
                  <a:pt x="130885" y="356616"/>
                </a:moveTo>
                <a:lnTo>
                  <a:pt x="111073" y="348996"/>
                </a:lnTo>
                <a:lnTo>
                  <a:pt x="92785" y="341376"/>
                </a:lnTo>
                <a:lnTo>
                  <a:pt x="92785" y="350910"/>
                </a:lnTo>
                <a:lnTo>
                  <a:pt x="118561" y="361901"/>
                </a:lnTo>
                <a:lnTo>
                  <a:pt x="130123" y="365823"/>
                </a:lnTo>
                <a:lnTo>
                  <a:pt x="130123" y="356616"/>
                </a:lnTo>
                <a:lnTo>
                  <a:pt x="130885" y="356616"/>
                </a:lnTo>
                <a:close/>
              </a:path>
              <a:path w="1533525" h="447675">
                <a:moveTo>
                  <a:pt x="222325" y="383286"/>
                </a:moveTo>
                <a:lnTo>
                  <a:pt x="197179" y="377190"/>
                </a:lnTo>
                <a:lnTo>
                  <a:pt x="173557" y="370332"/>
                </a:lnTo>
                <a:lnTo>
                  <a:pt x="151459" y="363474"/>
                </a:lnTo>
                <a:lnTo>
                  <a:pt x="130123" y="356616"/>
                </a:lnTo>
                <a:lnTo>
                  <a:pt x="130123" y="365823"/>
                </a:lnTo>
                <a:lnTo>
                  <a:pt x="167878" y="378629"/>
                </a:lnTo>
                <a:lnTo>
                  <a:pt x="219214" y="392651"/>
                </a:lnTo>
                <a:lnTo>
                  <a:pt x="221563" y="393173"/>
                </a:lnTo>
                <a:lnTo>
                  <a:pt x="221563" y="383286"/>
                </a:lnTo>
                <a:lnTo>
                  <a:pt x="222325" y="383286"/>
                </a:lnTo>
                <a:close/>
              </a:path>
              <a:path w="1533525" h="447675">
                <a:moveTo>
                  <a:pt x="275665" y="395478"/>
                </a:moveTo>
                <a:lnTo>
                  <a:pt x="248233" y="389382"/>
                </a:lnTo>
                <a:lnTo>
                  <a:pt x="221563" y="383286"/>
                </a:lnTo>
                <a:lnTo>
                  <a:pt x="221563" y="393173"/>
                </a:lnTo>
                <a:lnTo>
                  <a:pt x="271620" y="404294"/>
                </a:lnTo>
                <a:lnTo>
                  <a:pt x="274903" y="404894"/>
                </a:lnTo>
                <a:lnTo>
                  <a:pt x="274903" y="395478"/>
                </a:lnTo>
                <a:lnTo>
                  <a:pt x="275665" y="395478"/>
                </a:lnTo>
                <a:close/>
              </a:path>
              <a:path w="1533525" h="447675">
                <a:moveTo>
                  <a:pt x="1430095" y="355373"/>
                </a:moveTo>
                <a:lnTo>
                  <a:pt x="1430095" y="345947"/>
                </a:lnTo>
                <a:lnTo>
                  <a:pt x="1420951" y="349757"/>
                </a:lnTo>
                <a:lnTo>
                  <a:pt x="1376028" y="365079"/>
                </a:lnTo>
                <a:lnTo>
                  <a:pt x="1329550" y="378512"/>
                </a:lnTo>
                <a:lnTo>
                  <a:pt x="1281773" y="390182"/>
                </a:lnTo>
                <a:lnTo>
                  <a:pt x="1232950" y="400214"/>
                </a:lnTo>
                <a:lnTo>
                  <a:pt x="1183336" y="408733"/>
                </a:lnTo>
                <a:lnTo>
                  <a:pt x="1133185" y="415864"/>
                </a:lnTo>
                <a:lnTo>
                  <a:pt x="1082753" y="421730"/>
                </a:lnTo>
                <a:lnTo>
                  <a:pt x="1032293" y="426458"/>
                </a:lnTo>
                <a:lnTo>
                  <a:pt x="982061" y="430172"/>
                </a:lnTo>
                <a:lnTo>
                  <a:pt x="932310" y="432998"/>
                </a:lnTo>
                <a:lnTo>
                  <a:pt x="883295" y="435059"/>
                </a:lnTo>
                <a:lnTo>
                  <a:pt x="835270" y="436480"/>
                </a:lnTo>
                <a:lnTo>
                  <a:pt x="788491" y="437388"/>
                </a:lnTo>
                <a:lnTo>
                  <a:pt x="711529" y="437388"/>
                </a:lnTo>
                <a:lnTo>
                  <a:pt x="636853" y="435102"/>
                </a:lnTo>
                <a:lnTo>
                  <a:pt x="589051" y="432787"/>
                </a:lnTo>
                <a:lnTo>
                  <a:pt x="541289" y="429688"/>
                </a:lnTo>
                <a:lnTo>
                  <a:pt x="493590" y="425758"/>
                </a:lnTo>
                <a:lnTo>
                  <a:pt x="445975" y="420951"/>
                </a:lnTo>
                <a:lnTo>
                  <a:pt x="398467" y="415222"/>
                </a:lnTo>
                <a:lnTo>
                  <a:pt x="351088" y="408524"/>
                </a:lnTo>
                <a:lnTo>
                  <a:pt x="303859" y="400812"/>
                </a:lnTo>
                <a:lnTo>
                  <a:pt x="274903" y="395478"/>
                </a:lnTo>
                <a:lnTo>
                  <a:pt x="274903" y="404894"/>
                </a:lnTo>
                <a:lnTo>
                  <a:pt x="324149" y="413889"/>
                </a:lnTo>
                <a:lnTo>
                  <a:pt x="375851" y="421762"/>
                </a:lnTo>
                <a:lnTo>
                  <a:pt x="425779" y="428244"/>
                </a:lnTo>
                <a:lnTo>
                  <a:pt x="493597" y="435102"/>
                </a:lnTo>
                <a:lnTo>
                  <a:pt x="543516" y="439072"/>
                </a:lnTo>
                <a:lnTo>
                  <a:pt x="593839" y="442298"/>
                </a:lnTo>
                <a:lnTo>
                  <a:pt x="644493" y="444758"/>
                </a:lnTo>
                <a:lnTo>
                  <a:pt x="695402" y="446428"/>
                </a:lnTo>
                <a:lnTo>
                  <a:pt x="745057" y="447261"/>
                </a:lnTo>
                <a:lnTo>
                  <a:pt x="797687" y="447308"/>
                </a:lnTo>
                <a:lnTo>
                  <a:pt x="848913" y="446471"/>
                </a:lnTo>
                <a:lnTo>
                  <a:pt x="900095" y="444754"/>
                </a:lnTo>
                <a:lnTo>
                  <a:pt x="951158" y="442132"/>
                </a:lnTo>
                <a:lnTo>
                  <a:pt x="1002028" y="438584"/>
                </a:lnTo>
                <a:lnTo>
                  <a:pt x="1052629" y="434086"/>
                </a:lnTo>
                <a:lnTo>
                  <a:pt x="1102887" y="428614"/>
                </a:lnTo>
                <a:lnTo>
                  <a:pt x="1152727" y="422147"/>
                </a:lnTo>
                <a:lnTo>
                  <a:pt x="1215211" y="413003"/>
                </a:lnTo>
                <a:lnTo>
                  <a:pt x="1229689" y="409955"/>
                </a:lnTo>
                <a:lnTo>
                  <a:pt x="1244167" y="407669"/>
                </a:lnTo>
                <a:lnTo>
                  <a:pt x="1300192" y="395837"/>
                </a:lnTo>
                <a:lnTo>
                  <a:pt x="1352072" y="382710"/>
                </a:lnTo>
                <a:lnTo>
                  <a:pt x="1407635" y="364998"/>
                </a:lnTo>
                <a:lnTo>
                  <a:pt x="1430095" y="355373"/>
                </a:lnTo>
                <a:close/>
              </a:path>
              <a:path w="1533525" h="447675">
                <a:moveTo>
                  <a:pt x="390727" y="100584"/>
                </a:moveTo>
                <a:lnTo>
                  <a:pt x="387447" y="101096"/>
                </a:lnTo>
                <a:lnTo>
                  <a:pt x="386917" y="105155"/>
                </a:lnTo>
                <a:lnTo>
                  <a:pt x="390727" y="100584"/>
                </a:lnTo>
                <a:close/>
              </a:path>
              <a:path w="1533525" h="447675">
                <a:moveTo>
                  <a:pt x="668763" y="79219"/>
                </a:moveTo>
                <a:lnTo>
                  <a:pt x="400633" y="0"/>
                </a:lnTo>
                <a:lnTo>
                  <a:pt x="387447" y="101096"/>
                </a:lnTo>
                <a:lnTo>
                  <a:pt x="390727" y="100584"/>
                </a:lnTo>
                <a:lnTo>
                  <a:pt x="390727" y="110429"/>
                </a:lnTo>
                <a:lnTo>
                  <a:pt x="396061" y="109728"/>
                </a:lnTo>
                <a:lnTo>
                  <a:pt x="403681" y="52578"/>
                </a:lnTo>
                <a:lnTo>
                  <a:pt x="403681" y="10668"/>
                </a:lnTo>
                <a:lnTo>
                  <a:pt x="409777" y="6858"/>
                </a:lnTo>
                <a:lnTo>
                  <a:pt x="409777" y="12470"/>
                </a:lnTo>
                <a:lnTo>
                  <a:pt x="666571" y="88391"/>
                </a:lnTo>
                <a:lnTo>
                  <a:pt x="667333" y="88377"/>
                </a:lnTo>
                <a:lnTo>
                  <a:pt x="667333" y="79247"/>
                </a:lnTo>
                <a:lnTo>
                  <a:pt x="668763" y="79219"/>
                </a:lnTo>
                <a:close/>
              </a:path>
              <a:path w="1533525" h="447675">
                <a:moveTo>
                  <a:pt x="409777" y="6858"/>
                </a:moveTo>
                <a:lnTo>
                  <a:pt x="403681" y="10668"/>
                </a:lnTo>
                <a:lnTo>
                  <a:pt x="409057" y="12257"/>
                </a:lnTo>
                <a:lnTo>
                  <a:pt x="409777" y="6858"/>
                </a:lnTo>
                <a:close/>
              </a:path>
              <a:path w="1533525" h="447675">
                <a:moveTo>
                  <a:pt x="409057" y="12257"/>
                </a:moveTo>
                <a:lnTo>
                  <a:pt x="403681" y="10668"/>
                </a:lnTo>
                <a:lnTo>
                  <a:pt x="403681" y="52578"/>
                </a:lnTo>
                <a:lnTo>
                  <a:pt x="409057" y="12257"/>
                </a:lnTo>
                <a:close/>
              </a:path>
              <a:path w="1533525" h="447675">
                <a:moveTo>
                  <a:pt x="409777" y="12470"/>
                </a:moveTo>
                <a:lnTo>
                  <a:pt x="409777" y="6858"/>
                </a:lnTo>
                <a:lnTo>
                  <a:pt x="409057" y="12257"/>
                </a:lnTo>
                <a:lnTo>
                  <a:pt x="409777" y="12470"/>
                </a:lnTo>
                <a:close/>
              </a:path>
              <a:path w="1533525" h="447675">
                <a:moveTo>
                  <a:pt x="668857" y="88347"/>
                </a:moveTo>
                <a:lnTo>
                  <a:pt x="668857" y="79247"/>
                </a:lnTo>
                <a:lnTo>
                  <a:pt x="667333" y="79247"/>
                </a:lnTo>
                <a:lnTo>
                  <a:pt x="667333" y="88377"/>
                </a:lnTo>
                <a:lnTo>
                  <a:pt x="668857" y="88347"/>
                </a:lnTo>
                <a:close/>
              </a:path>
              <a:path w="1533525" h="447675">
                <a:moveTo>
                  <a:pt x="1532965" y="272033"/>
                </a:moveTo>
                <a:lnTo>
                  <a:pt x="1513949" y="220006"/>
                </a:lnTo>
                <a:lnTo>
                  <a:pt x="1451970" y="177634"/>
                </a:lnTo>
                <a:lnTo>
                  <a:pt x="1408881" y="159812"/>
                </a:lnTo>
                <a:lnTo>
                  <a:pt x="1359864" y="144095"/>
                </a:lnTo>
                <a:lnTo>
                  <a:pt x="1306525" y="130379"/>
                </a:lnTo>
                <a:lnTo>
                  <a:pt x="1250468" y="118562"/>
                </a:lnTo>
                <a:lnTo>
                  <a:pt x="1193297" y="108541"/>
                </a:lnTo>
                <a:lnTo>
                  <a:pt x="1136617" y="100212"/>
                </a:lnTo>
                <a:lnTo>
                  <a:pt x="1082032" y="93472"/>
                </a:lnTo>
                <a:lnTo>
                  <a:pt x="1031147" y="88219"/>
                </a:lnTo>
                <a:lnTo>
                  <a:pt x="985567" y="84350"/>
                </a:lnTo>
                <a:lnTo>
                  <a:pt x="946895" y="81760"/>
                </a:lnTo>
                <a:lnTo>
                  <a:pt x="896695" y="80009"/>
                </a:lnTo>
                <a:lnTo>
                  <a:pt x="822019" y="77723"/>
                </a:lnTo>
                <a:lnTo>
                  <a:pt x="745057" y="77723"/>
                </a:lnTo>
                <a:lnTo>
                  <a:pt x="668763" y="79219"/>
                </a:lnTo>
                <a:lnTo>
                  <a:pt x="668857" y="88347"/>
                </a:lnTo>
                <a:lnTo>
                  <a:pt x="745057" y="86867"/>
                </a:lnTo>
                <a:lnTo>
                  <a:pt x="821257" y="87622"/>
                </a:lnTo>
                <a:lnTo>
                  <a:pt x="896695" y="89153"/>
                </a:lnTo>
                <a:lnTo>
                  <a:pt x="969085" y="92963"/>
                </a:lnTo>
                <a:lnTo>
                  <a:pt x="1039189" y="99059"/>
                </a:lnTo>
                <a:lnTo>
                  <a:pt x="1073479" y="102107"/>
                </a:lnTo>
                <a:lnTo>
                  <a:pt x="1139011" y="109727"/>
                </a:lnTo>
                <a:lnTo>
                  <a:pt x="1170253" y="114299"/>
                </a:lnTo>
                <a:lnTo>
                  <a:pt x="1200733" y="118871"/>
                </a:lnTo>
                <a:lnTo>
                  <a:pt x="1258645" y="129539"/>
                </a:lnTo>
                <a:lnTo>
                  <a:pt x="1258645" y="129688"/>
                </a:lnTo>
                <a:lnTo>
                  <a:pt x="1285315" y="134873"/>
                </a:lnTo>
                <a:lnTo>
                  <a:pt x="1311985" y="140969"/>
                </a:lnTo>
                <a:lnTo>
                  <a:pt x="1311985" y="141177"/>
                </a:lnTo>
                <a:lnTo>
                  <a:pt x="1336369" y="147827"/>
                </a:lnTo>
                <a:lnTo>
                  <a:pt x="1359991" y="153923"/>
                </a:lnTo>
                <a:lnTo>
                  <a:pt x="1382089" y="160781"/>
                </a:lnTo>
                <a:lnTo>
                  <a:pt x="1403425" y="168401"/>
                </a:lnTo>
                <a:lnTo>
                  <a:pt x="1403425" y="168665"/>
                </a:lnTo>
                <a:lnTo>
                  <a:pt x="1422475" y="175259"/>
                </a:lnTo>
                <a:lnTo>
                  <a:pt x="1440763" y="182879"/>
                </a:lnTo>
                <a:lnTo>
                  <a:pt x="1440763" y="183260"/>
                </a:lnTo>
                <a:lnTo>
                  <a:pt x="1456765" y="191261"/>
                </a:lnTo>
                <a:lnTo>
                  <a:pt x="1495627" y="215645"/>
                </a:lnTo>
                <a:lnTo>
                  <a:pt x="1512391" y="233171"/>
                </a:lnTo>
                <a:lnTo>
                  <a:pt x="1512391" y="232409"/>
                </a:lnTo>
                <a:lnTo>
                  <a:pt x="1518487" y="241553"/>
                </a:lnTo>
                <a:lnTo>
                  <a:pt x="1518487" y="242315"/>
                </a:lnTo>
                <a:lnTo>
                  <a:pt x="1522297" y="249935"/>
                </a:lnTo>
                <a:lnTo>
                  <a:pt x="1522297" y="251459"/>
                </a:lnTo>
                <a:lnTo>
                  <a:pt x="1523059" y="253745"/>
                </a:lnTo>
                <a:lnTo>
                  <a:pt x="1523821" y="258317"/>
                </a:lnTo>
                <a:lnTo>
                  <a:pt x="1523821" y="289452"/>
                </a:lnTo>
                <a:lnTo>
                  <a:pt x="1529917" y="281939"/>
                </a:lnTo>
                <a:lnTo>
                  <a:pt x="1531441" y="276605"/>
                </a:lnTo>
                <a:lnTo>
                  <a:pt x="1532965" y="272033"/>
                </a:lnTo>
                <a:close/>
              </a:path>
              <a:path w="1533525" h="447675">
                <a:moveTo>
                  <a:pt x="712291" y="437388"/>
                </a:moveTo>
                <a:lnTo>
                  <a:pt x="711529" y="437364"/>
                </a:lnTo>
                <a:lnTo>
                  <a:pt x="712291" y="437388"/>
                </a:lnTo>
                <a:close/>
              </a:path>
              <a:path w="1533525" h="447675">
                <a:moveTo>
                  <a:pt x="822019" y="87645"/>
                </a:moveTo>
                <a:lnTo>
                  <a:pt x="821257" y="87629"/>
                </a:lnTo>
                <a:lnTo>
                  <a:pt x="822019" y="87645"/>
                </a:lnTo>
                <a:close/>
              </a:path>
              <a:path w="1533525" h="447675">
                <a:moveTo>
                  <a:pt x="1139011" y="109836"/>
                </a:moveTo>
                <a:lnTo>
                  <a:pt x="1138249" y="109727"/>
                </a:lnTo>
                <a:lnTo>
                  <a:pt x="1139011" y="109836"/>
                </a:lnTo>
                <a:close/>
              </a:path>
              <a:path w="1533525" h="447675">
                <a:moveTo>
                  <a:pt x="1258645" y="129688"/>
                </a:moveTo>
                <a:lnTo>
                  <a:pt x="1258645" y="129539"/>
                </a:lnTo>
                <a:lnTo>
                  <a:pt x="1257883" y="129539"/>
                </a:lnTo>
                <a:lnTo>
                  <a:pt x="1258645" y="129688"/>
                </a:lnTo>
                <a:close/>
              </a:path>
              <a:path w="1533525" h="447675">
                <a:moveTo>
                  <a:pt x="1311985" y="141177"/>
                </a:moveTo>
                <a:lnTo>
                  <a:pt x="1311985" y="140969"/>
                </a:lnTo>
                <a:lnTo>
                  <a:pt x="1311223" y="140969"/>
                </a:lnTo>
                <a:lnTo>
                  <a:pt x="1311985" y="141177"/>
                </a:lnTo>
                <a:close/>
              </a:path>
              <a:path w="1533525" h="447675">
                <a:moveTo>
                  <a:pt x="1403425" y="168665"/>
                </a:moveTo>
                <a:lnTo>
                  <a:pt x="1403425" y="168401"/>
                </a:lnTo>
                <a:lnTo>
                  <a:pt x="1402663" y="168401"/>
                </a:lnTo>
                <a:lnTo>
                  <a:pt x="1403425" y="168665"/>
                </a:lnTo>
                <a:close/>
              </a:path>
              <a:path w="1533525" h="447675">
                <a:moveTo>
                  <a:pt x="1523821" y="289452"/>
                </a:moveTo>
                <a:lnTo>
                  <a:pt x="1523821" y="265937"/>
                </a:lnTo>
                <a:lnTo>
                  <a:pt x="1523059" y="269747"/>
                </a:lnTo>
                <a:lnTo>
                  <a:pt x="1522297" y="274319"/>
                </a:lnTo>
                <a:lnTo>
                  <a:pt x="1522297" y="273557"/>
                </a:lnTo>
                <a:lnTo>
                  <a:pt x="1520773" y="278129"/>
                </a:lnTo>
                <a:lnTo>
                  <a:pt x="1519249" y="281939"/>
                </a:lnTo>
                <a:lnTo>
                  <a:pt x="1516963" y="286511"/>
                </a:lnTo>
                <a:lnTo>
                  <a:pt x="1516963" y="285749"/>
                </a:lnTo>
                <a:lnTo>
                  <a:pt x="1513915" y="290321"/>
                </a:lnTo>
                <a:lnTo>
                  <a:pt x="1510867" y="294131"/>
                </a:lnTo>
                <a:lnTo>
                  <a:pt x="1507057" y="298703"/>
                </a:lnTo>
                <a:lnTo>
                  <a:pt x="1507057" y="297941"/>
                </a:lnTo>
                <a:lnTo>
                  <a:pt x="1503209" y="302545"/>
                </a:lnTo>
                <a:lnTo>
                  <a:pt x="1455722" y="334000"/>
                </a:lnTo>
                <a:lnTo>
                  <a:pt x="1429333" y="345947"/>
                </a:lnTo>
                <a:lnTo>
                  <a:pt x="1430095" y="345947"/>
                </a:lnTo>
                <a:lnTo>
                  <a:pt x="1430095" y="355373"/>
                </a:lnTo>
                <a:lnTo>
                  <a:pt x="1460231" y="342459"/>
                </a:lnTo>
                <a:lnTo>
                  <a:pt x="1503209" y="314854"/>
                </a:lnTo>
                <a:lnTo>
                  <a:pt x="1523821" y="289452"/>
                </a:lnTo>
                <a:close/>
              </a:path>
              <a:path w="1533525" h="447675">
                <a:moveTo>
                  <a:pt x="1440763" y="183260"/>
                </a:moveTo>
                <a:lnTo>
                  <a:pt x="1440763" y="182879"/>
                </a:lnTo>
                <a:lnTo>
                  <a:pt x="1440001" y="182879"/>
                </a:lnTo>
                <a:lnTo>
                  <a:pt x="1440763" y="183260"/>
                </a:lnTo>
                <a:close/>
              </a:path>
              <a:path w="1533525" h="447675">
                <a:moveTo>
                  <a:pt x="1518487" y="242315"/>
                </a:moveTo>
                <a:lnTo>
                  <a:pt x="1518487" y="241553"/>
                </a:lnTo>
                <a:lnTo>
                  <a:pt x="1517725" y="240791"/>
                </a:lnTo>
                <a:lnTo>
                  <a:pt x="1518487" y="242315"/>
                </a:lnTo>
                <a:close/>
              </a:path>
              <a:path w="1533525" h="447675">
                <a:moveTo>
                  <a:pt x="1522297" y="251459"/>
                </a:moveTo>
                <a:lnTo>
                  <a:pt x="1522297" y="249935"/>
                </a:lnTo>
                <a:lnTo>
                  <a:pt x="1521535" y="249173"/>
                </a:lnTo>
                <a:lnTo>
                  <a:pt x="1522297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975993" y="5008879"/>
            <a:ext cx="7023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Times New Roman"/>
                <a:cs typeface="Times New Roman"/>
              </a:rPr>
              <a:t>O(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-80" b="1" i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09327" y="5591810"/>
            <a:ext cx="4424680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2325"/>
              </a:lnSpc>
              <a:spcBef>
                <a:spcPts val="95"/>
              </a:spcBef>
              <a:tabLst>
                <a:tab pos="3131185" algn="l"/>
              </a:tabLst>
            </a:pPr>
            <a:r>
              <a:rPr dirty="0" sz="2000" spc="-5" b="1" i="1">
                <a:latin typeface="Times New Roman"/>
                <a:cs typeface="Times New Roman"/>
              </a:rPr>
              <a:t>T </a:t>
            </a:r>
            <a:r>
              <a:rPr dirty="0" sz="2000" spc="-5" b="1">
                <a:latin typeface="Times New Roman"/>
                <a:cs typeface="Times New Roman"/>
              </a:rPr>
              <a:t>( </a:t>
            </a:r>
            <a:r>
              <a:rPr dirty="0" sz="2000" spc="-5" b="1" i="1">
                <a:latin typeface="Times New Roman"/>
                <a:cs typeface="Times New Roman"/>
              </a:rPr>
              <a:t>N </a:t>
            </a:r>
            <a:r>
              <a:rPr dirty="0" sz="2000" spc="-5" b="1">
                <a:latin typeface="Times New Roman"/>
                <a:cs typeface="Times New Roman"/>
              </a:rPr>
              <a:t>) = 2 </a:t>
            </a:r>
            <a:r>
              <a:rPr dirty="0" sz="2000" spc="-5" b="1" i="1">
                <a:latin typeface="Times New Roman"/>
                <a:cs typeface="Times New Roman"/>
              </a:rPr>
              <a:t>T</a:t>
            </a:r>
            <a:r>
              <a:rPr dirty="0" sz="2000" spc="-5" b="1">
                <a:latin typeface="Times New Roman"/>
                <a:cs typeface="Times New Roman"/>
              </a:rPr>
              <a:t>(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-5" b="1">
                <a:latin typeface="Times New Roman"/>
                <a:cs typeface="Times New Roman"/>
              </a:rPr>
              <a:t>/2 ) + </a:t>
            </a:r>
            <a:r>
              <a:rPr dirty="0" sz="2000" spc="-5" b="1" i="1">
                <a:latin typeface="Times New Roman"/>
                <a:cs typeface="Times New Roman"/>
              </a:rPr>
              <a:t>c</a:t>
            </a:r>
            <a:r>
              <a:rPr dirty="0" sz="2000" spc="60" b="1" i="1">
                <a:latin typeface="Times New Roman"/>
                <a:cs typeface="Times New Roman"/>
              </a:rPr>
              <a:t>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10" b="1" i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,	</a:t>
            </a:r>
            <a:r>
              <a:rPr dirty="0" sz="2000" spc="-5" b="1" i="1">
                <a:latin typeface="Times New Roman"/>
                <a:cs typeface="Times New Roman"/>
              </a:rPr>
              <a:t>T</a:t>
            </a:r>
            <a:r>
              <a:rPr dirty="0" sz="2000" spc="-5" b="1">
                <a:latin typeface="Times New Roman"/>
                <a:cs typeface="Times New Roman"/>
              </a:rPr>
              <a:t>(1) =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O(1)</a:t>
            </a:r>
            <a:endParaRPr sz="2000">
              <a:latin typeface="Times New Roman"/>
              <a:cs typeface="Times New Roman"/>
            </a:endParaRPr>
          </a:p>
          <a:p>
            <a:pPr algn="ctr" marL="308610">
              <a:lnSpc>
                <a:spcPts val="2325"/>
              </a:lnSpc>
            </a:pPr>
            <a:r>
              <a:rPr dirty="0" sz="2000" spc="-5" b="1">
                <a:latin typeface="Times New Roman"/>
                <a:cs typeface="Times New Roman"/>
              </a:rPr>
              <a:t>= 2 [2 </a:t>
            </a:r>
            <a:r>
              <a:rPr dirty="0" sz="2000" spc="-5" b="1" i="1">
                <a:latin typeface="Times New Roman"/>
                <a:cs typeface="Times New Roman"/>
              </a:rPr>
              <a:t>T</a:t>
            </a:r>
            <a:r>
              <a:rPr dirty="0" sz="2000" spc="-5" b="1">
                <a:latin typeface="Times New Roman"/>
                <a:cs typeface="Times New Roman"/>
              </a:rPr>
              <a:t>( </a:t>
            </a:r>
            <a:r>
              <a:rPr dirty="0" sz="2000" b="1" i="1">
                <a:latin typeface="Times New Roman"/>
                <a:cs typeface="Times New Roman"/>
              </a:rPr>
              <a:t>N</a:t>
            </a:r>
            <a:r>
              <a:rPr dirty="0" sz="2000" b="1">
                <a:latin typeface="Times New Roman"/>
                <a:cs typeface="Times New Roman"/>
              </a:rPr>
              <a:t>/2</a:t>
            </a:r>
            <a:r>
              <a:rPr dirty="0" baseline="25641" sz="1950" b="1">
                <a:latin typeface="Times New Roman"/>
                <a:cs typeface="Times New Roman"/>
              </a:rPr>
              <a:t>2 </a:t>
            </a:r>
            <a:r>
              <a:rPr dirty="0" sz="2000" spc="-5" b="1">
                <a:latin typeface="Times New Roman"/>
                <a:cs typeface="Times New Roman"/>
              </a:rPr>
              <a:t>) + </a:t>
            </a:r>
            <a:r>
              <a:rPr dirty="0" sz="2000" spc="-5" b="1" i="1">
                <a:latin typeface="Times New Roman"/>
                <a:cs typeface="Times New Roman"/>
              </a:rPr>
              <a:t>c N</a:t>
            </a:r>
            <a:r>
              <a:rPr dirty="0" sz="2000" spc="-5" b="1">
                <a:latin typeface="Times New Roman"/>
                <a:cs typeface="Times New Roman"/>
              </a:rPr>
              <a:t>/2] + </a:t>
            </a:r>
            <a:r>
              <a:rPr dirty="0" sz="2000" spc="-5" b="1" i="1">
                <a:latin typeface="Times New Roman"/>
                <a:cs typeface="Times New Roman"/>
              </a:rPr>
              <a:t>c</a:t>
            </a:r>
            <a:r>
              <a:rPr dirty="0" sz="2000" spc="-175" b="1" i="1">
                <a:latin typeface="Times New Roman"/>
                <a:cs typeface="Times New Roman"/>
              </a:rPr>
              <a:t>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13127" y="6239555"/>
            <a:ext cx="1577975" cy="3473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2100" spc="-110" b="1" i="1">
                <a:latin typeface="SimSun"/>
                <a:cs typeface="SimSun"/>
              </a:rPr>
              <a:t>此</a:t>
            </a:r>
            <a:r>
              <a:rPr dirty="0" sz="2100" spc="-114" b="1" i="1">
                <a:latin typeface="SimSun"/>
                <a:cs typeface="SimSun"/>
              </a:rPr>
              <a:t>处</a:t>
            </a:r>
            <a:r>
              <a:rPr dirty="0" sz="2100" spc="-75" b="1" i="1">
                <a:latin typeface="SimSun"/>
                <a:cs typeface="SimSun"/>
              </a:rPr>
              <a:t> </a:t>
            </a:r>
            <a:r>
              <a:rPr dirty="0" sz="2000" b="1" i="1">
                <a:latin typeface="Times New Roman"/>
                <a:cs typeface="Times New Roman"/>
              </a:rPr>
              <a:t>N</a:t>
            </a:r>
            <a:r>
              <a:rPr dirty="0" sz="2000" b="1">
                <a:latin typeface="Times New Roman"/>
                <a:cs typeface="Times New Roman"/>
              </a:rPr>
              <a:t>/2</a:t>
            </a:r>
            <a:r>
              <a:rPr dirty="0" baseline="25641" sz="1950" b="1" i="1">
                <a:latin typeface="Times New Roman"/>
                <a:cs typeface="Times New Roman"/>
              </a:rPr>
              <a:t>k</a:t>
            </a:r>
            <a:r>
              <a:rPr dirty="0" baseline="25641" sz="1950" spc="232" b="1" i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=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171331" y="6253992"/>
            <a:ext cx="1871980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ts val="2250"/>
              </a:lnSpc>
              <a:spcBef>
                <a:spcPts val="95"/>
              </a:spcBef>
            </a:pPr>
            <a:r>
              <a:rPr dirty="0" sz="2000" spc="-5" b="1">
                <a:latin typeface="Times New Roman"/>
                <a:cs typeface="Times New Roman"/>
              </a:rPr>
              <a:t>= </a:t>
            </a:r>
            <a:r>
              <a:rPr dirty="0" sz="2000" spc="5" b="1">
                <a:latin typeface="Times New Roman"/>
                <a:cs typeface="Times New Roman"/>
              </a:rPr>
              <a:t>2</a:t>
            </a:r>
            <a:r>
              <a:rPr dirty="0" baseline="25641" sz="1950" spc="7" b="1" i="1">
                <a:latin typeface="Times New Roman"/>
                <a:cs typeface="Times New Roman"/>
              </a:rPr>
              <a:t>k </a:t>
            </a:r>
            <a:r>
              <a:rPr dirty="0" sz="2000" spc="-5" b="1">
                <a:latin typeface="Times New Roman"/>
                <a:cs typeface="Times New Roman"/>
              </a:rPr>
              <a:t>O(1) + </a:t>
            </a:r>
            <a:r>
              <a:rPr dirty="0" sz="2000" spc="-5" b="1" i="1">
                <a:latin typeface="Times New Roman"/>
                <a:cs typeface="Times New Roman"/>
              </a:rPr>
              <a:t>c k</a:t>
            </a:r>
            <a:r>
              <a:rPr dirty="0" sz="2000" spc="-229" b="1" i="1">
                <a:latin typeface="Times New Roman"/>
                <a:cs typeface="Times New Roman"/>
              </a:rPr>
              <a:t>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ts val="2250"/>
              </a:lnSpc>
            </a:pPr>
            <a:r>
              <a:rPr dirty="0" sz="2000" spc="-5" b="1">
                <a:latin typeface="Times New Roman"/>
                <a:cs typeface="Times New Roman"/>
              </a:rPr>
              <a:t>= O( </a:t>
            </a:r>
            <a:r>
              <a:rPr dirty="0" sz="2000" spc="-5" b="1" i="1">
                <a:latin typeface="Times New Roman"/>
                <a:cs typeface="Times New Roman"/>
              </a:rPr>
              <a:t>N </a:t>
            </a:r>
            <a:r>
              <a:rPr dirty="0" sz="2000" spc="-5" b="1">
                <a:latin typeface="Times New Roman"/>
                <a:cs typeface="Times New Roman"/>
              </a:rPr>
              <a:t>log 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r>
              <a:rPr dirty="0" sz="2000" spc="-35" b="1" i="1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24257" y="5650232"/>
            <a:ext cx="3715238" cy="1070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86919" y="5645076"/>
            <a:ext cx="3746500" cy="1086485"/>
          </a:xfrm>
          <a:custGeom>
            <a:avLst/>
            <a:gdLst/>
            <a:ahLst/>
            <a:cxnLst/>
            <a:rect l="l" t="t" r="r" b="b"/>
            <a:pathLst>
              <a:path w="3746500" h="1086484">
                <a:moveTo>
                  <a:pt x="3251200" y="956383"/>
                </a:moveTo>
                <a:lnTo>
                  <a:pt x="3251200" y="948509"/>
                </a:lnTo>
                <a:lnTo>
                  <a:pt x="3200400" y="959177"/>
                </a:lnTo>
                <a:lnTo>
                  <a:pt x="3149600" y="970226"/>
                </a:lnTo>
                <a:lnTo>
                  <a:pt x="3098800" y="979537"/>
                </a:lnTo>
                <a:lnTo>
                  <a:pt x="3048000" y="987121"/>
                </a:lnTo>
                <a:lnTo>
                  <a:pt x="2997200" y="992993"/>
                </a:lnTo>
                <a:lnTo>
                  <a:pt x="2946400" y="997163"/>
                </a:lnTo>
                <a:lnTo>
                  <a:pt x="2895600" y="999644"/>
                </a:lnTo>
                <a:lnTo>
                  <a:pt x="2844800" y="1000448"/>
                </a:lnTo>
                <a:lnTo>
                  <a:pt x="2794000" y="999588"/>
                </a:lnTo>
                <a:lnTo>
                  <a:pt x="2743200" y="997076"/>
                </a:lnTo>
                <a:lnTo>
                  <a:pt x="2692400" y="992924"/>
                </a:lnTo>
                <a:lnTo>
                  <a:pt x="2641600" y="987145"/>
                </a:lnTo>
                <a:lnTo>
                  <a:pt x="2590800" y="979751"/>
                </a:lnTo>
                <a:lnTo>
                  <a:pt x="2527300" y="968321"/>
                </a:lnTo>
                <a:lnTo>
                  <a:pt x="2463800" y="953843"/>
                </a:lnTo>
                <a:lnTo>
                  <a:pt x="2413000" y="937079"/>
                </a:lnTo>
                <a:lnTo>
                  <a:pt x="2349500" y="918029"/>
                </a:lnTo>
                <a:lnTo>
                  <a:pt x="2298700" y="897455"/>
                </a:lnTo>
                <a:lnTo>
                  <a:pt x="2247900" y="873833"/>
                </a:lnTo>
                <a:lnTo>
                  <a:pt x="2197100" y="847925"/>
                </a:lnTo>
                <a:lnTo>
                  <a:pt x="2184400" y="834971"/>
                </a:lnTo>
                <a:lnTo>
                  <a:pt x="2133600" y="806015"/>
                </a:lnTo>
                <a:lnTo>
                  <a:pt x="2120900" y="790775"/>
                </a:lnTo>
                <a:lnTo>
                  <a:pt x="2095500" y="775535"/>
                </a:lnTo>
                <a:lnTo>
                  <a:pt x="2082800" y="758009"/>
                </a:lnTo>
                <a:lnTo>
                  <a:pt x="145466" y="1052914"/>
                </a:lnTo>
                <a:lnTo>
                  <a:pt x="38100" y="1080335"/>
                </a:lnTo>
                <a:lnTo>
                  <a:pt x="28096" y="1073132"/>
                </a:lnTo>
                <a:lnTo>
                  <a:pt x="0" y="1080335"/>
                </a:lnTo>
                <a:lnTo>
                  <a:pt x="0" y="1086431"/>
                </a:lnTo>
                <a:lnTo>
                  <a:pt x="2070100" y="767915"/>
                </a:lnTo>
                <a:lnTo>
                  <a:pt x="2070100" y="766391"/>
                </a:lnTo>
                <a:lnTo>
                  <a:pt x="2095500" y="782393"/>
                </a:lnTo>
                <a:lnTo>
                  <a:pt x="2108200" y="798395"/>
                </a:lnTo>
                <a:lnTo>
                  <a:pt x="2133600" y="813635"/>
                </a:lnTo>
                <a:lnTo>
                  <a:pt x="2171700" y="839089"/>
                </a:lnTo>
                <a:lnTo>
                  <a:pt x="2209800" y="862701"/>
                </a:lnTo>
                <a:lnTo>
                  <a:pt x="2247900" y="884489"/>
                </a:lnTo>
                <a:lnTo>
                  <a:pt x="2298700" y="904470"/>
                </a:lnTo>
                <a:lnTo>
                  <a:pt x="2336800" y="922659"/>
                </a:lnTo>
                <a:lnTo>
                  <a:pt x="2387600" y="939073"/>
                </a:lnTo>
                <a:lnTo>
                  <a:pt x="2425700" y="953729"/>
                </a:lnTo>
                <a:lnTo>
                  <a:pt x="2476500" y="966645"/>
                </a:lnTo>
                <a:lnTo>
                  <a:pt x="2527300" y="977835"/>
                </a:lnTo>
                <a:lnTo>
                  <a:pt x="2578100" y="987317"/>
                </a:lnTo>
                <a:lnTo>
                  <a:pt x="2628900" y="995108"/>
                </a:lnTo>
                <a:lnTo>
                  <a:pt x="2679700" y="1001225"/>
                </a:lnTo>
                <a:lnTo>
                  <a:pt x="2730500" y="1005683"/>
                </a:lnTo>
                <a:lnTo>
                  <a:pt x="2781300" y="1008499"/>
                </a:lnTo>
                <a:lnTo>
                  <a:pt x="2832100" y="1009691"/>
                </a:lnTo>
                <a:lnTo>
                  <a:pt x="2882900" y="1009274"/>
                </a:lnTo>
                <a:lnTo>
                  <a:pt x="2933700" y="1007266"/>
                </a:lnTo>
                <a:lnTo>
                  <a:pt x="2984500" y="1003683"/>
                </a:lnTo>
                <a:lnTo>
                  <a:pt x="3035300" y="998541"/>
                </a:lnTo>
                <a:lnTo>
                  <a:pt x="3086100" y="991858"/>
                </a:lnTo>
                <a:lnTo>
                  <a:pt x="3136900" y="983650"/>
                </a:lnTo>
                <a:lnTo>
                  <a:pt x="3187700" y="973933"/>
                </a:lnTo>
                <a:lnTo>
                  <a:pt x="3225800" y="962725"/>
                </a:lnTo>
                <a:lnTo>
                  <a:pt x="3251200" y="956383"/>
                </a:lnTo>
                <a:close/>
              </a:path>
              <a:path w="3746500" h="1086484">
                <a:moveTo>
                  <a:pt x="50676" y="1067343"/>
                </a:moveTo>
                <a:lnTo>
                  <a:pt x="25400" y="1071191"/>
                </a:lnTo>
                <a:lnTo>
                  <a:pt x="28096" y="1073132"/>
                </a:lnTo>
                <a:lnTo>
                  <a:pt x="50676" y="1067343"/>
                </a:lnTo>
                <a:close/>
              </a:path>
              <a:path w="3746500" h="1086484">
                <a:moveTo>
                  <a:pt x="145466" y="1052914"/>
                </a:moveTo>
                <a:lnTo>
                  <a:pt x="50676" y="1067343"/>
                </a:lnTo>
                <a:lnTo>
                  <a:pt x="28096" y="1073132"/>
                </a:lnTo>
                <a:lnTo>
                  <a:pt x="38100" y="1080335"/>
                </a:lnTo>
                <a:lnTo>
                  <a:pt x="145466" y="1052914"/>
                </a:lnTo>
                <a:close/>
              </a:path>
              <a:path w="3746500" h="1086484">
                <a:moveTo>
                  <a:pt x="1968500" y="587321"/>
                </a:moveTo>
                <a:lnTo>
                  <a:pt x="1955800" y="556841"/>
                </a:lnTo>
                <a:lnTo>
                  <a:pt x="1955800" y="585035"/>
                </a:lnTo>
                <a:lnTo>
                  <a:pt x="1953145" y="579619"/>
                </a:lnTo>
                <a:lnTo>
                  <a:pt x="50676" y="1067343"/>
                </a:lnTo>
                <a:lnTo>
                  <a:pt x="145466" y="1052914"/>
                </a:lnTo>
                <a:lnTo>
                  <a:pt x="1968500" y="587321"/>
                </a:lnTo>
                <a:close/>
              </a:path>
              <a:path w="3746500" h="1086484">
                <a:moveTo>
                  <a:pt x="3746500" y="477593"/>
                </a:moveTo>
                <a:lnTo>
                  <a:pt x="3746500" y="460476"/>
                </a:lnTo>
                <a:lnTo>
                  <a:pt x="3721100" y="371593"/>
                </a:lnTo>
                <a:lnTo>
                  <a:pt x="3695700" y="325955"/>
                </a:lnTo>
                <a:lnTo>
                  <a:pt x="3670300" y="302333"/>
                </a:lnTo>
                <a:lnTo>
                  <a:pt x="3657600" y="279473"/>
                </a:lnTo>
                <a:lnTo>
                  <a:pt x="3632200" y="258137"/>
                </a:lnTo>
                <a:lnTo>
                  <a:pt x="3619500" y="236801"/>
                </a:lnTo>
                <a:lnTo>
                  <a:pt x="3581400" y="206968"/>
                </a:lnTo>
                <a:lnTo>
                  <a:pt x="3543300" y="179325"/>
                </a:lnTo>
                <a:lnTo>
                  <a:pt x="3492500" y="153831"/>
                </a:lnTo>
                <a:lnTo>
                  <a:pt x="3454400" y="130448"/>
                </a:lnTo>
                <a:lnTo>
                  <a:pt x="3403600" y="109135"/>
                </a:lnTo>
                <a:lnTo>
                  <a:pt x="3365500" y="89853"/>
                </a:lnTo>
                <a:lnTo>
                  <a:pt x="3314700" y="72562"/>
                </a:lnTo>
                <a:lnTo>
                  <a:pt x="3263900" y="57222"/>
                </a:lnTo>
                <a:lnTo>
                  <a:pt x="3213100" y="43795"/>
                </a:lnTo>
                <a:lnTo>
                  <a:pt x="3162300" y="32239"/>
                </a:lnTo>
                <a:lnTo>
                  <a:pt x="3111500" y="22516"/>
                </a:lnTo>
                <a:lnTo>
                  <a:pt x="3060700" y="14586"/>
                </a:lnTo>
                <a:lnTo>
                  <a:pt x="3009900" y="8409"/>
                </a:lnTo>
                <a:lnTo>
                  <a:pt x="2959100" y="3945"/>
                </a:lnTo>
                <a:lnTo>
                  <a:pt x="2908300" y="1155"/>
                </a:lnTo>
                <a:lnTo>
                  <a:pt x="2857500" y="0"/>
                </a:lnTo>
                <a:lnTo>
                  <a:pt x="2806700" y="438"/>
                </a:lnTo>
                <a:lnTo>
                  <a:pt x="2755900" y="2432"/>
                </a:lnTo>
                <a:lnTo>
                  <a:pt x="2705100" y="5941"/>
                </a:lnTo>
                <a:lnTo>
                  <a:pt x="2654300" y="10925"/>
                </a:lnTo>
                <a:lnTo>
                  <a:pt x="2616200" y="17345"/>
                </a:lnTo>
                <a:lnTo>
                  <a:pt x="2565400" y="24203"/>
                </a:lnTo>
                <a:lnTo>
                  <a:pt x="2527300" y="32585"/>
                </a:lnTo>
                <a:lnTo>
                  <a:pt x="2489200" y="40926"/>
                </a:lnTo>
                <a:lnTo>
                  <a:pt x="2451100" y="51336"/>
                </a:lnTo>
                <a:lnTo>
                  <a:pt x="2400300" y="63823"/>
                </a:lnTo>
                <a:lnTo>
                  <a:pt x="2362200" y="78399"/>
                </a:lnTo>
                <a:lnTo>
                  <a:pt x="2324100" y="95072"/>
                </a:lnTo>
                <a:lnTo>
                  <a:pt x="2273300" y="113854"/>
                </a:lnTo>
                <a:lnTo>
                  <a:pt x="2235200" y="134753"/>
                </a:lnTo>
                <a:lnTo>
                  <a:pt x="2184400" y="157781"/>
                </a:lnTo>
                <a:lnTo>
                  <a:pt x="2146300" y="182947"/>
                </a:lnTo>
                <a:lnTo>
                  <a:pt x="2108200" y="210261"/>
                </a:lnTo>
                <a:lnTo>
                  <a:pt x="2070100" y="239733"/>
                </a:lnTo>
                <a:lnTo>
                  <a:pt x="2044700" y="271373"/>
                </a:lnTo>
                <a:lnTo>
                  <a:pt x="2019300" y="305192"/>
                </a:lnTo>
                <a:lnTo>
                  <a:pt x="1993900" y="341199"/>
                </a:lnTo>
                <a:lnTo>
                  <a:pt x="1968500" y="379404"/>
                </a:lnTo>
                <a:lnTo>
                  <a:pt x="1955800" y="419818"/>
                </a:lnTo>
                <a:lnTo>
                  <a:pt x="1943100" y="462450"/>
                </a:lnTo>
                <a:lnTo>
                  <a:pt x="1943100" y="559127"/>
                </a:lnTo>
                <a:lnTo>
                  <a:pt x="1953145" y="579619"/>
                </a:lnTo>
                <a:lnTo>
                  <a:pt x="1955800" y="578939"/>
                </a:lnTo>
                <a:lnTo>
                  <a:pt x="1955800" y="434921"/>
                </a:lnTo>
                <a:lnTo>
                  <a:pt x="1968500" y="410537"/>
                </a:lnTo>
                <a:lnTo>
                  <a:pt x="1981200" y="386915"/>
                </a:lnTo>
                <a:lnTo>
                  <a:pt x="1981200" y="387677"/>
                </a:lnTo>
                <a:lnTo>
                  <a:pt x="1993900" y="364055"/>
                </a:lnTo>
                <a:lnTo>
                  <a:pt x="2006600" y="341195"/>
                </a:lnTo>
                <a:lnTo>
                  <a:pt x="2032000" y="296999"/>
                </a:lnTo>
                <a:lnTo>
                  <a:pt x="2057400" y="275663"/>
                </a:lnTo>
                <a:lnTo>
                  <a:pt x="2070100" y="255089"/>
                </a:lnTo>
                <a:lnTo>
                  <a:pt x="2095500" y="234515"/>
                </a:lnTo>
                <a:lnTo>
                  <a:pt x="2095500" y="235277"/>
                </a:lnTo>
                <a:lnTo>
                  <a:pt x="2120900" y="215465"/>
                </a:lnTo>
                <a:lnTo>
                  <a:pt x="2171700" y="178127"/>
                </a:lnTo>
                <a:lnTo>
                  <a:pt x="2209800" y="155115"/>
                </a:lnTo>
                <a:lnTo>
                  <a:pt x="2247900" y="134326"/>
                </a:lnTo>
                <a:lnTo>
                  <a:pt x="2298700" y="115435"/>
                </a:lnTo>
                <a:lnTo>
                  <a:pt x="2336800" y="98117"/>
                </a:lnTo>
                <a:lnTo>
                  <a:pt x="2374900" y="85163"/>
                </a:lnTo>
                <a:lnTo>
                  <a:pt x="2413000" y="72971"/>
                </a:lnTo>
                <a:lnTo>
                  <a:pt x="2451100" y="61541"/>
                </a:lnTo>
                <a:lnTo>
                  <a:pt x="2489200" y="50873"/>
                </a:lnTo>
                <a:lnTo>
                  <a:pt x="2527300" y="41729"/>
                </a:lnTo>
                <a:lnTo>
                  <a:pt x="2565400" y="35442"/>
                </a:lnTo>
                <a:lnTo>
                  <a:pt x="2565400" y="33347"/>
                </a:lnTo>
                <a:lnTo>
                  <a:pt x="2616200" y="26489"/>
                </a:lnTo>
                <a:lnTo>
                  <a:pt x="2654300" y="20393"/>
                </a:lnTo>
                <a:lnTo>
                  <a:pt x="2705100" y="15821"/>
                </a:lnTo>
                <a:lnTo>
                  <a:pt x="2794000" y="10487"/>
                </a:lnTo>
                <a:lnTo>
                  <a:pt x="2844800" y="9725"/>
                </a:lnTo>
                <a:lnTo>
                  <a:pt x="2895600" y="10624"/>
                </a:lnTo>
                <a:lnTo>
                  <a:pt x="2946400" y="13109"/>
                </a:lnTo>
                <a:lnTo>
                  <a:pt x="2997200" y="17281"/>
                </a:lnTo>
                <a:lnTo>
                  <a:pt x="3060700" y="23236"/>
                </a:lnTo>
                <a:lnTo>
                  <a:pt x="3111500" y="31075"/>
                </a:lnTo>
                <a:lnTo>
                  <a:pt x="3162300" y="40895"/>
                </a:lnTo>
                <a:lnTo>
                  <a:pt x="3213100" y="52795"/>
                </a:lnTo>
                <a:lnTo>
                  <a:pt x="3263900" y="66875"/>
                </a:lnTo>
                <a:lnTo>
                  <a:pt x="3302000" y="78305"/>
                </a:lnTo>
                <a:lnTo>
                  <a:pt x="3340100" y="91259"/>
                </a:lnTo>
                <a:lnTo>
                  <a:pt x="3378200" y="104975"/>
                </a:lnTo>
                <a:lnTo>
                  <a:pt x="3378200" y="104213"/>
                </a:lnTo>
                <a:lnTo>
                  <a:pt x="3403600" y="119453"/>
                </a:lnTo>
                <a:lnTo>
                  <a:pt x="3441700" y="134693"/>
                </a:lnTo>
                <a:lnTo>
                  <a:pt x="3467100" y="150695"/>
                </a:lnTo>
                <a:lnTo>
                  <a:pt x="3505200" y="167459"/>
                </a:lnTo>
                <a:lnTo>
                  <a:pt x="3556000" y="204035"/>
                </a:lnTo>
                <a:lnTo>
                  <a:pt x="3606800" y="243659"/>
                </a:lnTo>
                <a:lnTo>
                  <a:pt x="3632200" y="264995"/>
                </a:lnTo>
                <a:lnTo>
                  <a:pt x="3632200" y="264233"/>
                </a:lnTo>
                <a:lnTo>
                  <a:pt x="3644900" y="286331"/>
                </a:lnTo>
                <a:lnTo>
                  <a:pt x="3670300" y="308429"/>
                </a:lnTo>
                <a:lnTo>
                  <a:pt x="3683000" y="331289"/>
                </a:lnTo>
                <a:lnTo>
                  <a:pt x="3695700" y="354911"/>
                </a:lnTo>
                <a:lnTo>
                  <a:pt x="3695700" y="354149"/>
                </a:lnTo>
                <a:lnTo>
                  <a:pt x="3708400" y="378533"/>
                </a:lnTo>
                <a:lnTo>
                  <a:pt x="3708400" y="377771"/>
                </a:lnTo>
                <a:lnTo>
                  <a:pt x="3733800" y="428063"/>
                </a:lnTo>
                <a:lnTo>
                  <a:pt x="3733800" y="452447"/>
                </a:lnTo>
                <a:lnTo>
                  <a:pt x="3746500" y="477593"/>
                </a:lnTo>
                <a:close/>
              </a:path>
              <a:path w="3746500" h="1086484">
                <a:moveTo>
                  <a:pt x="1955800" y="585035"/>
                </a:moveTo>
                <a:lnTo>
                  <a:pt x="1955800" y="578939"/>
                </a:lnTo>
                <a:lnTo>
                  <a:pt x="1953145" y="579619"/>
                </a:lnTo>
                <a:lnTo>
                  <a:pt x="1955800" y="585035"/>
                </a:lnTo>
                <a:close/>
              </a:path>
              <a:path w="3746500" h="1086484">
                <a:moveTo>
                  <a:pt x="2578100" y="33347"/>
                </a:moveTo>
                <a:lnTo>
                  <a:pt x="2565400" y="33347"/>
                </a:lnTo>
                <a:lnTo>
                  <a:pt x="2565400" y="35442"/>
                </a:lnTo>
                <a:lnTo>
                  <a:pt x="2578100" y="33347"/>
                </a:lnTo>
                <a:close/>
              </a:path>
              <a:path w="3746500" h="1086484">
                <a:moveTo>
                  <a:pt x="3746500" y="545272"/>
                </a:moveTo>
                <a:lnTo>
                  <a:pt x="3746500" y="527123"/>
                </a:lnTo>
                <a:lnTo>
                  <a:pt x="3733800" y="551507"/>
                </a:lnTo>
                <a:lnTo>
                  <a:pt x="3733800" y="575129"/>
                </a:lnTo>
                <a:lnTo>
                  <a:pt x="3721100" y="599513"/>
                </a:lnTo>
                <a:lnTo>
                  <a:pt x="3721100" y="622373"/>
                </a:lnTo>
                <a:lnTo>
                  <a:pt x="3708400" y="645995"/>
                </a:lnTo>
                <a:lnTo>
                  <a:pt x="3695700" y="668855"/>
                </a:lnTo>
                <a:lnTo>
                  <a:pt x="3670300" y="690953"/>
                </a:lnTo>
                <a:lnTo>
                  <a:pt x="3657600" y="713051"/>
                </a:lnTo>
                <a:lnTo>
                  <a:pt x="3644900" y="734387"/>
                </a:lnTo>
                <a:lnTo>
                  <a:pt x="3594100" y="775535"/>
                </a:lnTo>
                <a:lnTo>
                  <a:pt x="3594100" y="774773"/>
                </a:lnTo>
                <a:lnTo>
                  <a:pt x="3568700" y="794585"/>
                </a:lnTo>
                <a:lnTo>
                  <a:pt x="3530600" y="825706"/>
                </a:lnTo>
                <a:lnTo>
                  <a:pt x="3479800" y="853651"/>
                </a:lnTo>
                <a:lnTo>
                  <a:pt x="3429000" y="878591"/>
                </a:lnTo>
                <a:lnTo>
                  <a:pt x="3390900" y="900695"/>
                </a:lnTo>
                <a:lnTo>
                  <a:pt x="3340100" y="920134"/>
                </a:lnTo>
                <a:lnTo>
                  <a:pt x="3289300" y="937079"/>
                </a:lnTo>
                <a:lnTo>
                  <a:pt x="3238500" y="948509"/>
                </a:lnTo>
                <a:lnTo>
                  <a:pt x="3251200" y="948509"/>
                </a:lnTo>
                <a:lnTo>
                  <a:pt x="3251200" y="956383"/>
                </a:lnTo>
                <a:lnTo>
                  <a:pt x="3276600" y="950041"/>
                </a:lnTo>
                <a:lnTo>
                  <a:pt x="3314700" y="935899"/>
                </a:lnTo>
                <a:lnTo>
                  <a:pt x="3365500" y="920315"/>
                </a:lnTo>
                <a:lnTo>
                  <a:pt x="3390900" y="905837"/>
                </a:lnTo>
                <a:lnTo>
                  <a:pt x="3429000" y="890597"/>
                </a:lnTo>
                <a:lnTo>
                  <a:pt x="3467100" y="870355"/>
                </a:lnTo>
                <a:lnTo>
                  <a:pt x="3517900" y="847479"/>
                </a:lnTo>
                <a:lnTo>
                  <a:pt x="3556000" y="822105"/>
                </a:lnTo>
                <a:lnTo>
                  <a:pt x="3594100" y="794367"/>
                </a:lnTo>
                <a:lnTo>
                  <a:pt x="3619500" y="764398"/>
                </a:lnTo>
                <a:lnTo>
                  <a:pt x="3657600" y="732334"/>
                </a:lnTo>
                <a:lnTo>
                  <a:pt x="3683000" y="698308"/>
                </a:lnTo>
                <a:lnTo>
                  <a:pt x="3708400" y="662454"/>
                </a:lnTo>
                <a:lnTo>
                  <a:pt x="3721100" y="624907"/>
                </a:lnTo>
                <a:lnTo>
                  <a:pt x="3733800" y="585802"/>
                </a:lnTo>
                <a:lnTo>
                  <a:pt x="3746500" y="545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327777" y="5660437"/>
            <a:ext cx="1024255" cy="9569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ts val="2460"/>
              </a:lnSpc>
              <a:spcBef>
                <a:spcPts val="110"/>
              </a:spcBef>
            </a:pPr>
            <a:r>
              <a:rPr dirty="0" sz="2100" spc="-110" b="1" i="1">
                <a:latin typeface="SimSun"/>
                <a:cs typeface="SimSun"/>
              </a:rPr>
              <a:t>结论</a:t>
            </a:r>
            <a:r>
              <a:rPr dirty="0" sz="2100" spc="-105" b="1" i="1">
                <a:latin typeface="SimSun"/>
                <a:cs typeface="SimSun"/>
              </a:rPr>
              <a:t>对</a:t>
            </a:r>
            <a:r>
              <a:rPr dirty="0" sz="2000" spc="-5" b="1" i="1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256540" marR="41910" indent="-207645">
              <a:lnSpc>
                <a:spcPts val="2400"/>
              </a:lnSpc>
              <a:spcBef>
                <a:spcPts val="120"/>
              </a:spcBef>
            </a:pPr>
            <a:r>
              <a:rPr dirty="0" sz="2000" spc="-5" b="1">
                <a:latin typeface="Symbol"/>
                <a:cs typeface="Symbol"/>
              </a:rPr>
              <a:t></a:t>
            </a:r>
            <a:r>
              <a:rPr dirty="0" sz="2000" spc="-75" b="1">
                <a:latin typeface="Times New Roman"/>
                <a:cs typeface="Times New Roman"/>
              </a:rPr>
              <a:t> </a:t>
            </a:r>
            <a:r>
              <a:rPr dirty="0" sz="2000" spc="5" b="1">
                <a:latin typeface="Times New Roman"/>
                <a:cs typeface="Times New Roman"/>
              </a:rPr>
              <a:t>2</a:t>
            </a:r>
            <a:r>
              <a:rPr dirty="0" baseline="25641" sz="1950" spc="7" b="1" i="1">
                <a:latin typeface="Times New Roman"/>
                <a:cs typeface="Times New Roman"/>
              </a:rPr>
              <a:t>k</a:t>
            </a:r>
            <a:r>
              <a:rPr dirty="0" sz="2100" spc="-110" b="1" i="1">
                <a:latin typeface="SimSun"/>
                <a:cs typeface="SimSun"/>
              </a:rPr>
              <a:t>同样 正确</a:t>
            </a:r>
            <a:endParaRPr sz="2100">
              <a:latin typeface="SimSun"/>
              <a:cs typeface="SimSu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3573" y="6600697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SimSun"/>
                <a:cs typeface="SimSun"/>
              </a:rPr>
              <a:t>代码链接：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53573" y="6866628"/>
            <a:ext cx="7146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Verdana"/>
                <a:cs typeface="Verdana"/>
              </a:rPr>
              <a:t>https://blog.csdn.net/daguniang123/article/details/79273979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68007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1.10最大子列和问题——算法4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0149" y="6849109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44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5426" y="1171819"/>
            <a:ext cx="8125964" cy="3932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743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3" y="390144"/>
                </a:moveTo>
                <a:lnTo>
                  <a:pt x="466343" y="0"/>
                </a:lnTo>
                <a:lnTo>
                  <a:pt x="0" y="0"/>
                </a:lnTo>
                <a:lnTo>
                  <a:pt x="0" y="390144"/>
                </a:lnTo>
                <a:lnTo>
                  <a:pt x="4572" y="390144"/>
                </a:lnTo>
                <a:lnTo>
                  <a:pt x="4572" y="9143"/>
                </a:lnTo>
                <a:lnTo>
                  <a:pt x="9144" y="4571"/>
                </a:lnTo>
                <a:lnTo>
                  <a:pt x="9144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2" y="9143"/>
                </a:lnTo>
                <a:lnTo>
                  <a:pt x="461772" y="390144"/>
                </a:lnTo>
                <a:lnTo>
                  <a:pt x="466343" y="390144"/>
                </a:lnTo>
                <a:close/>
              </a:path>
              <a:path w="466725" h="390525">
                <a:moveTo>
                  <a:pt x="9144" y="9143"/>
                </a:moveTo>
                <a:lnTo>
                  <a:pt x="9144" y="4571"/>
                </a:lnTo>
                <a:lnTo>
                  <a:pt x="4572" y="9143"/>
                </a:lnTo>
                <a:lnTo>
                  <a:pt x="9144" y="9143"/>
                </a:lnTo>
                <a:close/>
              </a:path>
              <a:path w="466725" h="390525">
                <a:moveTo>
                  <a:pt x="9144" y="381000"/>
                </a:moveTo>
                <a:lnTo>
                  <a:pt x="9144" y="9143"/>
                </a:lnTo>
                <a:lnTo>
                  <a:pt x="4572" y="9143"/>
                </a:lnTo>
                <a:lnTo>
                  <a:pt x="4572" y="381000"/>
                </a:lnTo>
                <a:lnTo>
                  <a:pt x="9144" y="381000"/>
                </a:lnTo>
                <a:close/>
              </a:path>
              <a:path w="466725" h="390525">
                <a:moveTo>
                  <a:pt x="461772" y="381000"/>
                </a:moveTo>
                <a:lnTo>
                  <a:pt x="4572" y="381000"/>
                </a:lnTo>
                <a:lnTo>
                  <a:pt x="9144" y="385571"/>
                </a:lnTo>
                <a:lnTo>
                  <a:pt x="9144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2" y="381000"/>
                </a:lnTo>
                <a:close/>
              </a:path>
              <a:path w="466725" h="390525">
                <a:moveTo>
                  <a:pt x="9144" y="390144"/>
                </a:moveTo>
                <a:lnTo>
                  <a:pt x="9144" y="385571"/>
                </a:lnTo>
                <a:lnTo>
                  <a:pt x="4572" y="381000"/>
                </a:lnTo>
                <a:lnTo>
                  <a:pt x="4572" y="390144"/>
                </a:lnTo>
                <a:lnTo>
                  <a:pt x="9144" y="390144"/>
                </a:lnTo>
                <a:close/>
              </a:path>
              <a:path w="466725" h="390525">
                <a:moveTo>
                  <a:pt x="461772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2" y="9143"/>
                </a:lnTo>
                <a:close/>
              </a:path>
              <a:path w="466725" h="390525">
                <a:moveTo>
                  <a:pt x="461772" y="381000"/>
                </a:moveTo>
                <a:lnTo>
                  <a:pt x="461772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2" y="381000"/>
                </a:lnTo>
                <a:close/>
              </a:path>
              <a:path w="466725" h="390525">
                <a:moveTo>
                  <a:pt x="461772" y="390144"/>
                </a:moveTo>
                <a:lnTo>
                  <a:pt x="461772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2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87091" y="1736132"/>
            <a:ext cx="241300" cy="2806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1800" b="1">
                <a:latin typeface="Symbol"/>
                <a:cs typeface="Symbol"/>
              </a:rPr>
              <a:t></a:t>
            </a:r>
            <a:r>
              <a:rPr dirty="0" sz="1800" b="1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15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3" y="390144"/>
                </a:moveTo>
                <a:lnTo>
                  <a:pt x="466343" y="0"/>
                </a:lnTo>
                <a:lnTo>
                  <a:pt x="0" y="0"/>
                </a:lnTo>
                <a:lnTo>
                  <a:pt x="0" y="390144"/>
                </a:lnTo>
                <a:lnTo>
                  <a:pt x="4572" y="390144"/>
                </a:lnTo>
                <a:lnTo>
                  <a:pt x="4572" y="9143"/>
                </a:lnTo>
                <a:lnTo>
                  <a:pt x="9144" y="4571"/>
                </a:lnTo>
                <a:lnTo>
                  <a:pt x="9144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4"/>
                </a:lnTo>
                <a:lnTo>
                  <a:pt x="466343" y="390144"/>
                </a:lnTo>
                <a:close/>
              </a:path>
              <a:path w="466725" h="390525">
                <a:moveTo>
                  <a:pt x="9144" y="9143"/>
                </a:moveTo>
                <a:lnTo>
                  <a:pt x="9144" y="4571"/>
                </a:lnTo>
                <a:lnTo>
                  <a:pt x="4572" y="9143"/>
                </a:lnTo>
                <a:lnTo>
                  <a:pt x="9144" y="9143"/>
                </a:lnTo>
                <a:close/>
              </a:path>
              <a:path w="466725" h="390525">
                <a:moveTo>
                  <a:pt x="9144" y="381000"/>
                </a:moveTo>
                <a:lnTo>
                  <a:pt x="9144" y="9143"/>
                </a:lnTo>
                <a:lnTo>
                  <a:pt x="4572" y="9143"/>
                </a:lnTo>
                <a:lnTo>
                  <a:pt x="4572" y="381000"/>
                </a:lnTo>
                <a:lnTo>
                  <a:pt x="9144" y="381000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572" y="381000"/>
                </a:lnTo>
                <a:lnTo>
                  <a:pt x="9144" y="385571"/>
                </a:lnTo>
                <a:lnTo>
                  <a:pt x="9144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1" y="381000"/>
                </a:lnTo>
                <a:close/>
              </a:path>
              <a:path w="466725" h="390525">
                <a:moveTo>
                  <a:pt x="9144" y="390144"/>
                </a:moveTo>
                <a:lnTo>
                  <a:pt x="9144" y="385571"/>
                </a:lnTo>
                <a:lnTo>
                  <a:pt x="4572" y="381000"/>
                </a:lnTo>
                <a:lnTo>
                  <a:pt x="4572" y="390144"/>
                </a:lnTo>
                <a:lnTo>
                  <a:pt x="9144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1" y="381000"/>
                </a:lnTo>
                <a:close/>
              </a:path>
              <a:path w="466725" h="390525">
                <a:moveTo>
                  <a:pt x="461771" y="390144"/>
                </a:moveTo>
                <a:lnTo>
                  <a:pt x="461771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1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887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4"/>
                </a:moveTo>
                <a:lnTo>
                  <a:pt x="466344" y="0"/>
                </a:lnTo>
                <a:lnTo>
                  <a:pt x="0" y="0"/>
                </a:lnTo>
                <a:lnTo>
                  <a:pt x="0" y="390144"/>
                </a:lnTo>
                <a:lnTo>
                  <a:pt x="4571" y="390144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4"/>
                </a:lnTo>
                <a:lnTo>
                  <a:pt x="466344" y="390144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1000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1000"/>
                </a:lnTo>
                <a:lnTo>
                  <a:pt x="9143" y="381000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571" y="381000"/>
                </a:lnTo>
                <a:lnTo>
                  <a:pt x="9143" y="385571"/>
                </a:lnTo>
                <a:lnTo>
                  <a:pt x="9143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1" y="381000"/>
                </a:lnTo>
                <a:close/>
              </a:path>
              <a:path w="466725" h="390525">
                <a:moveTo>
                  <a:pt x="9143" y="390144"/>
                </a:moveTo>
                <a:lnTo>
                  <a:pt x="9143" y="385571"/>
                </a:lnTo>
                <a:lnTo>
                  <a:pt x="4571" y="381000"/>
                </a:lnTo>
                <a:lnTo>
                  <a:pt x="4571" y="390144"/>
                </a:lnTo>
                <a:lnTo>
                  <a:pt x="9143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1" y="381000"/>
                </a:lnTo>
                <a:close/>
              </a:path>
              <a:path w="466725" h="390525">
                <a:moveTo>
                  <a:pt x="461771" y="390144"/>
                </a:moveTo>
                <a:lnTo>
                  <a:pt x="461771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1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459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4"/>
                </a:moveTo>
                <a:lnTo>
                  <a:pt x="466344" y="0"/>
                </a:lnTo>
                <a:lnTo>
                  <a:pt x="0" y="0"/>
                </a:lnTo>
                <a:lnTo>
                  <a:pt x="0" y="390144"/>
                </a:lnTo>
                <a:lnTo>
                  <a:pt x="4571" y="390144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4"/>
                </a:lnTo>
                <a:lnTo>
                  <a:pt x="466344" y="390144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1000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1000"/>
                </a:lnTo>
                <a:lnTo>
                  <a:pt x="9143" y="381000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571" y="381000"/>
                </a:lnTo>
                <a:lnTo>
                  <a:pt x="9143" y="385571"/>
                </a:lnTo>
                <a:lnTo>
                  <a:pt x="9143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1" y="381000"/>
                </a:lnTo>
                <a:close/>
              </a:path>
              <a:path w="466725" h="390525">
                <a:moveTo>
                  <a:pt x="9143" y="390144"/>
                </a:moveTo>
                <a:lnTo>
                  <a:pt x="9143" y="385571"/>
                </a:lnTo>
                <a:lnTo>
                  <a:pt x="4571" y="381000"/>
                </a:lnTo>
                <a:lnTo>
                  <a:pt x="4571" y="390144"/>
                </a:lnTo>
                <a:lnTo>
                  <a:pt x="9143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1" y="381000"/>
                </a:lnTo>
                <a:close/>
              </a:path>
              <a:path w="466725" h="390525">
                <a:moveTo>
                  <a:pt x="461771" y="390144"/>
                </a:moveTo>
                <a:lnTo>
                  <a:pt x="461771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1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031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4"/>
                </a:moveTo>
                <a:lnTo>
                  <a:pt x="466344" y="0"/>
                </a:lnTo>
                <a:lnTo>
                  <a:pt x="0" y="0"/>
                </a:lnTo>
                <a:lnTo>
                  <a:pt x="0" y="390144"/>
                </a:lnTo>
                <a:lnTo>
                  <a:pt x="4571" y="390144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4"/>
                </a:lnTo>
                <a:lnTo>
                  <a:pt x="466344" y="390144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1000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1000"/>
                </a:lnTo>
                <a:lnTo>
                  <a:pt x="9143" y="381000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571" y="381000"/>
                </a:lnTo>
                <a:lnTo>
                  <a:pt x="9143" y="385571"/>
                </a:lnTo>
                <a:lnTo>
                  <a:pt x="9143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1" y="381000"/>
                </a:lnTo>
                <a:close/>
              </a:path>
              <a:path w="466725" h="390525">
                <a:moveTo>
                  <a:pt x="9143" y="390144"/>
                </a:moveTo>
                <a:lnTo>
                  <a:pt x="9143" y="385571"/>
                </a:lnTo>
                <a:lnTo>
                  <a:pt x="4571" y="381000"/>
                </a:lnTo>
                <a:lnTo>
                  <a:pt x="4571" y="390144"/>
                </a:lnTo>
                <a:lnTo>
                  <a:pt x="9143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1" y="381000"/>
                </a:lnTo>
                <a:close/>
              </a:path>
              <a:path w="466725" h="390525">
                <a:moveTo>
                  <a:pt x="461771" y="390144"/>
                </a:moveTo>
                <a:lnTo>
                  <a:pt x="461771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1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07537" y="1736132"/>
            <a:ext cx="1549400" cy="28067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  <a:tabLst>
                <a:tab pos="393700" algn="l"/>
                <a:tab pos="913765" algn="l"/>
                <a:tab pos="1308100" algn="l"/>
              </a:tabLst>
            </a:pPr>
            <a:r>
              <a:rPr dirty="0" sz="1800" b="1">
                <a:latin typeface="Times New Roman"/>
                <a:cs typeface="Times New Roman"/>
              </a:rPr>
              <a:t>3	</a:t>
            </a:r>
            <a:r>
              <a:rPr dirty="0" sz="1800" b="1">
                <a:latin typeface="Symbol"/>
                <a:cs typeface="Symbol"/>
              </a:rPr>
              <a:t></a:t>
            </a:r>
            <a:r>
              <a:rPr dirty="0" sz="1800" b="1">
                <a:latin typeface="Times New Roman"/>
                <a:cs typeface="Times New Roman"/>
              </a:rPr>
              <a:t>2	4	</a:t>
            </a:r>
            <a:r>
              <a:rPr dirty="0" sz="1800" b="1">
                <a:latin typeface="Symbol"/>
                <a:cs typeface="Symbol"/>
              </a:rPr>
              <a:t></a:t>
            </a:r>
            <a:r>
              <a:rPr dirty="0" sz="1800" b="1">
                <a:latin typeface="Times New Roman"/>
                <a:cs typeface="Times New Roman"/>
              </a:rPr>
              <a:t>6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603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4"/>
                </a:moveTo>
                <a:lnTo>
                  <a:pt x="466344" y="0"/>
                </a:lnTo>
                <a:lnTo>
                  <a:pt x="0" y="0"/>
                </a:lnTo>
                <a:lnTo>
                  <a:pt x="0" y="390144"/>
                </a:lnTo>
                <a:lnTo>
                  <a:pt x="4571" y="390144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4"/>
                </a:lnTo>
                <a:lnTo>
                  <a:pt x="466344" y="390144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1000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1000"/>
                </a:lnTo>
                <a:lnTo>
                  <a:pt x="9143" y="381000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571" y="381000"/>
                </a:lnTo>
                <a:lnTo>
                  <a:pt x="9143" y="385571"/>
                </a:lnTo>
                <a:lnTo>
                  <a:pt x="9143" y="390144"/>
                </a:lnTo>
                <a:lnTo>
                  <a:pt x="457200" y="390144"/>
                </a:lnTo>
                <a:lnTo>
                  <a:pt x="457200" y="385571"/>
                </a:lnTo>
                <a:lnTo>
                  <a:pt x="461771" y="381000"/>
                </a:lnTo>
                <a:close/>
              </a:path>
              <a:path w="466725" h="390525">
                <a:moveTo>
                  <a:pt x="9143" y="390144"/>
                </a:moveTo>
                <a:lnTo>
                  <a:pt x="9143" y="385571"/>
                </a:lnTo>
                <a:lnTo>
                  <a:pt x="4571" y="381000"/>
                </a:lnTo>
                <a:lnTo>
                  <a:pt x="4571" y="390144"/>
                </a:lnTo>
                <a:lnTo>
                  <a:pt x="9143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1000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1000"/>
                </a:lnTo>
                <a:lnTo>
                  <a:pt x="461771" y="381000"/>
                </a:lnTo>
                <a:close/>
              </a:path>
              <a:path w="466725" h="390525">
                <a:moveTo>
                  <a:pt x="461771" y="390144"/>
                </a:moveTo>
                <a:lnTo>
                  <a:pt x="461771" y="381000"/>
                </a:lnTo>
                <a:lnTo>
                  <a:pt x="457200" y="385571"/>
                </a:lnTo>
                <a:lnTo>
                  <a:pt x="457200" y="390144"/>
                </a:lnTo>
                <a:lnTo>
                  <a:pt x="461771" y="390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175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3"/>
                </a:moveTo>
                <a:lnTo>
                  <a:pt x="466344" y="0"/>
                </a:lnTo>
                <a:lnTo>
                  <a:pt x="0" y="0"/>
                </a:lnTo>
                <a:lnTo>
                  <a:pt x="0" y="390144"/>
                </a:lnTo>
                <a:lnTo>
                  <a:pt x="4571" y="390144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3"/>
                </a:lnTo>
                <a:lnTo>
                  <a:pt x="466344" y="390143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1000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1000"/>
                </a:lnTo>
                <a:lnTo>
                  <a:pt x="9143" y="381000"/>
                </a:lnTo>
                <a:close/>
              </a:path>
              <a:path w="466725" h="390525">
                <a:moveTo>
                  <a:pt x="461771" y="380999"/>
                </a:moveTo>
                <a:lnTo>
                  <a:pt x="4571" y="381000"/>
                </a:lnTo>
                <a:lnTo>
                  <a:pt x="9143" y="385571"/>
                </a:lnTo>
                <a:lnTo>
                  <a:pt x="9143" y="390144"/>
                </a:lnTo>
                <a:lnTo>
                  <a:pt x="457200" y="390143"/>
                </a:lnTo>
                <a:lnTo>
                  <a:pt x="457200" y="385571"/>
                </a:lnTo>
                <a:lnTo>
                  <a:pt x="461771" y="380999"/>
                </a:lnTo>
                <a:close/>
              </a:path>
              <a:path w="466725" h="390525">
                <a:moveTo>
                  <a:pt x="9143" y="390144"/>
                </a:moveTo>
                <a:lnTo>
                  <a:pt x="9143" y="385571"/>
                </a:lnTo>
                <a:lnTo>
                  <a:pt x="4571" y="381000"/>
                </a:lnTo>
                <a:lnTo>
                  <a:pt x="4571" y="390144"/>
                </a:lnTo>
                <a:lnTo>
                  <a:pt x="9143" y="390144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0999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0999"/>
                </a:lnTo>
                <a:lnTo>
                  <a:pt x="461771" y="380999"/>
                </a:lnTo>
                <a:close/>
              </a:path>
              <a:path w="466725" h="390525">
                <a:moveTo>
                  <a:pt x="461771" y="390143"/>
                </a:moveTo>
                <a:lnTo>
                  <a:pt x="461771" y="380999"/>
                </a:lnTo>
                <a:lnTo>
                  <a:pt x="457200" y="385571"/>
                </a:lnTo>
                <a:lnTo>
                  <a:pt x="457200" y="390143"/>
                </a:lnTo>
                <a:lnTo>
                  <a:pt x="461771" y="390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74721" y="1686305"/>
            <a:ext cx="466725" cy="390525"/>
          </a:xfrm>
          <a:custGeom>
            <a:avLst/>
            <a:gdLst/>
            <a:ahLst/>
            <a:cxnLst/>
            <a:rect l="l" t="t" r="r" b="b"/>
            <a:pathLst>
              <a:path w="466725" h="390525">
                <a:moveTo>
                  <a:pt x="466344" y="390143"/>
                </a:moveTo>
                <a:lnTo>
                  <a:pt x="466344" y="0"/>
                </a:lnTo>
                <a:lnTo>
                  <a:pt x="0" y="0"/>
                </a:lnTo>
                <a:lnTo>
                  <a:pt x="0" y="390143"/>
                </a:lnTo>
                <a:lnTo>
                  <a:pt x="4571" y="390143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457200" y="9143"/>
                </a:lnTo>
                <a:lnTo>
                  <a:pt x="457200" y="4571"/>
                </a:lnTo>
                <a:lnTo>
                  <a:pt x="461771" y="9143"/>
                </a:lnTo>
                <a:lnTo>
                  <a:pt x="461771" y="390143"/>
                </a:lnTo>
                <a:lnTo>
                  <a:pt x="466344" y="390143"/>
                </a:lnTo>
                <a:close/>
              </a:path>
              <a:path w="466725" h="390525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466725" h="390525">
                <a:moveTo>
                  <a:pt x="9143" y="380999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380999"/>
                </a:lnTo>
                <a:lnTo>
                  <a:pt x="9143" y="380999"/>
                </a:lnTo>
                <a:close/>
              </a:path>
              <a:path w="466725" h="390525">
                <a:moveTo>
                  <a:pt x="461771" y="380999"/>
                </a:moveTo>
                <a:lnTo>
                  <a:pt x="4571" y="380999"/>
                </a:lnTo>
                <a:lnTo>
                  <a:pt x="9143" y="385571"/>
                </a:lnTo>
                <a:lnTo>
                  <a:pt x="9143" y="390143"/>
                </a:lnTo>
                <a:lnTo>
                  <a:pt x="457200" y="390143"/>
                </a:lnTo>
                <a:lnTo>
                  <a:pt x="457200" y="385571"/>
                </a:lnTo>
                <a:lnTo>
                  <a:pt x="461771" y="380999"/>
                </a:lnTo>
                <a:close/>
              </a:path>
              <a:path w="466725" h="390525">
                <a:moveTo>
                  <a:pt x="9143" y="390143"/>
                </a:moveTo>
                <a:lnTo>
                  <a:pt x="9143" y="385571"/>
                </a:lnTo>
                <a:lnTo>
                  <a:pt x="4571" y="380999"/>
                </a:lnTo>
                <a:lnTo>
                  <a:pt x="4571" y="390143"/>
                </a:lnTo>
                <a:lnTo>
                  <a:pt x="9143" y="390143"/>
                </a:lnTo>
                <a:close/>
              </a:path>
              <a:path w="466725" h="390525">
                <a:moveTo>
                  <a:pt x="461771" y="9143"/>
                </a:moveTo>
                <a:lnTo>
                  <a:pt x="457200" y="4571"/>
                </a:lnTo>
                <a:lnTo>
                  <a:pt x="457200" y="9143"/>
                </a:lnTo>
                <a:lnTo>
                  <a:pt x="461771" y="9143"/>
                </a:lnTo>
                <a:close/>
              </a:path>
              <a:path w="466725" h="390525">
                <a:moveTo>
                  <a:pt x="461771" y="380999"/>
                </a:moveTo>
                <a:lnTo>
                  <a:pt x="461771" y="9143"/>
                </a:lnTo>
                <a:lnTo>
                  <a:pt x="457200" y="9143"/>
                </a:lnTo>
                <a:lnTo>
                  <a:pt x="457200" y="380999"/>
                </a:lnTo>
                <a:lnTo>
                  <a:pt x="461771" y="380999"/>
                </a:lnTo>
                <a:close/>
              </a:path>
              <a:path w="466725" h="390525">
                <a:moveTo>
                  <a:pt x="461771" y="390143"/>
                </a:moveTo>
                <a:lnTo>
                  <a:pt x="461771" y="380999"/>
                </a:lnTo>
                <a:lnTo>
                  <a:pt x="457200" y="385571"/>
                </a:lnTo>
                <a:lnTo>
                  <a:pt x="457200" y="390143"/>
                </a:lnTo>
                <a:lnTo>
                  <a:pt x="461771" y="390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59843" y="1671827"/>
            <a:ext cx="3695700" cy="419100"/>
          </a:xfrm>
          <a:custGeom>
            <a:avLst/>
            <a:gdLst/>
            <a:ahLst/>
            <a:cxnLst/>
            <a:rect l="l" t="t" r="r" b="b"/>
            <a:pathLst>
              <a:path w="3695700" h="419100">
                <a:moveTo>
                  <a:pt x="3695699" y="419100"/>
                </a:moveTo>
                <a:lnTo>
                  <a:pt x="3695699" y="0"/>
                </a:lnTo>
                <a:lnTo>
                  <a:pt x="0" y="0"/>
                </a:lnTo>
                <a:lnTo>
                  <a:pt x="0" y="419100"/>
                </a:lnTo>
                <a:lnTo>
                  <a:pt x="19050" y="419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3657599" y="38100"/>
                </a:lnTo>
                <a:lnTo>
                  <a:pt x="3657599" y="19050"/>
                </a:lnTo>
                <a:lnTo>
                  <a:pt x="3676649" y="38100"/>
                </a:lnTo>
                <a:lnTo>
                  <a:pt x="3676649" y="419100"/>
                </a:lnTo>
                <a:lnTo>
                  <a:pt x="3695699" y="419100"/>
                </a:lnTo>
                <a:close/>
              </a:path>
              <a:path w="3695700" h="41910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3695700" h="419100">
                <a:moveTo>
                  <a:pt x="38100" y="3810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381000"/>
                </a:lnTo>
                <a:lnTo>
                  <a:pt x="38100" y="381000"/>
                </a:lnTo>
                <a:close/>
              </a:path>
              <a:path w="3695700" h="419100">
                <a:moveTo>
                  <a:pt x="3676649" y="381000"/>
                </a:moveTo>
                <a:lnTo>
                  <a:pt x="19050" y="381000"/>
                </a:lnTo>
                <a:lnTo>
                  <a:pt x="38100" y="400050"/>
                </a:lnTo>
                <a:lnTo>
                  <a:pt x="38100" y="419100"/>
                </a:lnTo>
                <a:lnTo>
                  <a:pt x="3657599" y="419100"/>
                </a:lnTo>
                <a:lnTo>
                  <a:pt x="3657599" y="400050"/>
                </a:lnTo>
                <a:lnTo>
                  <a:pt x="3676649" y="381000"/>
                </a:lnTo>
                <a:close/>
              </a:path>
              <a:path w="3695700" h="419100">
                <a:moveTo>
                  <a:pt x="38100" y="419100"/>
                </a:moveTo>
                <a:lnTo>
                  <a:pt x="38100" y="400050"/>
                </a:lnTo>
                <a:lnTo>
                  <a:pt x="19050" y="381000"/>
                </a:lnTo>
                <a:lnTo>
                  <a:pt x="19050" y="419100"/>
                </a:lnTo>
                <a:lnTo>
                  <a:pt x="38100" y="419100"/>
                </a:lnTo>
                <a:close/>
              </a:path>
              <a:path w="3695700" h="419100">
                <a:moveTo>
                  <a:pt x="3676649" y="38100"/>
                </a:moveTo>
                <a:lnTo>
                  <a:pt x="3657599" y="19050"/>
                </a:lnTo>
                <a:lnTo>
                  <a:pt x="3657599" y="38100"/>
                </a:lnTo>
                <a:lnTo>
                  <a:pt x="3676649" y="38100"/>
                </a:lnTo>
                <a:close/>
              </a:path>
              <a:path w="3695700" h="419100">
                <a:moveTo>
                  <a:pt x="3676649" y="381000"/>
                </a:moveTo>
                <a:lnTo>
                  <a:pt x="3676649" y="38100"/>
                </a:lnTo>
                <a:lnTo>
                  <a:pt x="3657599" y="38100"/>
                </a:lnTo>
                <a:lnTo>
                  <a:pt x="3657599" y="381000"/>
                </a:lnTo>
                <a:lnTo>
                  <a:pt x="3676649" y="381000"/>
                </a:lnTo>
                <a:close/>
              </a:path>
              <a:path w="3695700" h="419100">
                <a:moveTo>
                  <a:pt x="3676649" y="419100"/>
                </a:moveTo>
                <a:lnTo>
                  <a:pt x="3676649" y="381000"/>
                </a:lnTo>
                <a:lnTo>
                  <a:pt x="3657599" y="400050"/>
                </a:lnTo>
                <a:lnTo>
                  <a:pt x="3657599" y="419100"/>
                </a:lnTo>
                <a:lnTo>
                  <a:pt x="3676649" y="4191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78893" y="1690877"/>
            <a:ext cx="1828799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78893" y="1690877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0" y="380999"/>
                </a:lnTo>
                <a:lnTo>
                  <a:pt x="457200" y="380999"/>
                </a:lnTo>
                <a:lnTo>
                  <a:pt x="457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07693" y="1690877"/>
            <a:ext cx="45720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36093" y="1690877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0"/>
                </a:moveTo>
                <a:lnTo>
                  <a:pt x="0" y="380999"/>
                </a:lnTo>
                <a:lnTo>
                  <a:pt x="1828799" y="380999"/>
                </a:lnTo>
                <a:lnTo>
                  <a:pt x="1828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874391" y="1724659"/>
            <a:ext cx="3467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125" algn="l"/>
                <a:tab pos="892175" algn="l"/>
                <a:tab pos="1418590" algn="l"/>
                <a:tab pos="1818005" algn="l"/>
                <a:tab pos="2361565" algn="l"/>
                <a:tab pos="2818765" algn="l"/>
                <a:tab pos="3212465" algn="l"/>
              </a:tabLst>
            </a:pPr>
            <a:r>
              <a:rPr dirty="0" sz="1800" b="1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1	3	</a:t>
            </a:r>
            <a:r>
              <a:rPr dirty="0" sz="1800" b="1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2	4	</a:t>
            </a:r>
            <a:r>
              <a:rPr dirty="0" sz="1800" b="1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dirty="0" sz="1800" b="1">
                <a:solidFill>
                  <a:srgbClr val="FFFFFF"/>
                </a:solidFill>
                <a:latin typeface="Times New Roman"/>
                <a:cs typeface="Times New Roman"/>
              </a:rPr>
              <a:t>6	</a:t>
            </a:r>
            <a:r>
              <a:rPr dirty="0" sz="1800" b="1">
                <a:latin typeface="Times New Roman"/>
                <a:cs typeface="Times New Roman"/>
              </a:rPr>
              <a:t>1	6	</a:t>
            </a:r>
            <a:r>
              <a:rPr dirty="0" sz="1800" b="1">
                <a:latin typeface="Symbol"/>
                <a:cs typeface="Symbol"/>
              </a:rPr>
              <a:t></a:t>
            </a:r>
            <a:r>
              <a:rPr dirty="0" sz="1800" b="1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64893" y="1690877"/>
            <a:ext cx="9144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36093" y="2071877"/>
            <a:ext cx="1371600" cy="152400"/>
          </a:xfrm>
          <a:custGeom>
            <a:avLst/>
            <a:gdLst/>
            <a:ahLst/>
            <a:cxnLst/>
            <a:rect l="l" t="t" r="r" b="b"/>
            <a:pathLst>
              <a:path w="1371600" h="152400">
                <a:moveTo>
                  <a:pt x="0" y="0"/>
                </a:moveTo>
                <a:lnTo>
                  <a:pt x="0" y="152399"/>
                </a:lnTo>
                <a:lnTo>
                  <a:pt x="1371599" y="152399"/>
                </a:lnTo>
                <a:lnTo>
                  <a:pt x="13715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64893" y="2071877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0"/>
                </a:moveTo>
                <a:lnTo>
                  <a:pt x="0" y="152400"/>
                </a:lnTo>
                <a:lnTo>
                  <a:pt x="914400" y="152400"/>
                </a:lnTo>
                <a:lnTo>
                  <a:pt x="914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79293" y="1690877"/>
            <a:ext cx="457200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2365" y="5218176"/>
            <a:ext cx="9126461" cy="1988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86251" y="7081266"/>
            <a:ext cx="132575" cy="125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7780" y="5213603"/>
            <a:ext cx="9131300" cy="1993900"/>
          </a:xfrm>
          <a:custGeom>
            <a:avLst/>
            <a:gdLst/>
            <a:ahLst/>
            <a:cxnLst/>
            <a:rect l="l" t="t" r="r" b="b"/>
            <a:pathLst>
              <a:path w="9131300" h="1993900">
                <a:moveTo>
                  <a:pt x="9131058" y="9143"/>
                </a:moveTo>
                <a:lnTo>
                  <a:pt x="9131058" y="0"/>
                </a:lnTo>
                <a:lnTo>
                  <a:pt x="2286" y="0"/>
                </a:lnTo>
                <a:lnTo>
                  <a:pt x="0" y="2286"/>
                </a:lnTo>
                <a:lnTo>
                  <a:pt x="0" y="1993391"/>
                </a:lnTo>
                <a:lnTo>
                  <a:pt x="4572" y="1993391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9131058" y="9143"/>
                </a:lnTo>
                <a:close/>
              </a:path>
              <a:path w="9131300" h="1993900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9131300" h="1993900">
                <a:moveTo>
                  <a:pt x="9906" y="1993391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1993391"/>
                </a:lnTo>
                <a:lnTo>
                  <a:pt x="9906" y="1993391"/>
                </a:lnTo>
                <a:close/>
              </a:path>
              <a:path w="9131300" h="1993900">
                <a:moveTo>
                  <a:pt x="9131058" y="1872363"/>
                </a:moveTo>
                <a:lnTo>
                  <a:pt x="9131058" y="1862655"/>
                </a:lnTo>
                <a:lnTo>
                  <a:pt x="9021318" y="1889760"/>
                </a:lnTo>
                <a:lnTo>
                  <a:pt x="9018270" y="1891283"/>
                </a:lnTo>
                <a:lnTo>
                  <a:pt x="9018270" y="1893570"/>
                </a:lnTo>
                <a:lnTo>
                  <a:pt x="8992860" y="1993391"/>
                </a:lnTo>
                <a:lnTo>
                  <a:pt x="9002586" y="1993391"/>
                </a:lnTo>
                <a:lnTo>
                  <a:pt x="9023604" y="1910823"/>
                </a:lnTo>
                <a:lnTo>
                  <a:pt x="9023604" y="1898904"/>
                </a:lnTo>
                <a:lnTo>
                  <a:pt x="9027414" y="1895856"/>
                </a:lnTo>
                <a:lnTo>
                  <a:pt x="9027414" y="1897962"/>
                </a:lnTo>
                <a:lnTo>
                  <a:pt x="9131058" y="1872363"/>
                </a:lnTo>
                <a:close/>
              </a:path>
              <a:path w="9131300" h="1993900">
                <a:moveTo>
                  <a:pt x="9131058" y="1887461"/>
                </a:moveTo>
                <a:lnTo>
                  <a:pt x="9131058" y="1873745"/>
                </a:lnTo>
                <a:lnTo>
                  <a:pt x="9011412" y="1993391"/>
                </a:lnTo>
                <a:lnTo>
                  <a:pt x="9025128" y="1993391"/>
                </a:lnTo>
                <a:lnTo>
                  <a:pt x="9131058" y="1887461"/>
                </a:lnTo>
                <a:close/>
              </a:path>
              <a:path w="9131300" h="1993900">
                <a:moveTo>
                  <a:pt x="9027414" y="1895856"/>
                </a:moveTo>
                <a:lnTo>
                  <a:pt x="9023604" y="1898904"/>
                </a:lnTo>
                <a:lnTo>
                  <a:pt x="9026841" y="1898104"/>
                </a:lnTo>
                <a:lnTo>
                  <a:pt x="9027414" y="1895856"/>
                </a:lnTo>
                <a:close/>
              </a:path>
              <a:path w="9131300" h="1993900">
                <a:moveTo>
                  <a:pt x="9026841" y="1898104"/>
                </a:moveTo>
                <a:lnTo>
                  <a:pt x="9023604" y="1898904"/>
                </a:lnTo>
                <a:lnTo>
                  <a:pt x="9023604" y="1910823"/>
                </a:lnTo>
                <a:lnTo>
                  <a:pt x="9026841" y="1898104"/>
                </a:lnTo>
                <a:close/>
              </a:path>
              <a:path w="9131300" h="1993900">
                <a:moveTo>
                  <a:pt x="9027414" y="1897962"/>
                </a:moveTo>
                <a:lnTo>
                  <a:pt x="9027414" y="1895856"/>
                </a:lnTo>
                <a:lnTo>
                  <a:pt x="9026841" y="1898104"/>
                </a:lnTo>
                <a:lnTo>
                  <a:pt x="9027414" y="1897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71099" y="5419597"/>
            <a:ext cx="52311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SimSun"/>
                <a:cs typeface="SimSun"/>
              </a:rPr>
              <a:t>该算法的核心思想是基于下面的事实：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5699" y="5785358"/>
            <a:ext cx="8881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imSun"/>
                <a:cs typeface="SimSun"/>
              </a:rPr>
              <a:t>如果整数序</a:t>
            </a:r>
            <a:r>
              <a:rPr dirty="0" sz="2400" spc="-10" b="1">
                <a:latin typeface="SimSun"/>
                <a:cs typeface="SimSun"/>
              </a:rPr>
              <a:t>列</a:t>
            </a:r>
            <a:r>
              <a:rPr dirty="0" sz="2400" spc="-575" b="1">
                <a:latin typeface="SimSun"/>
                <a:cs typeface="SimSu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{</a:t>
            </a:r>
            <a:r>
              <a:rPr dirty="0" sz="2400" b="1" i="1">
                <a:latin typeface="Times New Roman"/>
                <a:cs typeface="Times New Roman"/>
              </a:rPr>
              <a:t>a</a:t>
            </a:r>
            <a:r>
              <a:rPr dirty="0" baseline="-20833" sz="2400" b="1">
                <a:latin typeface="Times New Roman"/>
                <a:cs typeface="Times New Roman"/>
              </a:rPr>
              <a:t>1</a:t>
            </a:r>
            <a:r>
              <a:rPr dirty="0" sz="2400" b="1">
                <a:latin typeface="Times New Roman"/>
                <a:cs typeface="Times New Roman"/>
              </a:rPr>
              <a:t>,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a</a:t>
            </a:r>
            <a:r>
              <a:rPr dirty="0" baseline="-20833" sz="2400" b="1">
                <a:latin typeface="Times New Roman"/>
                <a:cs typeface="Times New Roman"/>
              </a:rPr>
              <a:t>2</a:t>
            </a:r>
            <a:r>
              <a:rPr dirty="0" sz="2400" b="1">
                <a:latin typeface="Times New Roman"/>
                <a:cs typeface="Times New Roman"/>
              </a:rPr>
              <a:t>,</a:t>
            </a:r>
            <a:r>
              <a:rPr dirty="0" sz="2400" spc="-1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…, </a:t>
            </a:r>
            <a:r>
              <a:rPr dirty="0" sz="2400" spc="-5" b="1" i="1">
                <a:latin typeface="Times New Roman"/>
                <a:cs typeface="Times New Roman"/>
              </a:rPr>
              <a:t>a</a:t>
            </a:r>
            <a:r>
              <a:rPr dirty="0" baseline="-20833" sz="2400" spc="-7" b="1" i="1">
                <a:latin typeface="Times New Roman"/>
                <a:cs typeface="Times New Roman"/>
              </a:rPr>
              <a:t>n</a:t>
            </a:r>
            <a:r>
              <a:rPr dirty="0" sz="2400" spc="-5" b="1">
                <a:latin typeface="Times New Roman"/>
                <a:cs typeface="Times New Roman"/>
              </a:rPr>
              <a:t>}</a:t>
            </a:r>
            <a:r>
              <a:rPr dirty="0" sz="2400" spc="-5" b="1">
                <a:latin typeface="SimSun"/>
                <a:cs typeface="SimSun"/>
              </a:rPr>
              <a:t>的最大和子列</a:t>
            </a:r>
            <a:r>
              <a:rPr dirty="0" sz="2400" spc="-10" b="1">
                <a:latin typeface="SimSun"/>
                <a:cs typeface="SimSun"/>
              </a:rPr>
              <a:t>是</a:t>
            </a:r>
            <a:r>
              <a:rPr dirty="0" sz="2400" spc="-585" b="1">
                <a:latin typeface="SimSun"/>
                <a:cs typeface="SimSu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{</a:t>
            </a:r>
            <a:r>
              <a:rPr dirty="0" sz="2400" spc="-5" b="1" i="1">
                <a:latin typeface="Times New Roman"/>
                <a:cs typeface="Times New Roman"/>
              </a:rPr>
              <a:t>a</a:t>
            </a:r>
            <a:r>
              <a:rPr dirty="0" baseline="-20833" sz="2400" spc="-7" b="1">
                <a:latin typeface="Times New Roman"/>
                <a:cs typeface="Times New Roman"/>
              </a:rPr>
              <a:t>i</a:t>
            </a:r>
            <a:r>
              <a:rPr dirty="0" sz="2400" spc="-5" b="1">
                <a:latin typeface="Times New Roman"/>
                <a:cs typeface="Times New Roman"/>
              </a:rPr>
              <a:t>, </a:t>
            </a:r>
            <a:r>
              <a:rPr dirty="0" sz="2400" spc="-5" b="1" i="1">
                <a:latin typeface="Times New Roman"/>
                <a:cs typeface="Times New Roman"/>
              </a:rPr>
              <a:t>a</a:t>
            </a:r>
            <a:r>
              <a:rPr dirty="0" baseline="-20833" sz="2400" spc="-7" b="1">
                <a:latin typeface="Times New Roman"/>
                <a:cs typeface="Times New Roman"/>
              </a:rPr>
              <a:t>i+1</a:t>
            </a:r>
            <a:r>
              <a:rPr dirty="0" sz="2400" spc="-5" b="1">
                <a:latin typeface="Times New Roman"/>
                <a:cs typeface="Times New Roman"/>
              </a:rPr>
              <a:t>,</a:t>
            </a:r>
            <a:r>
              <a:rPr dirty="0" sz="2400" spc="5" b="1">
                <a:latin typeface="Times New Roman"/>
                <a:cs typeface="Times New Roman"/>
              </a:rPr>
              <a:t> </a:t>
            </a:r>
            <a:r>
              <a:rPr dirty="0" sz="2400" b="1">
                <a:latin typeface="Times New Roman"/>
                <a:cs typeface="Times New Roman"/>
              </a:rPr>
              <a:t>…,</a:t>
            </a:r>
            <a:r>
              <a:rPr dirty="0" sz="2400" spc="-5" b="1">
                <a:latin typeface="Times New Roman"/>
                <a:cs typeface="Times New Roman"/>
              </a:rPr>
              <a:t> </a:t>
            </a:r>
            <a:r>
              <a:rPr dirty="0" sz="2400" spc="-5" b="1" i="1">
                <a:latin typeface="Times New Roman"/>
                <a:cs typeface="Times New Roman"/>
              </a:rPr>
              <a:t>a</a:t>
            </a:r>
            <a:r>
              <a:rPr dirty="0" baseline="-20833" sz="2400" spc="-7" b="1" i="1">
                <a:latin typeface="Times New Roman"/>
                <a:cs typeface="Times New Roman"/>
              </a:rPr>
              <a:t>j</a:t>
            </a:r>
            <a:r>
              <a:rPr dirty="0" sz="2400" spc="-5" b="1">
                <a:latin typeface="Times New Roman"/>
                <a:cs typeface="Times New Roman"/>
              </a:rPr>
              <a:t>}</a:t>
            </a:r>
            <a:r>
              <a:rPr dirty="0" sz="2400" b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imSun"/>
                <a:cs typeface="SimSun"/>
              </a:rPr>
              <a:t>，那么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1099" y="6151117"/>
            <a:ext cx="942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SimSun"/>
                <a:cs typeface="SimSun"/>
              </a:rPr>
              <a:t>必定有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1099" y="6516878"/>
            <a:ext cx="9215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SimSun"/>
                <a:cs typeface="SimSun"/>
              </a:rPr>
              <a:t>因此，一旦发现当前子列和为负，则可重新开始考察一个新的子列。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31219" y="6038151"/>
            <a:ext cx="365760" cy="598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50" spc="5">
                <a:latin typeface="Symbol"/>
                <a:cs typeface="Symbol"/>
              </a:rPr>
              <a:t></a:t>
            </a:r>
            <a:endParaRPr sz="37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01544" y="6056976"/>
            <a:ext cx="77470" cy="248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i="1">
                <a:latin typeface="Times New Roman"/>
                <a:cs typeface="Times New Roman"/>
              </a:rPr>
              <a:t>l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06889" y="6389213"/>
            <a:ext cx="280670" cy="248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5" i="1">
                <a:latin typeface="Times New Roman"/>
                <a:cs typeface="Times New Roman"/>
              </a:rPr>
              <a:t>k</a:t>
            </a:r>
            <a:r>
              <a:rPr dirty="0" sz="1450" spc="-270" i="1">
                <a:latin typeface="Times New Roman"/>
                <a:cs typeface="Times New Roman"/>
              </a:rPr>
              <a:t> </a:t>
            </a:r>
            <a:r>
              <a:rPr dirty="0" sz="1450">
                <a:latin typeface="Symbol"/>
                <a:cs typeface="Symbol"/>
              </a:rPr>
              <a:t></a:t>
            </a:r>
            <a:r>
              <a:rPr dirty="0" sz="1450" i="1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64093" y="6335118"/>
            <a:ext cx="107950" cy="2482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5" i="1">
                <a:latin typeface="Times New Roman"/>
                <a:cs typeface="Times New Roman"/>
              </a:rPr>
              <a:t>k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8637" y="6137783"/>
            <a:ext cx="409194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6870" algn="l"/>
              </a:tabLst>
            </a:pPr>
            <a:r>
              <a:rPr dirty="0" baseline="2222" sz="3750" i="1">
                <a:latin typeface="Times New Roman"/>
                <a:cs typeface="Times New Roman"/>
              </a:rPr>
              <a:t>a	</a:t>
            </a:r>
            <a:r>
              <a:rPr dirty="0" baseline="2222" sz="3750">
                <a:latin typeface="Symbol"/>
                <a:cs typeface="Symbol"/>
              </a:rPr>
              <a:t></a:t>
            </a:r>
            <a:r>
              <a:rPr dirty="0" baseline="2222" sz="3750" spc="-284">
                <a:latin typeface="Times New Roman"/>
                <a:cs typeface="Times New Roman"/>
              </a:rPr>
              <a:t> </a:t>
            </a:r>
            <a:r>
              <a:rPr dirty="0" baseline="2222" sz="3750" spc="-44">
                <a:latin typeface="Times New Roman"/>
                <a:cs typeface="Times New Roman"/>
              </a:rPr>
              <a:t>0.</a:t>
            </a:r>
            <a:r>
              <a:rPr dirty="0" baseline="2222" sz="3750" spc="-75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imSun"/>
                <a:cs typeface="SimSun"/>
              </a:rPr>
              <a:t>对任</a:t>
            </a:r>
            <a:r>
              <a:rPr dirty="0" sz="2400" spc="-10" b="1">
                <a:latin typeface="SimSun"/>
                <a:cs typeface="SimSun"/>
              </a:rPr>
              <a:t>意</a:t>
            </a:r>
            <a:r>
              <a:rPr dirty="0" sz="2400" spc="-595" b="1">
                <a:latin typeface="SimSun"/>
                <a:cs typeface="SimSu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i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≤</a:t>
            </a:r>
            <a:r>
              <a:rPr dirty="0" sz="2400" spc="-15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l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≤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b="1" i="1">
                <a:latin typeface="Times New Roman"/>
                <a:cs typeface="Times New Roman"/>
              </a:rPr>
              <a:t>j</a:t>
            </a:r>
            <a:r>
              <a:rPr dirty="0" sz="2400" spc="-20" b="1" i="1">
                <a:latin typeface="Times New Roman"/>
                <a:cs typeface="Times New Roman"/>
              </a:rPr>
              <a:t> </a:t>
            </a:r>
            <a:r>
              <a:rPr dirty="0" sz="2400" spc="-5" b="1">
                <a:latin typeface="SimSun"/>
                <a:cs typeface="SimSun"/>
              </a:rPr>
              <a:t>都成立。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3573" y="6897878"/>
            <a:ext cx="71132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  <a:hlinkClick r:id="rId9"/>
              </a:rPr>
              <a:t>http://blog.csdn.net/u014235934/article/details/51996493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10021" y="6920736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44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85229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1.10最大子列和问题——上述4种算法开销</a:t>
            </a:r>
            <a:r>
              <a:rPr dirty="0" spc="-25"/>
              <a:t>比</a:t>
            </a:r>
            <a:r>
              <a:rPr dirty="0" spc="-5"/>
              <a:t>较</a:t>
            </a:r>
          </a:p>
        </p:txBody>
      </p:sp>
      <p:sp>
        <p:nvSpPr>
          <p:cNvPr id="3" name="object 3"/>
          <p:cNvSpPr/>
          <p:nvPr/>
        </p:nvSpPr>
        <p:spPr>
          <a:xfrm>
            <a:off x="1227467" y="1778507"/>
            <a:ext cx="8164068" cy="3059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70723" y="1947672"/>
          <a:ext cx="7891145" cy="2747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/>
                <a:gridCol w="1447800"/>
                <a:gridCol w="1371600"/>
                <a:gridCol w="1371600"/>
                <a:gridCol w="1447800"/>
                <a:gridCol w="1371600"/>
              </a:tblGrid>
              <a:tr h="406526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算法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08050">
                <a:tc gridSpan="2"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时间复杂性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406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O( </a:t>
                      </a:r>
                      <a:r>
                        <a:rPr dirty="0" sz="180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25462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dirty="0" baseline="25462" sz="1800" spc="187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O( </a:t>
                      </a:r>
                      <a:r>
                        <a:rPr dirty="0" sz="180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baseline="25462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dirty="0" baseline="25462" sz="1800" spc="187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O(</a:t>
                      </a:r>
                      <a:r>
                        <a:rPr dirty="0" sz="18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dirty="0" sz="1800" spc="-18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O( </a:t>
                      </a:r>
                      <a:r>
                        <a:rPr dirty="0" sz="180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1800" spc="-2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810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75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=10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0.00103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0.00045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0.00066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0.00034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3683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68827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子列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19494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=100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233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2000" spc="-1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=1,000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0.47015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232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448.77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3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0.01112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4170">
                        <a:lnSpc>
                          <a:spcPts val="232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1.1233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0.00486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7804">
                        <a:lnSpc>
                          <a:spcPts val="232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0.05843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0.00063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7804">
                        <a:lnSpc>
                          <a:spcPts val="2320"/>
                        </a:lnSpc>
                        <a:spcBef>
                          <a:spcPts val="48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0.00333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408971">
                <a:tc>
                  <a:txBody>
                    <a:bodyPr/>
                    <a:lstStyle/>
                    <a:p>
                      <a:pPr marL="90805">
                        <a:lnSpc>
                          <a:spcPts val="2115"/>
                        </a:lnSpc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大小</a:t>
                      </a:r>
                      <a:endParaRPr sz="2000">
                        <a:latin typeface="SimSun"/>
                        <a:cs typeface="SimSu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2000" spc="-1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=10,000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651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-4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111.13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0.68631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0.03042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58419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418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dirty="0" sz="2000" spc="-5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dirty="0" sz="2000" spc="-20" b="1" i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=100,000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3335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604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NA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2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8.0113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2000" spc="-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0.29832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524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23949" y="1283461"/>
            <a:ext cx="1450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Times New Roman"/>
                <a:cs typeface="Times New Roman"/>
              </a:rPr>
              <a:t>(</a:t>
            </a:r>
            <a:r>
              <a:rPr dirty="0" sz="2400" spc="-5" b="1">
                <a:latin typeface="SimSun"/>
                <a:cs typeface="SimSun"/>
              </a:rPr>
              <a:t>单位：秒</a:t>
            </a:r>
            <a:r>
              <a:rPr dirty="0" sz="2400" b="1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42401" y="5273802"/>
            <a:ext cx="6788657" cy="923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82603" y="5430173"/>
            <a:ext cx="5494655" cy="61341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0000FF"/>
                </a:solidFill>
                <a:latin typeface="SimSun"/>
                <a:cs typeface="SimSun"/>
              </a:rPr>
              <a:t>注</a:t>
            </a:r>
            <a:r>
              <a:rPr dirty="0" sz="2000" spc="-5" b="1">
                <a:solidFill>
                  <a:srgbClr val="0000FF"/>
                </a:solidFill>
                <a:latin typeface="Verdana"/>
                <a:cs typeface="Verdana"/>
              </a:rPr>
              <a:t>:</a:t>
            </a:r>
            <a:r>
              <a:rPr dirty="0" sz="200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2000" b="1">
                <a:latin typeface="SimSun"/>
                <a:cs typeface="SimSun"/>
              </a:rPr>
              <a:t>不包括输入子列的时间</a:t>
            </a:r>
            <a:r>
              <a:rPr dirty="0" sz="2000" spc="-5" b="1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 marL="610870">
              <a:lnSpc>
                <a:spcPct val="100000"/>
              </a:lnSpc>
            </a:pPr>
            <a:r>
              <a:rPr dirty="0" sz="2000" spc="-5" b="1">
                <a:latin typeface="Verdana"/>
                <a:cs typeface="Verdana"/>
              </a:rPr>
              <a:t>NA</a:t>
            </a:r>
            <a:r>
              <a:rPr dirty="0" sz="2000" spc="-15" b="1">
                <a:latin typeface="Verdana"/>
                <a:cs typeface="Verdana"/>
              </a:rPr>
              <a:t> </a:t>
            </a:r>
            <a:r>
              <a:rPr dirty="0" sz="2000" spc="-5" b="1">
                <a:latin typeface="Verdana"/>
                <a:cs typeface="Verdana"/>
              </a:rPr>
              <a:t>– Not</a:t>
            </a:r>
            <a:r>
              <a:rPr dirty="0" sz="2000" spc="-15" b="1">
                <a:latin typeface="Verdana"/>
                <a:cs typeface="Verdana"/>
              </a:rPr>
              <a:t> </a:t>
            </a:r>
            <a:r>
              <a:rPr dirty="0" sz="2000" spc="-5" b="1">
                <a:latin typeface="Verdana"/>
                <a:cs typeface="Verdana"/>
              </a:rPr>
              <a:t>Acceptable,</a:t>
            </a:r>
            <a:r>
              <a:rPr dirty="0" sz="2000" spc="15" b="1">
                <a:latin typeface="Verdana"/>
                <a:cs typeface="Verdana"/>
              </a:rPr>
              <a:t> </a:t>
            </a:r>
            <a:r>
              <a:rPr dirty="0" sz="2000" spc="-5" b="1">
                <a:latin typeface="SimSun"/>
                <a:cs typeface="SimSun"/>
              </a:rPr>
              <a:t>不可接受</a:t>
            </a:r>
            <a:r>
              <a:rPr dirty="0" sz="2000" spc="5" b="1">
                <a:latin typeface="SimSun"/>
                <a:cs typeface="SimSun"/>
              </a:rPr>
              <a:t>的</a:t>
            </a:r>
            <a:r>
              <a:rPr dirty="0" sz="2000" b="1">
                <a:latin typeface="SimSun"/>
                <a:cs typeface="SimSun"/>
              </a:rPr>
              <a:t>时</a:t>
            </a:r>
            <a:r>
              <a:rPr dirty="0" sz="2000" spc="-10" b="1">
                <a:latin typeface="SimSun"/>
                <a:cs typeface="SimSun"/>
              </a:rPr>
              <a:t>间</a:t>
            </a:r>
            <a:endParaRPr sz="2000">
              <a:latin typeface="SimSun"/>
              <a:cs typeface="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1969903" y="5418835"/>
            <a:ext cx="55200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00FF"/>
                </a:solidFill>
                <a:latin typeface="SimSun"/>
                <a:cs typeface="SimSun"/>
              </a:rPr>
              <a:t>注</a:t>
            </a:r>
            <a:r>
              <a:rPr dirty="0" sz="2000" spc="-5" b="1">
                <a:solidFill>
                  <a:srgbClr val="0000FF"/>
                </a:solidFill>
                <a:latin typeface="Verdana"/>
                <a:cs typeface="Verdana"/>
              </a:rPr>
              <a:t>:</a:t>
            </a:r>
            <a:r>
              <a:rPr dirty="0" sz="200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2000" b="1">
                <a:latin typeface="SimSun"/>
                <a:cs typeface="SimSun"/>
              </a:rPr>
              <a:t>不包括输入子列的时间</a:t>
            </a:r>
            <a:r>
              <a:rPr dirty="0" sz="2000" spc="-5" b="1"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  <a:p>
            <a:pPr marL="623570">
              <a:lnSpc>
                <a:spcPct val="100000"/>
              </a:lnSpc>
            </a:pPr>
            <a:r>
              <a:rPr dirty="0" sz="2000" spc="-5" b="1">
                <a:latin typeface="Verdana"/>
                <a:cs typeface="Verdana"/>
              </a:rPr>
              <a:t>NA</a:t>
            </a:r>
            <a:r>
              <a:rPr dirty="0" sz="2000" spc="-15" b="1">
                <a:latin typeface="Verdana"/>
                <a:cs typeface="Verdana"/>
              </a:rPr>
              <a:t> </a:t>
            </a:r>
            <a:r>
              <a:rPr dirty="0" sz="2000" spc="-5" b="1">
                <a:latin typeface="Verdana"/>
                <a:cs typeface="Verdana"/>
              </a:rPr>
              <a:t>– Not</a:t>
            </a:r>
            <a:r>
              <a:rPr dirty="0" sz="2000" spc="-15" b="1">
                <a:latin typeface="Verdana"/>
                <a:cs typeface="Verdana"/>
              </a:rPr>
              <a:t> </a:t>
            </a:r>
            <a:r>
              <a:rPr dirty="0" sz="2000" spc="-5" b="1">
                <a:latin typeface="Verdana"/>
                <a:cs typeface="Verdana"/>
              </a:rPr>
              <a:t>Acceptable,</a:t>
            </a:r>
            <a:r>
              <a:rPr dirty="0" sz="2000" spc="15" b="1">
                <a:latin typeface="Verdana"/>
                <a:cs typeface="Verdana"/>
              </a:rPr>
              <a:t> </a:t>
            </a:r>
            <a:r>
              <a:rPr dirty="0" sz="2000" spc="-5" b="1">
                <a:latin typeface="SimSun"/>
                <a:cs typeface="SimSun"/>
              </a:rPr>
              <a:t>不可接受</a:t>
            </a:r>
            <a:r>
              <a:rPr dirty="0" sz="2000" spc="5" b="1">
                <a:latin typeface="SimSun"/>
                <a:cs typeface="SimSun"/>
              </a:rPr>
              <a:t>的</a:t>
            </a:r>
            <a:r>
              <a:rPr dirty="0" sz="2000" b="1">
                <a:latin typeface="SimSun"/>
                <a:cs typeface="SimSun"/>
              </a:rPr>
              <a:t>时</a:t>
            </a:r>
            <a:r>
              <a:rPr dirty="0" sz="2000" spc="-10" b="1">
                <a:latin typeface="SimSun"/>
                <a:cs typeface="SimSun"/>
              </a:rPr>
              <a:t>间</a:t>
            </a:r>
            <a:endParaRPr sz="20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0759" y="1402639"/>
            <a:ext cx="7921625" cy="1220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24815">
              <a:lnSpc>
                <a:spcPct val="140000"/>
              </a:lnSpc>
              <a:spcBef>
                <a:spcPts val="100"/>
              </a:spcBef>
            </a:pPr>
            <a:r>
              <a:rPr dirty="0" sz="2800" b="1">
                <a:latin typeface="Microsoft YaHei"/>
                <a:cs typeface="Microsoft YaHei"/>
              </a:rPr>
              <a:t>算法</a:t>
            </a:r>
            <a:r>
              <a:rPr dirty="0" sz="2800" spc="-5">
                <a:latin typeface="Microsoft YaHei"/>
                <a:cs typeface="Microsoft YaHei"/>
              </a:rPr>
              <a:t>是为了解决某类问题而规定的一个有限长的 </a:t>
            </a:r>
            <a:r>
              <a:rPr dirty="0" sz="2800" b="1">
                <a:latin typeface="Microsoft YaHei"/>
                <a:cs typeface="Microsoft YaHei"/>
              </a:rPr>
              <a:t>操作序列</a:t>
            </a:r>
            <a:r>
              <a:rPr dirty="0" sz="2800" spc="-5">
                <a:latin typeface="Microsoft YaHei"/>
                <a:cs typeface="Microsoft YaHei"/>
              </a:rPr>
              <a:t>。一个算法必须满足以下</a:t>
            </a:r>
            <a:r>
              <a:rPr dirty="0" sz="2800" b="1">
                <a:solidFill>
                  <a:srgbClr val="9A00CC"/>
                </a:solidFill>
                <a:latin typeface="Microsoft YaHei"/>
                <a:cs typeface="Microsoft YaHei"/>
              </a:rPr>
              <a:t>五</a:t>
            </a:r>
            <a:r>
              <a:rPr dirty="0" sz="2800" spc="-5">
                <a:solidFill>
                  <a:srgbClr val="9A00CC"/>
                </a:solidFill>
                <a:latin typeface="Microsoft YaHei"/>
                <a:cs typeface="Microsoft YaHei"/>
              </a:rPr>
              <a:t>个重</a:t>
            </a:r>
            <a:r>
              <a:rPr dirty="0" sz="2800">
                <a:solidFill>
                  <a:srgbClr val="9A00CC"/>
                </a:solidFill>
                <a:latin typeface="Microsoft YaHei"/>
                <a:cs typeface="Microsoft YaHei"/>
              </a:rPr>
              <a:t>要</a:t>
            </a:r>
            <a:r>
              <a:rPr dirty="0" sz="2800" spc="-10" b="1">
                <a:solidFill>
                  <a:srgbClr val="9A00CC"/>
                </a:solidFill>
                <a:latin typeface="Microsoft YaHei"/>
                <a:cs typeface="Microsoft YaHei"/>
              </a:rPr>
              <a:t>特</a:t>
            </a:r>
            <a:r>
              <a:rPr dirty="0" sz="2800" b="1">
                <a:solidFill>
                  <a:srgbClr val="9A00CC"/>
                </a:solidFill>
                <a:latin typeface="Microsoft YaHei"/>
                <a:cs typeface="Microsoft YaHei"/>
              </a:rPr>
              <a:t>性</a:t>
            </a:r>
            <a:r>
              <a:rPr dirty="0" sz="2800">
                <a:latin typeface="Microsoft YaHei"/>
                <a:cs typeface="Microsoft YaHei"/>
              </a:rPr>
              <a:t>：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122311" y="4541769"/>
            <a:ext cx="16687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Microsoft YaHei"/>
                <a:cs typeface="Microsoft YaHei"/>
              </a:rPr>
              <a:t>3</a:t>
            </a:r>
            <a:r>
              <a:rPr dirty="0" sz="2800" spc="-5" b="1">
                <a:latin typeface="Microsoft YaHei"/>
                <a:cs typeface="Microsoft YaHei"/>
              </a:rPr>
              <a:t>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可行性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794" y="4371386"/>
            <a:ext cx="3522345" cy="122047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1863725" algn="l"/>
              </a:tabLst>
            </a:pPr>
            <a:r>
              <a:rPr dirty="0" sz="2800" b="1">
                <a:latin typeface="Microsoft YaHei"/>
                <a:cs typeface="Microsoft YaHei"/>
              </a:rPr>
              <a:t>1</a:t>
            </a:r>
            <a:r>
              <a:rPr dirty="0" sz="2800" spc="-5" b="1">
                <a:latin typeface="Microsoft YaHei"/>
                <a:cs typeface="Microsoft YaHei"/>
              </a:rPr>
              <a:t>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有穷性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800" b="1">
                <a:latin typeface="Microsoft YaHei"/>
                <a:cs typeface="Microsoft YaHei"/>
              </a:rPr>
              <a:t>2</a:t>
            </a:r>
            <a:r>
              <a:rPr dirty="0" sz="2800" spc="-5" b="1">
                <a:latin typeface="Microsoft YaHei"/>
                <a:cs typeface="Microsoft YaHei"/>
              </a:rPr>
              <a:t>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确定性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  <a:tabLst>
                <a:tab pos="1866264" algn="l"/>
              </a:tabLst>
            </a:pPr>
            <a:r>
              <a:rPr dirty="0" sz="2800" b="1">
                <a:latin typeface="Microsoft YaHei"/>
                <a:cs typeface="Microsoft YaHei"/>
              </a:rPr>
              <a:t>4</a:t>
            </a:r>
            <a:r>
              <a:rPr dirty="0" sz="2800" spc="-5" b="1">
                <a:latin typeface="Microsoft YaHei"/>
                <a:cs typeface="Microsoft YaHei"/>
              </a:rPr>
              <a:t>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有输入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800" b="1">
                <a:latin typeface="Microsoft YaHei"/>
                <a:cs typeface="Microsoft YaHei"/>
              </a:rPr>
              <a:t>5</a:t>
            </a:r>
            <a:r>
              <a:rPr dirty="0" sz="2800" spc="-5" b="1">
                <a:latin typeface="Microsoft YaHei"/>
                <a:cs typeface="Microsoft YaHei"/>
              </a:rPr>
              <a:t>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有输出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15573" y="340106"/>
            <a:ext cx="45586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附、算法——概念和特性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439" y="970025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8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84439" y="970025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7423" y="1093256"/>
            <a:ext cx="8562340" cy="4371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6385">
              <a:lnSpc>
                <a:spcPct val="120000"/>
              </a:lnSpc>
              <a:spcBef>
                <a:spcPts val="100"/>
              </a:spcBef>
              <a:buClr>
                <a:srgbClr val="000000"/>
              </a:buClr>
              <a:buSzPct val="96428"/>
              <a:buAutoNum type="arabicPeriod"/>
              <a:tabLst>
                <a:tab pos="589280" algn="l"/>
                <a:tab pos="186372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有穷性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	</a:t>
            </a:r>
            <a:r>
              <a:rPr dirty="0" sz="2800" spc="-5">
                <a:latin typeface="Microsoft YaHei"/>
                <a:cs typeface="Microsoft YaHei"/>
              </a:rPr>
              <a:t>对于任意一组合法输入值，在执</a:t>
            </a:r>
            <a:r>
              <a:rPr dirty="0" sz="2800" spc="-10">
                <a:latin typeface="Microsoft YaHei"/>
                <a:cs typeface="Microsoft YaHei"/>
              </a:rPr>
              <a:t>行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有穷步 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骤</a:t>
            </a:r>
            <a:r>
              <a:rPr dirty="0" sz="2800">
                <a:latin typeface="Microsoft YaHei"/>
                <a:cs typeface="Microsoft YaHei"/>
              </a:rPr>
              <a:t>之后一定能结束，即：</a:t>
            </a:r>
            <a:endParaRPr sz="2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800">
                <a:latin typeface="Microsoft YaHei"/>
                <a:cs typeface="Microsoft YaHei"/>
              </a:rPr>
              <a:t>算法中的每个步骤都能</a:t>
            </a:r>
            <a:r>
              <a:rPr dirty="0" sz="2800" spc="-10">
                <a:latin typeface="Microsoft YaHei"/>
                <a:cs typeface="Microsoft YaHei"/>
              </a:rPr>
              <a:t>在</a:t>
            </a: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有限时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间</a:t>
            </a:r>
            <a:r>
              <a:rPr dirty="0" sz="2800" spc="-5">
                <a:latin typeface="Microsoft YaHei"/>
                <a:cs typeface="Microsoft YaHei"/>
              </a:rPr>
              <a:t>内完成。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200">
              <a:latin typeface="Times New Roman"/>
              <a:cs typeface="Times New Roman"/>
            </a:endParaRPr>
          </a:p>
          <a:p>
            <a:pPr marL="12700" marR="5080" indent="106680">
              <a:lnSpc>
                <a:spcPct val="120000"/>
              </a:lnSpc>
              <a:buClr>
                <a:srgbClr val="000000"/>
              </a:buClr>
              <a:buSzPct val="96428"/>
              <a:buAutoNum type="arabicPeriod" startAt="2"/>
              <a:tabLst>
                <a:tab pos="695960" algn="l"/>
                <a:tab pos="197167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确定性	</a:t>
            </a:r>
            <a:r>
              <a:rPr dirty="0" sz="2800">
                <a:latin typeface="Microsoft YaHei"/>
                <a:cs typeface="Microsoft YaHei"/>
              </a:rPr>
              <a:t>对于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每种情况</a:t>
            </a:r>
            <a:r>
              <a:rPr dirty="0" sz="2800" spc="-5">
                <a:latin typeface="Microsoft YaHei"/>
                <a:cs typeface="Microsoft YaHei"/>
              </a:rPr>
              <a:t>下所应执行的操作，在算法 </a:t>
            </a:r>
            <a:r>
              <a:rPr dirty="0" sz="2800">
                <a:latin typeface="Microsoft YaHei"/>
                <a:cs typeface="Microsoft YaHei"/>
              </a:rPr>
              <a:t>中都有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确切</a:t>
            </a:r>
            <a:r>
              <a:rPr dirty="0" sz="2800" spc="-5">
                <a:latin typeface="Microsoft YaHei"/>
                <a:cs typeface="Microsoft YaHei"/>
              </a:rPr>
              <a:t>的规定，使算法的执行者或阅读者都能明确 </a:t>
            </a:r>
            <a:r>
              <a:rPr dirty="0" sz="2800">
                <a:latin typeface="Microsoft YaHei"/>
                <a:cs typeface="Microsoft YaHei"/>
              </a:rPr>
              <a:t>其含义及如何执行。</a:t>
            </a:r>
            <a:r>
              <a:rPr dirty="0" sz="2800" b="1">
                <a:latin typeface="Microsoft YaHei"/>
                <a:cs typeface="Microsoft YaHei"/>
              </a:rPr>
              <a:t>并</a:t>
            </a:r>
            <a:r>
              <a:rPr dirty="0" sz="2800" spc="-10" b="1">
                <a:latin typeface="Microsoft YaHei"/>
                <a:cs typeface="Microsoft YaHei"/>
              </a:rPr>
              <a:t>且</a:t>
            </a:r>
            <a:r>
              <a:rPr dirty="0" sz="2800" spc="-5" b="1">
                <a:solidFill>
                  <a:srgbClr val="0000FF"/>
                </a:solidFill>
                <a:latin typeface="Microsoft YaHei"/>
                <a:cs typeface="Microsoft YaHei"/>
              </a:rPr>
              <a:t>在任何条件下，算法都只有一 </a:t>
            </a:r>
            <a:r>
              <a:rPr dirty="0" sz="2800" b="1">
                <a:solidFill>
                  <a:srgbClr val="0000FF"/>
                </a:solidFill>
                <a:latin typeface="Microsoft YaHei"/>
                <a:cs typeface="Microsoft YaHei"/>
              </a:rPr>
              <a:t>条执行路径。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439" y="970025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8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84439" y="970025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7423" y="1074206"/>
            <a:ext cx="8280400" cy="5383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  <a:spcBef>
                <a:spcPts val="100"/>
              </a:spcBef>
              <a:buClr>
                <a:srgbClr val="000000"/>
              </a:buClr>
              <a:buSzPct val="96428"/>
              <a:buAutoNum type="arabicPeriod" startAt="3"/>
              <a:tabLst>
                <a:tab pos="589280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可行性</a:t>
            </a:r>
            <a:r>
              <a:rPr dirty="0" sz="2800" spc="75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算法中的所有操作都必须</a:t>
            </a:r>
            <a:r>
              <a:rPr dirty="0" sz="2800" spc="-5">
                <a:solidFill>
                  <a:srgbClr val="FF0000"/>
                </a:solidFill>
                <a:latin typeface="Microsoft YaHei"/>
                <a:cs typeface="Microsoft YaHei"/>
              </a:rPr>
              <a:t>足够基</a:t>
            </a:r>
            <a:r>
              <a:rPr dirty="0" sz="2800" spc="-10">
                <a:solidFill>
                  <a:srgbClr val="FF0000"/>
                </a:solidFill>
                <a:latin typeface="Microsoft YaHei"/>
                <a:cs typeface="Microsoft YaHei"/>
              </a:rPr>
              <a:t>本</a:t>
            </a:r>
            <a:r>
              <a:rPr dirty="0" sz="2800">
                <a:latin typeface="Microsoft YaHei"/>
                <a:cs typeface="Microsoft YaHei"/>
              </a:rPr>
              <a:t>，都可 </a:t>
            </a:r>
            <a:r>
              <a:rPr dirty="0" sz="2800" spc="-5">
                <a:latin typeface="Microsoft YaHei"/>
                <a:cs typeface="Microsoft YaHei"/>
              </a:rPr>
              <a:t>以通过已经实现的基本操作运算有限次实现之。</a:t>
            </a:r>
            <a:endParaRPr sz="28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20000"/>
              </a:lnSpc>
              <a:spcBef>
                <a:spcPts val="2675"/>
              </a:spcBef>
              <a:buClr>
                <a:srgbClr val="000000"/>
              </a:buClr>
              <a:buSzPct val="96428"/>
              <a:buAutoNum type="arabicPeriod" startAt="3"/>
              <a:tabLst>
                <a:tab pos="589280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有输入</a:t>
            </a:r>
            <a:r>
              <a:rPr dirty="0" sz="2800" spc="75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作为算法加工对象的量值，通常体现为算 法中的一组变量。有些输入量需要在算法执行过程中 输入，而有的算法表面上可以没有输入，实际上已被 </a:t>
            </a:r>
            <a:r>
              <a:rPr dirty="0" sz="2800">
                <a:latin typeface="Microsoft YaHei"/>
                <a:cs typeface="Microsoft YaHei"/>
              </a:rPr>
              <a:t>嵌入算法之中。</a:t>
            </a:r>
            <a:endParaRPr sz="2800">
              <a:latin typeface="Microsoft YaHei"/>
              <a:cs typeface="Microsoft YaHei"/>
            </a:endParaRPr>
          </a:p>
          <a:p>
            <a:pPr marL="12700" marR="8890" indent="104775">
              <a:lnSpc>
                <a:spcPct val="125000"/>
              </a:lnSpc>
              <a:spcBef>
                <a:spcPts val="2715"/>
              </a:spcBef>
              <a:buClr>
                <a:srgbClr val="000000"/>
              </a:buClr>
              <a:buSzPct val="96428"/>
              <a:buAutoNum type="arabicPeriod" startAt="3"/>
              <a:tabLst>
                <a:tab pos="694055" algn="l"/>
              </a:tabLst>
            </a:pP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有输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出</a:t>
            </a:r>
            <a:r>
              <a:rPr dirty="0" sz="2800" spc="-70" b="1">
                <a:solidFill>
                  <a:srgbClr val="FF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>
                <a:latin typeface="Microsoft YaHei"/>
                <a:cs typeface="Microsoft YaHei"/>
              </a:rPr>
              <a:t>它是一组与“输入”有确定关系的量值，  是算法进行信息加工后得到的结果，这种确定关系 </a:t>
            </a:r>
            <a:r>
              <a:rPr dirty="0" sz="2800">
                <a:latin typeface="Microsoft YaHei"/>
                <a:cs typeface="Microsoft YaHei"/>
              </a:rPr>
              <a:t>即为算法的功能。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45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9447" y="1054408"/>
            <a:ext cx="6428740" cy="4295775"/>
          </a:xfrm>
          <a:prstGeom prst="rect">
            <a:avLst/>
          </a:prstGeom>
        </p:spPr>
        <p:txBody>
          <a:bodyPr wrap="square" lIns="0" tIns="234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z="2800" spc="-5">
                <a:latin typeface="Microsoft YaHei"/>
                <a:cs typeface="Microsoft YaHei"/>
              </a:rPr>
              <a:t>设计算法时，通常应考虑达到以下目标：</a:t>
            </a:r>
            <a:endParaRPr sz="2800">
              <a:latin typeface="Microsoft YaHei"/>
              <a:cs typeface="Microsoft YaHei"/>
            </a:endParaRPr>
          </a:p>
          <a:p>
            <a:pPr marL="400050" indent="-322580">
              <a:lnSpc>
                <a:spcPct val="100000"/>
              </a:lnSpc>
              <a:spcBef>
                <a:spcPts val="1750"/>
              </a:spcBef>
              <a:buClr>
                <a:srgbClr val="000000"/>
              </a:buClr>
              <a:buSzPct val="96428"/>
              <a:buAutoNum type="arabicPeriod"/>
              <a:tabLst>
                <a:tab pos="40068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正确性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YaHei"/>
              <a:buAutoNum type="arabicPeriod"/>
            </a:pPr>
            <a:endParaRPr sz="3850">
              <a:latin typeface="Times New Roman"/>
              <a:cs typeface="Times New Roman"/>
            </a:endParaRPr>
          </a:p>
          <a:p>
            <a:pPr marL="400050" indent="-322580">
              <a:lnSpc>
                <a:spcPct val="100000"/>
              </a:lnSpc>
              <a:buClr>
                <a:srgbClr val="000000"/>
              </a:buClr>
              <a:buSzPct val="96428"/>
              <a:buAutoNum type="arabicPeriod"/>
              <a:tabLst>
                <a:tab pos="40068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可读性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/>
            </a:pPr>
            <a:endParaRPr sz="3850">
              <a:latin typeface="Times New Roman"/>
              <a:cs typeface="Times New Roman"/>
            </a:endParaRPr>
          </a:p>
          <a:p>
            <a:pPr marL="400050" indent="-32258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96428"/>
              <a:buAutoNum type="arabicPeriod"/>
              <a:tabLst>
                <a:tab pos="40068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健壮性</a:t>
            </a:r>
            <a:endParaRPr sz="28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icrosoft YaHei"/>
              <a:buAutoNum type="arabicPeriod"/>
            </a:pPr>
            <a:endParaRPr sz="3850">
              <a:latin typeface="Times New Roman"/>
              <a:cs typeface="Times New Roman"/>
            </a:endParaRPr>
          </a:p>
          <a:p>
            <a:pPr marL="400050" indent="-322580">
              <a:lnSpc>
                <a:spcPct val="100000"/>
              </a:lnSpc>
              <a:buClr>
                <a:srgbClr val="000000"/>
              </a:buClr>
              <a:buSzPct val="96428"/>
              <a:buAutoNum type="arabicPeriod"/>
              <a:tabLst>
                <a:tab pos="400685" algn="l"/>
              </a:tabLst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高效率与低存储量需求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45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573" y="340106"/>
            <a:ext cx="41522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附、算法——设计原则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83642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1.1解决问题的方法的效率和什么相关？（续）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1204975"/>
            <a:ext cx="84226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2600" marR="5080" indent="-470534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写程序实现一个函数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Print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，使得传入一个正整数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为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的参数后，能顺序打印从</a:t>
            </a:r>
            <a:r>
              <a:rPr dirty="0" sz="2800" spc="-10" b="1">
                <a:solidFill>
                  <a:srgbClr val="002060"/>
                </a:solidFill>
                <a:latin typeface="Microsoft YaHei"/>
                <a:cs typeface="Microsoft YaHei"/>
              </a:rPr>
              <a:t>1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到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的全部正整数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7517" y="2482595"/>
            <a:ext cx="4015104" cy="1948814"/>
          </a:xfrm>
          <a:custGeom>
            <a:avLst/>
            <a:gdLst/>
            <a:ahLst/>
            <a:cxnLst/>
            <a:rect l="l" t="t" r="r" b="b"/>
            <a:pathLst>
              <a:path w="4015104" h="1948814">
                <a:moveTo>
                  <a:pt x="4014978" y="1948434"/>
                </a:moveTo>
                <a:lnTo>
                  <a:pt x="4014978" y="0"/>
                </a:lnTo>
                <a:lnTo>
                  <a:pt x="0" y="0"/>
                </a:lnTo>
                <a:lnTo>
                  <a:pt x="0" y="1948434"/>
                </a:lnTo>
                <a:lnTo>
                  <a:pt x="4572" y="1948434"/>
                </a:lnTo>
                <a:lnTo>
                  <a:pt x="4571" y="9906"/>
                </a:lnTo>
                <a:lnTo>
                  <a:pt x="9905" y="5334"/>
                </a:lnTo>
                <a:lnTo>
                  <a:pt x="9905" y="9906"/>
                </a:lnTo>
                <a:lnTo>
                  <a:pt x="4005072" y="9906"/>
                </a:lnTo>
                <a:lnTo>
                  <a:pt x="4005072" y="5334"/>
                </a:lnTo>
                <a:lnTo>
                  <a:pt x="4010405" y="9906"/>
                </a:lnTo>
                <a:lnTo>
                  <a:pt x="4010405" y="1948434"/>
                </a:lnTo>
                <a:lnTo>
                  <a:pt x="4014978" y="1948434"/>
                </a:lnTo>
                <a:close/>
              </a:path>
              <a:path w="4015104" h="1948814">
                <a:moveTo>
                  <a:pt x="9905" y="9906"/>
                </a:moveTo>
                <a:lnTo>
                  <a:pt x="9905" y="5334"/>
                </a:lnTo>
                <a:lnTo>
                  <a:pt x="4571" y="9906"/>
                </a:lnTo>
                <a:lnTo>
                  <a:pt x="9905" y="9906"/>
                </a:lnTo>
                <a:close/>
              </a:path>
              <a:path w="4015104" h="1948814">
                <a:moveTo>
                  <a:pt x="9905" y="1938528"/>
                </a:moveTo>
                <a:lnTo>
                  <a:pt x="9905" y="9906"/>
                </a:lnTo>
                <a:lnTo>
                  <a:pt x="4571" y="9906"/>
                </a:lnTo>
                <a:lnTo>
                  <a:pt x="4572" y="1938528"/>
                </a:lnTo>
                <a:lnTo>
                  <a:pt x="9905" y="1938528"/>
                </a:lnTo>
                <a:close/>
              </a:path>
              <a:path w="4015104" h="1948814">
                <a:moveTo>
                  <a:pt x="4010405" y="1938528"/>
                </a:moveTo>
                <a:lnTo>
                  <a:pt x="4572" y="1938528"/>
                </a:lnTo>
                <a:lnTo>
                  <a:pt x="9905" y="1943100"/>
                </a:lnTo>
                <a:lnTo>
                  <a:pt x="9905" y="1948434"/>
                </a:lnTo>
                <a:lnTo>
                  <a:pt x="4005072" y="1948434"/>
                </a:lnTo>
                <a:lnTo>
                  <a:pt x="4005072" y="1943100"/>
                </a:lnTo>
                <a:lnTo>
                  <a:pt x="4010405" y="1938528"/>
                </a:lnTo>
                <a:close/>
              </a:path>
              <a:path w="4015104" h="1948814">
                <a:moveTo>
                  <a:pt x="9905" y="1948434"/>
                </a:moveTo>
                <a:lnTo>
                  <a:pt x="9905" y="1943100"/>
                </a:lnTo>
                <a:lnTo>
                  <a:pt x="4572" y="1938528"/>
                </a:lnTo>
                <a:lnTo>
                  <a:pt x="4572" y="1948434"/>
                </a:lnTo>
                <a:lnTo>
                  <a:pt x="9905" y="1948434"/>
                </a:lnTo>
                <a:close/>
              </a:path>
              <a:path w="4015104" h="1948814">
                <a:moveTo>
                  <a:pt x="4010405" y="9906"/>
                </a:moveTo>
                <a:lnTo>
                  <a:pt x="4005072" y="5334"/>
                </a:lnTo>
                <a:lnTo>
                  <a:pt x="4005072" y="9906"/>
                </a:lnTo>
                <a:lnTo>
                  <a:pt x="4010405" y="9906"/>
                </a:lnTo>
                <a:close/>
              </a:path>
              <a:path w="4015104" h="1948814">
                <a:moveTo>
                  <a:pt x="4010405" y="1938528"/>
                </a:moveTo>
                <a:lnTo>
                  <a:pt x="4010405" y="9906"/>
                </a:lnTo>
                <a:lnTo>
                  <a:pt x="4005072" y="9906"/>
                </a:lnTo>
                <a:lnTo>
                  <a:pt x="4005072" y="1938528"/>
                </a:lnTo>
                <a:lnTo>
                  <a:pt x="4010405" y="1938528"/>
                </a:lnTo>
                <a:close/>
              </a:path>
              <a:path w="4015104" h="1948814">
                <a:moveTo>
                  <a:pt x="4010405" y="1948434"/>
                </a:moveTo>
                <a:lnTo>
                  <a:pt x="4010405" y="1938528"/>
                </a:lnTo>
                <a:lnTo>
                  <a:pt x="4005072" y="1943100"/>
                </a:lnTo>
                <a:lnTo>
                  <a:pt x="4005072" y="1948434"/>
                </a:lnTo>
                <a:lnTo>
                  <a:pt x="4010405" y="194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08789" y="2482595"/>
            <a:ext cx="3515360" cy="1948814"/>
          </a:xfrm>
          <a:custGeom>
            <a:avLst/>
            <a:gdLst/>
            <a:ahLst/>
            <a:cxnLst/>
            <a:rect l="l" t="t" r="r" b="b"/>
            <a:pathLst>
              <a:path w="3515359" h="1948814">
                <a:moveTo>
                  <a:pt x="3515105" y="1948434"/>
                </a:moveTo>
                <a:lnTo>
                  <a:pt x="3515105" y="0"/>
                </a:lnTo>
                <a:lnTo>
                  <a:pt x="0" y="0"/>
                </a:lnTo>
                <a:lnTo>
                  <a:pt x="0" y="1948434"/>
                </a:lnTo>
                <a:lnTo>
                  <a:pt x="5333" y="1948434"/>
                </a:lnTo>
                <a:lnTo>
                  <a:pt x="5333" y="9906"/>
                </a:lnTo>
                <a:lnTo>
                  <a:pt x="9905" y="5334"/>
                </a:lnTo>
                <a:lnTo>
                  <a:pt x="9905" y="9906"/>
                </a:lnTo>
                <a:lnTo>
                  <a:pt x="3505187" y="9906"/>
                </a:lnTo>
                <a:lnTo>
                  <a:pt x="3505187" y="5334"/>
                </a:lnTo>
                <a:lnTo>
                  <a:pt x="3510534" y="9906"/>
                </a:lnTo>
                <a:lnTo>
                  <a:pt x="3510534" y="1948434"/>
                </a:lnTo>
                <a:lnTo>
                  <a:pt x="3515105" y="1948434"/>
                </a:lnTo>
                <a:close/>
              </a:path>
              <a:path w="3515359" h="1948814">
                <a:moveTo>
                  <a:pt x="9905" y="9906"/>
                </a:moveTo>
                <a:lnTo>
                  <a:pt x="9905" y="5334"/>
                </a:lnTo>
                <a:lnTo>
                  <a:pt x="5333" y="9906"/>
                </a:lnTo>
                <a:lnTo>
                  <a:pt x="9905" y="9906"/>
                </a:lnTo>
                <a:close/>
              </a:path>
              <a:path w="3515359" h="1948814">
                <a:moveTo>
                  <a:pt x="9905" y="1938528"/>
                </a:moveTo>
                <a:lnTo>
                  <a:pt x="9905" y="9906"/>
                </a:lnTo>
                <a:lnTo>
                  <a:pt x="5333" y="9906"/>
                </a:lnTo>
                <a:lnTo>
                  <a:pt x="5333" y="1938528"/>
                </a:lnTo>
                <a:lnTo>
                  <a:pt x="9905" y="1938528"/>
                </a:lnTo>
                <a:close/>
              </a:path>
              <a:path w="3515359" h="1948814">
                <a:moveTo>
                  <a:pt x="3510534" y="1938528"/>
                </a:moveTo>
                <a:lnTo>
                  <a:pt x="5333" y="1938528"/>
                </a:lnTo>
                <a:lnTo>
                  <a:pt x="9905" y="1943100"/>
                </a:lnTo>
                <a:lnTo>
                  <a:pt x="9905" y="1948434"/>
                </a:lnTo>
                <a:lnTo>
                  <a:pt x="3505187" y="1948434"/>
                </a:lnTo>
                <a:lnTo>
                  <a:pt x="3505187" y="1943100"/>
                </a:lnTo>
                <a:lnTo>
                  <a:pt x="3510534" y="1938528"/>
                </a:lnTo>
                <a:close/>
              </a:path>
              <a:path w="3515359" h="1948814">
                <a:moveTo>
                  <a:pt x="9905" y="1948434"/>
                </a:moveTo>
                <a:lnTo>
                  <a:pt x="9905" y="1943100"/>
                </a:lnTo>
                <a:lnTo>
                  <a:pt x="5333" y="1938528"/>
                </a:lnTo>
                <a:lnTo>
                  <a:pt x="5333" y="1948434"/>
                </a:lnTo>
                <a:lnTo>
                  <a:pt x="9905" y="1948434"/>
                </a:lnTo>
                <a:close/>
              </a:path>
              <a:path w="3515359" h="1948814">
                <a:moveTo>
                  <a:pt x="3510534" y="9906"/>
                </a:moveTo>
                <a:lnTo>
                  <a:pt x="3505187" y="5334"/>
                </a:lnTo>
                <a:lnTo>
                  <a:pt x="3505187" y="9906"/>
                </a:lnTo>
                <a:lnTo>
                  <a:pt x="3510534" y="9906"/>
                </a:lnTo>
                <a:close/>
              </a:path>
              <a:path w="3515359" h="1948814">
                <a:moveTo>
                  <a:pt x="3510534" y="1938528"/>
                </a:moveTo>
                <a:lnTo>
                  <a:pt x="3510534" y="9906"/>
                </a:lnTo>
                <a:lnTo>
                  <a:pt x="3505187" y="9906"/>
                </a:lnTo>
                <a:lnTo>
                  <a:pt x="3505187" y="1938528"/>
                </a:lnTo>
                <a:lnTo>
                  <a:pt x="3510534" y="1938528"/>
                </a:lnTo>
                <a:close/>
              </a:path>
              <a:path w="3515359" h="1948814">
                <a:moveTo>
                  <a:pt x="3510534" y="1948434"/>
                </a:moveTo>
                <a:lnTo>
                  <a:pt x="3510534" y="1938528"/>
                </a:lnTo>
                <a:lnTo>
                  <a:pt x="3505187" y="1943100"/>
                </a:lnTo>
                <a:lnTo>
                  <a:pt x="3505187" y="1948434"/>
                </a:lnTo>
                <a:lnTo>
                  <a:pt x="3510534" y="1948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92095" y="4014468"/>
            <a:ext cx="1778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2095" y="2123447"/>
            <a:ext cx="3225800" cy="191643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algn="ctr" marL="64135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Microsoft YaHei"/>
                <a:cs typeface="Microsoft YaHei"/>
              </a:rPr>
              <a:t>递归实现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dirty="0" sz="2000" spc="-5" b="1">
                <a:latin typeface="Courier New"/>
                <a:cs typeface="Courier New"/>
              </a:rPr>
              <a:t>PrintN (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2000" spc="-5" b="1">
                <a:latin typeface="Courier New"/>
                <a:cs typeface="Courier New"/>
              </a:rPr>
              <a:t>N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{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dirty="0" sz="2000" spc="-5" b="1">
                <a:latin typeface="Courier New"/>
                <a:cs typeface="Courier New"/>
              </a:rPr>
              <a:t>( !N )</a:t>
            </a:r>
            <a:r>
              <a:rPr dirty="0" sz="2000" spc="-15" b="1"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316865" marR="508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PrintN( N – 1 );  printf(“%d\n”, N</a:t>
            </a:r>
            <a:r>
              <a:rPr dirty="0" sz="2000" spc="-3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); 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7799" y="4961382"/>
            <a:ext cx="3514725" cy="2062480"/>
          </a:xfrm>
          <a:custGeom>
            <a:avLst/>
            <a:gdLst/>
            <a:ahLst/>
            <a:cxnLst/>
            <a:rect l="l" t="t" r="r" b="b"/>
            <a:pathLst>
              <a:path w="3514725" h="2062479">
                <a:moveTo>
                  <a:pt x="3514344" y="2061972"/>
                </a:moveTo>
                <a:lnTo>
                  <a:pt x="3514344" y="0"/>
                </a:lnTo>
                <a:lnTo>
                  <a:pt x="0" y="0"/>
                </a:lnTo>
                <a:lnTo>
                  <a:pt x="0" y="2061972"/>
                </a:lnTo>
                <a:lnTo>
                  <a:pt x="4571" y="2061972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3505199" y="9144"/>
                </a:lnTo>
                <a:lnTo>
                  <a:pt x="3505199" y="4571"/>
                </a:lnTo>
                <a:lnTo>
                  <a:pt x="3509771" y="9144"/>
                </a:lnTo>
                <a:lnTo>
                  <a:pt x="3509772" y="2061972"/>
                </a:lnTo>
                <a:lnTo>
                  <a:pt x="3514344" y="2061972"/>
                </a:lnTo>
                <a:close/>
              </a:path>
              <a:path w="3514725" h="206247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3514725" h="2062479">
                <a:moveTo>
                  <a:pt x="9143" y="2052066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2052066"/>
                </a:lnTo>
                <a:lnTo>
                  <a:pt x="9143" y="2052066"/>
                </a:lnTo>
                <a:close/>
              </a:path>
              <a:path w="3514725" h="2062479">
                <a:moveTo>
                  <a:pt x="3509772" y="2052066"/>
                </a:moveTo>
                <a:lnTo>
                  <a:pt x="4571" y="2052066"/>
                </a:lnTo>
                <a:lnTo>
                  <a:pt x="9143" y="2057400"/>
                </a:lnTo>
                <a:lnTo>
                  <a:pt x="9143" y="2061972"/>
                </a:lnTo>
                <a:lnTo>
                  <a:pt x="3505199" y="2061972"/>
                </a:lnTo>
                <a:lnTo>
                  <a:pt x="3505199" y="2057400"/>
                </a:lnTo>
                <a:lnTo>
                  <a:pt x="3509772" y="2052066"/>
                </a:lnTo>
                <a:close/>
              </a:path>
              <a:path w="3514725" h="2062479">
                <a:moveTo>
                  <a:pt x="9143" y="2061972"/>
                </a:moveTo>
                <a:lnTo>
                  <a:pt x="9143" y="2057400"/>
                </a:lnTo>
                <a:lnTo>
                  <a:pt x="4571" y="2052066"/>
                </a:lnTo>
                <a:lnTo>
                  <a:pt x="4571" y="2061972"/>
                </a:lnTo>
                <a:lnTo>
                  <a:pt x="9143" y="2061972"/>
                </a:lnTo>
                <a:close/>
              </a:path>
              <a:path w="3514725" h="2062479">
                <a:moveTo>
                  <a:pt x="3509771" y="9144"/>
                </a:moveTo>
                <a:lnTo>
                  <a:pt x="3505199" y="4571"/>
                </a:lnTo>
                <a:lnTo>
                  <a:pt x="3505199" y="9144"/>
                </a:lnTo>
                <a:lnTo>
                  <a:pt x="3509771" y="9144"/>
                </a:lnTo>
                <a:close/>
              </a:path>
              <a:path w="3514725" h="2062479">
                <a:moveTo>
                  <a:pt x="3509772" y="2052066"/>
                </a:moveTo>
                <a:lnTo>
                  <a:pt x="3509771" y="9144"/>
                </a:lnTo>
                <a:lnTo>
                  <a:pt x="3505199" y="9144"/>
                </a:lnTo>
                <a:lnTo>
                  <a:pt x="3505199" y="2052066"/>
                </a:lnTo>
                <a:lnTo>
                  <a:pt x="3509772" y="2052066"/>
                </a:lnTo>
                <a:close/>
              </a:path>
              <a:path w="3514725" h="2062479">
                <a:moveTo>
                  <a:pt x="3509772" y="2061972"/>
                </a:moveTo>
                <a:lnTo>
                  <a:pt x="3509772" y="2052066"/>
                </a:lnTo>
                <a:lnTo>
                  <a:pt x="3505199" y="2057400"/>
                </a:lnTo>
                <a:lnTo>
                  <a:pt x="3505199" y="2061972"/>
                </a:lnTo>
                <a:lnTo>
                  <a:pt x="3509772" y="2061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88903" y="2123447"/>
            <a:ext cx="3804920" cy="483806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algn="ctr" marL="55244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Microsoft YaHei"/>
                <a:cs typeface="Microsoft YaHei"/>
              </a:rPr>
              <a:t>循环实现</a:t>
            </a:r>
            <a:endParaRPr sz="1800">
              <a:latin typeface="Microsoft YaHei"/>
              <a:cs typeface="Microsoft YaHei"/>
            </a:endParaRPr>
          </a:p>
          <a:p>
            <a:pPr marL="133985">
              <a:lnSpc>
                <a:spcPct val="100000"/>
              </a:lnSpc>
              <a:spcBef>
                <a:spcPts val="380"/>
              </a:spcBef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void </a:t>
            </a:r>
            <a:r>
              <a:rPr dirty="0" sz="2000" spc="-5" b="1">
                <a:latin typeface="Courier New"/>
                <a:cs typeface="Courier New"/>
              </a:rPr>
              <a:t>PrintN (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2000" spc="-5" b="1">
                <a:latin typeface="Courier New"/>
                <a:cs typeface="Courier New"/>
              </a:rPr>
              <a:t>N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</a:t>
            </a:r>
            <a:endParaRPr sz="2000">
              <a:latin typeface="Courier New"/>
              <a:cs typeface="Courier New"/>
            </a:endParaRPr>
          </a:p>
          <a:p>
            <a:pPr marL="13462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{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2000" spc="-5" b="1">
                <a:latin typeface="Courier New"/>
                <a:cs typeface="Courier New"/>
              </a:rPr>
              <a:t>i;</a:t>
            </a:r>
            <a:endParaRPr sz="2000">
              <a:latin typeface="Courier New"/>
              <a:cs typeface="Courier New"/>
            </a:endParaRPr>
          </a:p>
          <a:p>
            <a:pPr marL="743585" marR="5080" indent="-304800">
              <a:lnSpc>
                <a:spcPct val="100000"/>
              </a:lnSpc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for </a:t>
            </a:r>
            <a:r>
              <a:rPr dirty="0" sz="2000" spc="-5" b="1">
                <a:latin typeface="Courier New"/>
                <a:cs typeface="Courier New"/>
              </a:rPr>
              <a:t>( i=1; i&lt;=N; i++ )  printf(“%d\n”, i</a:t>
            </a:r>
            <a:r>
              <a:rPr dirty="0" sz="2000" spc="-25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34620">
              <a:lnSpc>
                <a:spcPct val="100000"/>
              </a:lnSpc>
            </a:pPr>
            <a:r>
              <a:rPr dirty="0" sz="2000" spc="-5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 marL="20955">
              <a:lnSpc>
                <a:spcPct val="100000"/>
              </a:lnSpc>
              <a:spcBef>
                <a:spcPts val="5"/>
              </a:spcBef>
            </a:pPr>
            <a:r>
              <a:rPr dirty="0" sz="1800" b="1">
                <a:latin typeface="Microsoft YaHei"/>
                <a:cs typeface="Microsoft YaHei"/>
              </a:rPr>
              <a:t>令N=100,1000,10000,100000,…</a:t>
            </a:r>
            <a:endParaRPr sz="1800">
              <a:latin typeface="Microsoft YaHei"/>
              <a:cs typeface="Microsoft YaHei"/>
            </a:endParaRPr>
          </a:p>
          <a:p>
            <a:pPr marL="12700" marR="278765">
              <a:lnSpc>
                <a:spcPts val="1920"/>
              </a:lnSpc>
              <a:spcBef>
                <a:spcPts val="969"/>
              </a:spcBef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#include </a:t>
            </a:r>
            <a:r>
              <a:rPr dirty="0" sz="2000" spc="-5" b="1">
                <a:latin typeface="Courier New"/>
                <a:cs typeface="Courier New"/>
              </a:rPr>
              <a:t>&lt;stdio.h&gt; void  PrintN (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2000" spc="-5" b="1">
                <a:latin typeface="Courier New"/>
                <a:cs typeface="Courier New"/>
              </a:rPr>
              <a:t>N</a:t>
            </a:r>
            <a:r>
              <a:rPr dirty="0" sz="2000" spc="-1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);</a:t>
            </a:r>
            <a:endParaRPr sz="2000">
              <a:latin typeface="Courier New"/>
              <a:cs typeface="Courier New"/>
            </a:endParaRPr>
          </a:p>
          <a:p>
            <a:pPr marL="316865" marR="1955164" indent="-304800">
              <a:lnSpc>
                <a:spcPts val="1920"/>
              </a:lnSpc>
            </a:pP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2000" spc="-5" b="1">
                <a:latin typeface="Courier New"/>
                <a:cs typeface="Courier New"/>
              </a:rPr>
              <a:t>main</a:t>
            </a:r>
            <a:r>
              <a:rPr dirty="0" sz="2000" spc="-60" b="1"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(){ 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int</a:t>
            </a:r>
            <a:r>
              <a:rPr dirty="0" sz="2000" spc="-2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latin typeface="Courier New"/>
                <a:cs typeface="Courier New"/>
              </a:rPr>
              <a:t>N;</a:t>
            </a:r>
            <a:endParaRPr sz="2000">
              <a:latin typeface="Courier New"/>
              <a:cs typeface="Courier New"/>
            </a:endParaRPr>
          </a:p>
          <a:p>
            <a:pPr marL="316865" marR="1193165">
              <a:lnSpc>
                <a:spcPts val="1920"/>
              </a:lnSpc>
            </a:pPr>
            <a:r>
              <a:rPr dirty="0" sz="2000" spc="-5" b="1">
                <a:latin typeface="Courier New"/>
                <a:cs typeface="Courier New"/>
              </a:rPr>
              <a:t>scanf(“%d”,&amp;N);  </a:t>
            </a:r>
            <a:r>
              <a:rPr dirty="0" sz="2000" spc="-5" b="1">
                <a:latin typeface="Courier New"/>
                <a:cs typeface="Courier New"/>
              </a:rPr>
              <a:t>PrintN( N ); 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2000" spc="-1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dirty="0" sz="2000" spc="-5" b="1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ts val="1935"/>
              </a:lnSpc>
            </a:pPr>
            <a:r>
              <a:rPr dirty="0" sz="2000" spc="-5" b="1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69393" y="2686050"/>
            <a:ext cx="3949446" cy="452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344258" y="4135628"/>
            <a:ext cx="1885314" cy="299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32384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解决问题 方法的效 率跟</a:t>
            </a:r>
            <a:r>
              <a:rPr dirty="0" sz="3600" spc="5" b="1">
                <a:solidFill>
                  <a:srgbClr val="FFFF00"/>
                </a:solidFill>
                <a:latin typeface="Microsoft JhengHei UI"/>
                <a:cs typeface="Microsoft JhengHei UI"/>
              </a:rPr>
              <a:t>空间 的利用率 </a:t>
            </a: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有关</a:t>
            </a:r>
            <a:endParaRPr sz="3600">
              <a:latin typeface="PMingLiU"/>
              <a:cs typeface="PMingLiU"/>
            </a:endParaRPr>
          </a:p>
          <a:p>
            <a:pPr algn="r" marR="5080">
              <a:lnSpc>
                <a:spcPct val="100000"/>
              </a:lnSpc>
              <a:spcBef>
                <a:spcPts val="320"/>
              </a:spcBef>
            </a:pPr>
            <a:r>
              <a:rPr dirty="0" sz="1200">
                <a:latin typeface="Verdana"/>
                <a:cs typeface="Verdana"/>
              </a:rPr>
              <a:t>5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179" y="1013253"/>
            <a:ext cx="8626475" cy="1558925"/>
          </a:xfrm>
          <a:prstGeom prst="rect"/>
        </p:spPr>
        <p:txBody>
          <a:bodyPr wrap="square" lIns="0" tIns="96520" rIns="0" bIns="0" rtlCol="0" vert="horz">
            <a:spAutoFit/>
          </a:bodyPr>
          <a:lstStyle/>
          <a:p>
            <a:pPr marL="252095">
              <a:lnSpc>
                <a:spcPct val="100000"/>
              </a:lnSpc>
              <a:spcBef>
                <a:spcPts val="760"/>
              </a:spcBef>
            </a:pPr>
            <a:r>
              <a:rPr dirty="0" sz="2800" spc="-5">
                <a:solidFill>
                  <a:srgbClr val="000000"/>
                </a:solidFill>
              </a:rPr>
              <a:t>1．</a:t>
            </a:r>
            <a:r>
              <a:rPr dirty="0" sz="2800">
                <a:solidFill>
                  <a:srgbClr val="FF0000"/>
                </a:solidFill>
              </a:rPr>
              <a:t>正确性</a:t>
            </a:r>
            <a:endParaRPr sz="2800"/>
          </a:p>
          <a:p>
            <a:pPr marL="12700" marR="5080" indent="418465">
              <a:lnSpc>
                <a:spcPts val="4029"/>
              </a:lnSpc>
              <a:spcBef>
                <a:spcPts val="235"/>
              </a:spcBef>
            </a:pPr>
            <a:r>
              <a:rPr dirty="0" sz="2800">
                <a:solidFill>
                  <a:srgbClr val="0000FF"/>
                </a:solidFill>
              </a:rPr>
              <a:t>首先，</a:t>
            </a:r>
            <a:r>
              <a:rPr dirty="0" sz="2800" b="0">
                <a:solidFill>
                  <a:srgbClr val="000000"/>
                </a:solidFill>
                <a:latin typeface="Microsoft YaHei"/>
                <a:cs typeface="Microsoft YaHei"/>
              </a:rPr>
              <a:t>算法应当</a:t>
            </a:r>
            <a:r>
              <a:rPr dirty="0" sz="2800">
                <a:solidFill>
                  <a:srgbClr val="000000"/>
                </a:solidFill>
              </a:rPr>
              <a:t>满足</a:t>
            </a:r>
            <a:r>
              <a:rPr dirty="0" sz="2800" spc="-5" b="0">
                <a:solidFill>
                  <a:srgbClr val="000000"/>
                </a:solidFill>
                <a:latin typeface="Microsoft YaHei"/>
                <a:cs typeface="Microsoft YaHei"/>
              </a:rPr>
              <a:t>以特定的</a:t>
            </a:r>
            <a:r>
              <a:rPr dirty="0" sz="2800" spc="-5">
                <a:solidFill>
                  <a:srgbClr val="000000"/>
                </a:solidFill>
              </a:rPr>
              <a:t>“规格说明”</a:t>
            </a:r>
            <a:r>
              <a:rPr dirty="0" sz="2800" spc="-5" b="0">
                <a:solidFill>
                  <a:srgbClr val="000000"/>
                </a:solidFill>
                <a:latin typeface="Microsoft YaHei"/>
                <a:cs typeface="Microsoft YaHei"/>
              </a:rPr>
              <a:t>方式给出 </a:t>
            </a:r>
            <a:r>
              <a:rPr dirty="0" sz="2800" b="0">
                <a:solidFill>
                  <a:srgbClr val="000000"/>
                </a:solidFill>
                <a:latin typeface="Microsoft YaHei"/>
                <a:cs typeface="Microsoft YaHei"/>
              </a:rPr>
              <a:t>的</a:t>
            </a:r>
            <a:r>
              <a:rPr dirty="0" sz="2800">
                <a:solidFill>
                  <a:srgbClr val="000000"/>
                </a:solidFill>
              </a:rPr>
              <a:t>需求</a:t>
            </a:r>
            <a:r>
              <a:rPr dirty="0" sz="2800" b="0">
                <a:solidFill>
                  <a:srgbClr val="000000"/>
                </a:solidFill>
                <a:latin typeface="Microsoft YaHei"/>
                <a:cs typeface="Microsoft YaHei"/>
              </a:rPr>
              <a:t>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201" y="2517448"/>
            <a:ext cx="8724265" cy="4145279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102235" indent="418465">
              <a:lnSpc>
                <a:spcPts val="4029"/>
              </a:lnSpc>
              <a:spcBef>
                <a:spcPts val="345"/>
              </a:spcBef>
            </a:pPr>
            <a:r>
              <a:rPr dirty="0" sz="2800" b="1">
                <a:solidFill>
                  <a:srgbClr val="0000FF"/>
                </a:solidFill>
                <a:latin typeface="Microsoft YaHei"/>
                <a:cs typeface="Microsoft YaHei"/>
              </a:rPr>
              <a:t>其次，</a:t>
            </a:r>
            <a:r>
              <a:rPr dirty="0" sz="2800">
                <a:latin typeface="Microsoft YaHei"/>
                <a:cs typeface="Microsoft YaHei"/>
              </a:rPr>
              <a:t>对算法是否</a:t>
            </a:r>
            <a:r>
              <a:rPr dirty="0" sz="2800" b="1">
                <a:latin typeface="Microsoft YaHei"/>
                <a:cs typeface="Microsoft YaHei"/>
              </a:rPr>
              <a:t>“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正</a:t>
            </a:r>
            <a:r>
              <a:rPr dirty="0" sz="2800" spc="-10" b="1">
                <a:solidFill>
                  <a:srgbClr val="FF0000"/>
                </a:solidFill>
                <a:latin typeface="Microsoft YaHei"/>
                <a:cs typeface="Microsoft YaHei"/>
              </a:rPr>
              <a:t>确</a:t>
            </a:r>
            <a:r>
              <a:rPr dirty="0" sz="2800" b="1">
                <a:latin typeface="Microsoft YaHei"/>
                <a:cs typeface="Microsoft YaHei"/>
              </a:rPr>
              <a:t>”的</a:t>
            </a:r>
            <a:r>
              <a:rPr dirty="0" sz="2800" spc="-5">
                <a:latin typeface="Microsoft YaHei"/>
                <a:cs typeface="Microsoft YaHei"/>
              </a:rPr>
              <a:t>理解可以有以</a:t>
            </a:r>
            <a:r>
              <a:rPr dirty="0" sz="2800" spc="-10">
                <a:latin typeface="Microsoft YaHei"/>
                <a:cs typeface="Microsoft YaHei"/>
              </a:rPr>
              <a:t>下</a:t>
            </a:r>
            <a:r>
              <a:rPr dirty="0" sz="2800" b="1">
                <a:latin typeface="Microsoft YaHei"/>
                <a:cs typeface="Microsoft YaHei"/>
              </a:rPr>
              <a:t>四个层 </a:t>
            </a:r>
            <a:r>
              <a:rPr dirty="0" sz="2800" b="1">
                <a:latin typeface="Microsoft YaHei"/>
                <a:cs typeface="Microsoft YaHei"/>
              </a:rPr>
              <a:t>次</a:t>
            </a:r>
            <a:r>
              <a:rPr dirty="0" sz="2800">
                <a:latin typeface="Microsoft YaHei"/>
                <a:cs typeface="Microsoft YaHei"/>
              </a:rPr>
              <a:t>：</a:t>
            </a:r>
            <a:endParaRPr sz="2800">
              <a:latin typeface="Microsoft YaHei"/>
              <a:cs typeface="Microsoft YaHei"/>
            </a:endParaRPr>
          </a:p>
          <a:p>
            <a:pPr marL="1216660" indent="-562610">
              <a:lnSpc>
                <a:spcPts val="2090"/>
              </a:lnSpc>
              <a:buSzPct val="96428"/>
              <a:buFont typeface="Microsoft YaHei"/>
              <a:buAutoNum type="alphaLcPeriod"/>
              <a:tabLst>
                <a:tab pos="1216660" algn="l"/>
              </a:tabLst>
            </a:pPr>
            <a:r>
              <a:rPr dirty="0" sz="2800" spc="-5">
                <a:latin typeface="Microsoft YaHei"/>
                <a:cs typeface="Microsoft YaHei"/>
              </a:rPr>
              <a:t>程序中不含语法错误；</a:t>
            </a:r>
            <a:endParaRPr sz="2800">
              <a:latin typeface="Microsoft YaHei"/>
              <a:cs typeface="Microsoft YaHei"/>
            </a:endParaRPr>
          </a:p>
          <a:p>
            <a:pPr marL="1247140" indent="-593725">
              <a:lnSpc>
                <a:spcPts val="3260"/>
              </a:lnSpc>
              <a:buSzPct val="96428"/>
              <a:buFont typeface="Microsoft YaHei"/>
              <a:buAutoNum type="alphaLcPeriod"/>
              <a:tabLst>
                <a:tab pos="1247775" algn="l"/>
              </a:tabLst>
            </a:pPr>
            <a:r>
              <a:rPr dirty="0" sz="2800" spc="-5">
                <a:latin typeface="Microsoft YaHei"/>
                <a:cs typeface="Microsoft YaHei"/>
              </a:rPr>
              <a:t>程序对于几组输入数据能够得出满足要求的结果</a:t>
            </a:r>
            <a:endParaRPr sz="2800">
              <a:latin typeface="Microsoft YaHei"/>
              <a:cs typeface="Microsoft YaHei"/>
            </a:endParaRPr>
          </a:p>
          <a:p>
            <a:pPr marL="654050">
              <a:lnSpc>
                <a:spcPct val="100000"/>
              </a:lnSpc>
              <a:spcBef>
                <a:spcPts val="145"/>
              </a:spcBef>
            </a:pP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c．程序对于精心选择的、典型、苛刻且带有刁难性</a:t>
            </a:r>
            <a:endParaRPr sz="2800">
              <a:latin typeface="Microsoft YaHei"/>
              <a:cs typeface="Microsoft YaHei"/>
            </a:endParaRPr>
          </a:p>
          <a:p>
            <a:pPr marL="654050">
              <a:lnSpc>
                <a:spcPct val="100000"/>
              </a:lnSpc>
              <a:spcBef>
                <a:spcPts val="670"/>
              </a:spcBef>
            </a:pPr>
            <a:r>
              <a:rPr dirty="0" sz="2800" spc="-5" b="1">
                <a:solidFill>
                  <a:srgbClr val="FF0000"/>
                </a:solidFill>
                <a:latin typeface="Microsoft YaHei"/>
                <a:cs typeface="Microsoft YaHei"/>
              </a:rPr>
              <a:t>的几组输入数据能够得出满足要求的结果；</a:t>
            </a:r>
            <a:endParaRPr sz="2800">
              <a:latin typeface="Microsoft YaHei"/>
              <a:cs typeface="Microsoft YaHei"/>
            </a:endParaRPr>
          </a:p>
          <a:p>
            <a:pPr marL="654050">
              <a:lnSpc>
                <a:spcPct val="100000"/>
              </a:lnSpc>
              <a:spcBef>
                <a:spcPts val="180"/>
              </a:spcBef>
            </a:pPr>
            <a:r>
              <a:rPr dirty="0" sz="2800" spc="-5" b="1">
                <a:latin typeface="Microsoft YaHei"/>
                <a:cs typeface="Microsoft YaHei"/>
              </a:rPr>
              <a:t>d．</a:t>
            </a:r>
            <a:r>
              <a:rPr dirty="0" sz="2800" spc="-5">
                <a:latin typeface="Microsoft YaHei"/>
                <a:cs typeface="Microsoft YaHei"/>
              </a:rPr>
              <a:t>程序对于一切合法的输入数据都能得出满足要</a:t>
            </a:r>
            <a:endParaRPr sz="2800">
              <a:latin typeface="Microsoft YaHei"/>
              <a:cs typeface="Microsoft YaHei"/>
            </a:endParaRPr>
          </a:p>
          <a:p>
            <a:pPr marL="654050">
              <a:lnSpc>
                <a:spcPct val="100000"/>
              </a:lnSpc>
              <a:spcBef>
                <a:spcPts val="675"/>
              </a:spcBef>
            </a:pPr>
            <a:r>
              <a:rPr dirty="0" sz="2800">
                <a:latin typeface="Microsoft YaHei"/>
                <a:cs typeface="Microsoft YaHei"/>
              </a:rPr>
              <a:t>求的结果；</a:t>
            </a:r>
            <a:endParaRPr sz="2800">
              <a:latin typeface="Microsoft YaHei"/>
              <a:cs typeface="Microsoft YaHei"/>
            </a:endParaRPr>
          </a:p>
          <a:p>
            <a:pPr marL="654050">
              <a:lnSpc>
                <a:spcPct val="100000"/>
              </a:lnSpc>
              <a:spcBef>
                <a:spcPts val="310"/>
              </a:spcBef>
            </a:pPr>
            <a:r>
              <a:rPr dirty="0" sz="2800">
                <a:latin typeface="Microsoft YaHei"/>
                <a:cs typeface="Microsoft YaHei"/>
              </a:rPr>
              <a:t>通常以</a:t>
            </a:r>
            <a:r>
              <a:rPr dirty="0" sz="2800">
                <a:solidFill>
                  <a:srgbClr val="9A00CC"/>
                </a:solidFill>
                <a:latin typeface="Microsoft YaHei"/>
                <a:cs typeface="Microsoft YaHei"/>
              </a:rPr>
              <a:t>第</a:t>
            </a:r>
            <a:r>
              <a:rPr dirty="0" sz="2800" spc="-20">
                <a:solidFill>
                  <a:srgbClr val="9A00CC"/>
                </a:solidFill>
                <a:latin typeface="Microsoft YaHei"/>
                <a:cs typeface="Microsoft YaHei"/>
              </a:rPr>
              <a:t> </a:t>
            </a:r>
            <a:r>
              <a:rPr dirty="0" sz="2800" b="1">
                <a:solidFill>
                  <a:srgbClr val="9A00CC"/>
                </a:solidFill>
                <a:latin typeface="Microsoft YaHei"/>
                <a:cs typeface="Microsoft YaHei"/>
              </a:rPr>
              <a:t>c</a:t>
            </a:r>
            <a:r>
              <a:rPr dirty="0" sz="2800" spc="-5" b="1">
                <a:solidFill>
                  <a:srgbClr val="9A00CC"/>
                </a:solidFill>
                <a:latin typeface="Microsoft YaHei"/>
                <a:cs typeface="Microsoft YaHei"/>
              </a:rPr>
              <a:t> </a:t>
            </a:r>
            <a:r>
              <a:rPr dirty="0" sz="2800">
                <a:solidFill>
                  <a:srgbClr val="9A00CC"/>
                </a:solidFill>
                <a:latin typeface="Microsoft YaHei"/>
                <a:cs typeface="Microsoft YaHei"/>
              </a:rPr>
              <a:t>层</a:t>
            </a:r>
            <a:r>
              <a:rPr dirty="0" sz="2800" spc="-5">
                <a:latin typeface="Microsoft YaHei"/>
                <a:cs typeface="Microsoft YaHei"/>
              </a:rPr>
              <a:t>意义的正确性作为衡量一个算法是否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7806" y="6743213"/>
            <a:ext cx="216090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Microsoft YaHei"/>
                <a:cs typeface="Microsoft YaHei"/>
              </a:rPr>
              <a:t>合格的标准。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50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2172" y="936311"/>
            <a:ext cx="8626475" cy="2553970"/>
          </a:xfrm>
          <a:prstGeom prst="rect"/>
        </p:spPr>
        <p:txBody>
          <a:bodyPr wrap="square" lIns="0" tIns="209550" rIns="0" bIns="0" rtlCol="0" vert="horz">
            <a:spAutoFit/>
          </a:bodyPr>
          <a:lstStyle/>
          <a:p>
            <a:pPr algn="just" marL="34290">
              <a:lnSpc>
                <a:spcPct val="100000"/>
              </a:lnSpc>
              <a:spcBef>
                <a:spcPts val="1650"/>
              </a:spcBef>
            </a:pPr>
            <a:r>
              <a:rPr dirty="0" sz="2800">
                <a:solidFill>
                  <a:srgbClr val="000000"/>
                </a:solidFill>
              </a:rPr>
              <a:t>2.</a:t>
            </a:r>
            <a:r>
              <a:rPr dirty="0" sz="2800" spc="-10">
                <a:solidFill>
                  <a:srgbClr val="000000"/>
                </a:solidFill>
              </a:rPr>
              <a:t> </a:t>
            </a:r>
            <a:r>
              <a:rPr dirty="0" sz="2800">
                <a:solidFill>
                  <a:srgbClr val="FF0000"/>
                </a:solidFill>
              </a:rPr>
              <a:t>可读性</a:t>
            </a:r>
            <a:endParaRPr sz="2800"/>
          </a:p>
          <a:p>
            <a:pPr algn="just" marL="12700" marR="5080" indent="418465">
              <a:lnSpc>
                <a:spcPts val="5040"/>
              </a:lnSpc>
              <a:spcBef>
                <a:spcPts val="325"/>
              </a:spcBef>
            </a:pPr>
            <a:r>
              <a:rPr dirty="0" sz="2800" b="0">
                <a:solidFill>
                  <a:srgbClr val="000000"/>
                </a:solidFill>
                <a:latin typeface="Microsoft YaHei"/>
                <a:cs typeface="Microsoft YaHei"/>
              </a:rPr>
              <a:t>算法主要是为了人的</a:t>
            </a:r>
            <a:r>
              <a:rPr dirty="0" sz="2800" spc="-5">
                <a:solidFill>
                  <a:srgbClr val="000000"/>
                </a:solidFill>
              </a:rPr>
              <a:t>阅读与交</a:t>
            </a:r>
            <a:r>
              <a:rPr dirty="0" sz="2800" spc="-10">
                <a:solidFill>
                  <a:srgbClr val="000000"/>
                </a:solidFill>
              </a:rPr>
              <a:t>流</a:t>
            </a:r>
            <a:r>
              <a:rPr dirty="0" sz="2800" spc="-5" b="0">
                <a:solidFill>
                  <a:srgbClr val="000000"/>
                </a:solidFill>
                <a:latin typeface="Microsoft YaHei"/>
                <a:cs typeface="Microsoft YaHei"/>
              </a:rPr>
              <a:t>，其次才是为计算机 </a:t>
            </a:r>
            <a:r>
              <a:rPr dirty="0" sz="2800" b="0">
                <a:solidFill>
                  <a:srgbClr val="000000"/>
                </a:solidFill>
                <a:latin typeface="Microsoft YaHei"/>
                <a:cs typeface="Microsoft YaHei"/>
              </a:rPr>
              <a:t>执行，因此算法应该</a:t>
            </a:r>
            <a:r>
              <a:rPr dirty="0" sz="2800">
                <a:solidFill>
                  <a:srgbClr val="0000FF"/>
                </a:solidFill>
              </a:rPr>
              <a:t>易</a:t>
            </a:r>
            <a:r>
              <a:rPr dirty="0" sz="2800" spc="-10">
                <a:solidFill>
                  <a:srgbClr val="0000FF"/>
                </a:solidFill>
              </a:rPr>
              <a:t>于</a:t>
            </a:r>
            <a:r>
              <a:rPr dirty="0" sz="2800" b="0">
                <a:solidFill>
                  <a:srgbClr val="0000FF"/>
                </a:solidFill>
                <a:latin typeface="Microsoft YaHei"/>
                <a:cs typeface="Microsoft YaHei"/>
              </a:rPr>
              <a:t>人的</a:t>
            </a:r>
            <a:r>
              <a:rPr dirty="0" sz="2800" spc="-10">
                <a:solidFill>
                  <a:srgbClr val="0000FF"/>
                </a:solidFill>
              </a:rPr>
              <a:t>理</a:t>
            </a:r>
            <a:r>
              <a:rPr dirty="0" sz="2800">
                <a:solidFill>
                  <a:srgbClr val="0000FF"/>
                </a:solidFill>
              </a:rPr>
              <a:t>解</a:t>
            </a:r>
            <a:r>
              <a:rPr dirty="0" sz="2800" spc="-5" b="0">
                <a:solidFill>
                  <a:srgbClr val="000000"/>
                </a:solidFill>
                <a:latin typeface="Microsoft YaHei"/>
                <a:cs typeface="Microsoft YaHei"/>
              </a:rPr>
              <a:t>；另一方面，晦涩难 读的程序易于隐藏较多错误而难以调试。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9685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1550"/>
              </a:spcBef>
            </a:pPr>
            <a:r>
              <a:rPr dirty="0"/>
              <a:t>3</a:t>
            </a:r>
            <a:r>
              <a:rPr dirty="0" spc="-5"/>
              <a:t> .</a:t>
            </a:r>
            <a:r>
              <a:rPr dirty="0">
                <a:solidFill>
                  <a:srgbClr val="FF0000"/>
                </a:solidFill>
              </a:rPr>
              <a:t>健壮性</a:t>
            </a:r>
          </a:p>
          <a:p>
            <a:pPr marL="12700" marR="5080" indent="314325">
              <a:lnSpc>
                <a:spcPct val="140000"/>
              </a:lnSpc>
              <a:spcBef>
                <a:spcPts val="110"/>
              </a:spcBef>
            </a:pPr>
            <a:r>
              <a:rPr dirty="0" b="0">
                <a:latin typeface="Microsoft YaHei"/>
                <a:cs typeface="Microsoft YaHei"/>
              </a:rPr>
              <a:t>当</a:t>
            </a:r>
            <a:r>
              <a:rPr dirty="0" b="0">
                <a:solidFill>
                  <a:srgbClr val="FF0000"/>
                </a:solidFill>
                <a:latin typeface="Microsoft YaHei"/>
                <a:cs typeface="Microsoft YaHei"/>
              </a:rPr>
              <a:t>输入的数据</a:t>
            </a:r>
            <a:r>
              <a:rPr dirty="0">
                <a:solidFill>
                  <a:srgbClr val="FF0000"/>
                </a:solidFill>
              </a:rPr>
              <a:t>非法</a:t>
            </a:r>
            <a:r>
              <a:rPr dirty="0" spc="-5" b="0">
                <a:latin typeface="Microsoft YaHei"/>
                <a:cs typeface="Microsoft YaHei"/>
              </a:rPr>
              <a:t>时，算法应当恰当地作出反映 </a:t>
            </a:r>
            <a:r>
              <a:rPr dirty="0" b="0">
                <a:latin typeface="Microsoft YaHei"/>
                <a:cs typeface="Microsoft YaHei"/>
              </a:rPr>
              <a:t>或</a:t>
            </a:r>
            <a:r>
              <a:rPr dirty="0" spc="-5">
                <a:solidFill>
                  <a:srgbClr val="FF0000"/>
                </a:solidFill>
              </a:rPr>
              <a:t>进行相应处</a:t>
            </a:r>
            <a:r>
              <a:rPr dirty="0">
                <a:solidFill>
                  <a:srgbClr val="FF0000"/>
                </a:solidFill>
              </a:rPr>
              <a:t>理</a:t>
            </a:r>
            <a:r>
              <a:rPr dirty="0" spc="-5" b="0">
                <a:latin typeface="Microsoft YaHei"/>
                <a:cs typeface="Microsoft YaHei"/>
              </a:rPr>
              <a:t>，而不是产生莫名奇妙的输出结果。 </a:t>
            </a:r>
            <a:r>
              <a:rPr dirty="0" b="0">
                <a:latin typeface="Microsoft YaHei"/>
                <a:cs typeface="Microsoft YaHei"/>
              </a:rPr>
              <a:t>并且，</a:t>
            </a:r>
            <a:r>
              <a:rPr dirty="0"/>
              <a:t>处理出错的方法</a:t>
            </a:r>
            <a:r>
              <a:rPr dirty="0" spc="-5" b="0">
                <a:latin typeface="Microsoft YaHei"/>
                <a:cs typeface="Microsoft YaHei"/>
              </a:rPr>
              <a:t>不应是中断程序的执行，而 </a:t>
            </a:r>
            <a:r>
              <a:rPr dirty="0" b="0">
                <a:latin typeface="Microsoft YaHei"/>
                <a:cs typeface="Microsoft YaHei"/>
              </a:rPr>
              <a:t>应是</a:t>
            </a:r>
            <a:r>
              <a:rPr dirty="0"/>
              <a:t>返回</a:t>
            </a:r>
            <a:r>
              <a:rPr dirty="0" b="0">
                <a:latin typeface="Microsoft YaHei"/>
                <a:cs typeface="Microsoft YaHei"/>
              </a:rPr>
              <a:t>一个</a:t>
            </a:r>
            <a:r>
              <a:rPr dirty="0" spc="-5"/>
              <a:t>表示错误或错误性质的</a:t>
            </a:r>
            <a:r>
              <a:rPr dirty="0" spc="-10"/>
              <a:t>值</a:t>
            </a:r>
            <a:r>
              <a:rPr dirty="0" spc="-5" b="0">
                <a:latin typeface="Microsoft YaHei"/>
                <a:cs typeface="Microsoft YaHei"/>
              </a:rPr>
              <a:t>，以便在更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2172" y="6653248"/>
            <a:ext cx="42951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Microsoft YaHei"/>
                <a:cs typeface="Microsoft YaHei"/>
              </a:rPr>
              <a:t>高的抽象层次上进行处理。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0021" y="6919974"/>
            <a:ext cx="219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Verdana"/>
                <a:cs typeface="Verdana"/>
              </a:rPr>
              <a:t>51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439" y="970025"/>
            <a:ext cx="4655820" cy="109855"/>
          </a:xfrm>
          <a:custGeom>
            <a:avLst/>
            <a:gdLst/>
            <a:ahLst/>
            <a:cxnLst/>
            <a:rect l="l" t="t" r="r" b="b"/>
            <a:pathLst>
              <a:path w="4655820" h="109855">
                <a:moveTo>
                  <a:pt x="0" y="0"/>
                </a:moveTo>
                <a:lnTo>
                  <a:pt x="0" y="109728"/>
                </a:lnTo>
                <a:lnTo>
                  <a:pt x="4655820" y="109727"/>
                </a:lnTo>
                <a:lnTo>
                  <a:pt x="4655820" y="0"/>
                </a:lnTo>
                <a:lnTo>
                  <a:pt x="0" y="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84439" y="970025"/>
            <a:ext cx="7958455" cy="0"/>
          </a:xfrm>
          <a:custGeom>
            <a:avLst/>
            <a:gdLst/>
            <a:ahLst/>
            <a:cxnLst/>
            <a:rect l="l" t="t" r="r" b="b"/>
            <a:pathLst>
              <a:path w="7958455" h="0">
                <a:moveTo>
                  <a:pt x="0" y="0"/>
                </a:moveTo>
                <a:lnTo>
                  <a:pt x="7958328" y="0"/>
                </a:lnTo>
              </a:path>
            </a:pathLst>
          </a:custGeom>
          <a:ln w="9143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4271" y="1204975"/>
            <a:ext cx="8778240" cy="2329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Microsoft YaHei"/>
                <a:cs typeface="Microsoft YaHei"/>
              </a:rPr>
              <a:t>4</a:t>
            </a:r>
            <a:r>
              <a:rPr dirty="0" sz="2800" spc="-5" b="1">
                <a:latin typeface="Microsoft YaHei"/>
                <a:cs typeface="Microsoft YaHei"/>
              </a:rPr>
              <a:t> .</a:t>
            </a:r>
            <a:r>
              <a:rPr dirty="0" sz="2800" b="1">
                <a:solidFill>
                  <a:srgbClr val="FF0000"/>
                </a:solidFill>
                <a:latin typeface="Microsoft YaHei"/>
                <a:cs typeface="Microsoft YaHei"/>
              </a:rPr>
              <a:t>高效率与低存储量需求</a:t>
            </a:r>
            <a:endParaRPr sz="2800">
              <a:latin typeface="Microsoft YaHei"/>
              <a:cs typeface="Microsoft YaHei"/>
            </a:endParaRPr>
          </a:p>
          <a:p>
            <a:pPr marL="588645">
              <a:lnSpc>
                <a:spcPct val="100000"/>
              </a:lnSpc>
              <a:spcBef>
                <a:spcPts val="2010"/>
              </a:spcBef>
            </a:pPr>
            <a:r>
              <a:rPr dirty="0" sz="2800">
                <a:latin typeface="Microsoft YaHei"/>
                <a:cs typeface="Microsoft YaHei"/>
              </a:rPr>
              <a:t>通常，效率指的是</a:t>
            </a:r>
            <a:r>
              <a:rPr dirty="0" sz="2800" spc="-5">
                <a:solidFill>
                  <a:srgbClr val="FF0000"/>
                </a:solidFill>
                <a:latin typeface="Microsoft YaHei"/>
                <a:cs typeface="Microsoft YaHei"/>
              </a:rPr>
              <a:t>算法执行时</a:t>
            </a:r>
            <a:r>
              <a:rPr dirty="0" sz="2800" spc="-10">
                <a:solidFill>
                  <a:srgbClr val="FF0000"/>
                </a:solidFill>
                <a:latin typeface="Microsoft YaHei"/>
                <a:cs typeface="Microsoft YaHei"/>
              </a:rPr>
              <a:t>间</a:t>
            </a:r>
            <a:r>
              <a:rPr dirty="0" sz="2800">
                <a:latin typeface="Microsoft YaHei"/>
                <a:cs typeface="Microsoft YaHei"/>
              </a:rPr>
              <a:t>；</a:t>
            </a:r>
            <a:endParaRPr sz="2800">
              <a:latin typeface="Microsoft YaHei"/>
              <a:cs typeface="Microsoft YaHei"/>
            </a:endParaRPr>
          </a:p>
          <a:p>
            <a:pPr marL="588645" marR="5080" indent="-635">
              <a:lnSpc>
                <a:spcPct val="140000"/>
              </a:lnSpc>
            </a:pPr>
            <a:r>
              <a:rPr dirty="0" sz="2800" spc="-5">
                <a:latin typeface="Microsoft YaHei"/>
                <a:cs typeface="Microsoft YaHei"/>
              </a:rPr>
              <a:t>存储量指的是算法执行过程</a:t>
            </a:r>
            <a:r>
              <a:rPr dirty="0" sz="2800">
                <a:latin typeface="Microsoft YaHei"/>
                <a:cs typeface="Microsoft YaHei"/>
              </a:rPr>
              <a:t>中</a:t>
            </a:r>
            <a:r>
              <a:rPr dirty="0" sz="2800" spc="-5">
                <a:solidFill>
                  <a:srgbClr val="FF0000"/>
                </a:solidFill>
                <a:latin typeface="Microsoft YaHei"/>
                <a:cs typeface="Microsoft YaHei"/>
              </a:rPr>
              <a:t>所需的最大存储空</a:t>
            </a:r>
            <a:r>
              <a:rPr dirty="0" sz="2800" spc="-10">
                <a:solidFill>
                  <a:srgbClr val="FF0000"/>
                </a:solidFill>
                <a:latin typeface="Microsoft YaHei"/>
                <a:cs typeface="Microsoft YaHei"/>
              </a:rPr>
              <a:t>间</a:t>
            </a:r>
            <a:r>
              <a:rPr dirty="0" sz="2800">
                <a:latin typeface="Microsoft YaHei"/>
                <a:cs typeface="Microsoft YaHei"/>
              </a:rPr>
              <a:t>， </a:t>
            </a:r>
            <a:r>
              <a:rPr dirty="0" sz="2800" spc="-5">
                <a:latin typeface="Microsoft YaHei"/>
                <a:cs typeface="Microsoft YaHei"/>
              </a:rPr>
              <a:t>两者都与问题的规模有关。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52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973" y="1429004"/>
            <a:ext cx="6788784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数据结构被形式定义为</a:t>
            </a:r>
            <a:r>
              <a:rPr dirty="0" sz="2600" spc="-35">
                <a:latin typeface="Microsoft YaHei"/>
                <a:cs typeface="Microsoft YaHei"/>
              </a:rPr>
              <a:t>(D,S)，</a:t>
            </a:r>
            <a:r>
              <a:rPr dirty="0" sz="2600" spc="-10">
                <a:latin typeface="Microsoft YaHei"/>
                <a:cs typeface="Microsoft YaHei"/>
              </a:rPr>
              <a:t>其中D</a:t>
            </a:r>
            <a:r>
              <a:rPr dirty="0" sz="2600" spc="-5">
                <a:latin typeface="Microsoft YaHei"/>
                <a:cs typeface="Microsoft YaHei"/>
              </a:rPr>
              <a:t>是</a:t>
            </a:r>
            <a:r>
              <a:rPr dirty="0" sz="2600" spc="-25">
                <a:latin typeface="Microsoft YaHei"/>
                <a:cs typeface="Microsoft YaHei"/>
              </a:rPr>
              <a:t>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[填空1]  </a:t>
            </a:r>
            <a:r>
              <a:rPr dirty="0" sz="2600" spc="-5">
                <a:latin typeface="Microsoft YaHei"/>
                <a:cs typeface="Microsoft YaHei"/>
              </a:rPr>
              <a:t>的有限集合，S是D上的</a:t>
            </a:r>
            <a:r>
              <a:rPr dirty="0" sz="2600" spc="10">
                <a:latin typeface="Microsoft YaHei"/>
                <a:cs typeface="Microsoft YaHei"/>
              </a:rPr>
              <a:t>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[填空2] </a:t>
            </a:r>
            <a:r>
              <a:rPr dirty="0" sz="2600" spc="-5">
                <a:latin typeface="Microsoft YaHei"/>
                <a:cs typeface="Microsoft YaHei"/>
              </a:rPr>
              <a:t>有限集合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6199632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0" y="0"/>
                </a:moveTo>
                <a:lnTo>
                  <a:pt x="0" y="364998"/>
                </a:lnTo>
                <a:lnTo>
                  <a:pt x="9143999" y="36499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B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2分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83691" y="6262657"/>
            <a:ext cx="252666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5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973" y="1230883"/>
            <a:ext cx="7051675" cy="1214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对于给定的n个元素，可以构造出的逻辑结构有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[填空1] </a:t>
            </a:r>
            <a:r>
              <a:rPr dirty="0" sz="2600" spc="-5">
                <a:latin typeface="Microsoft YaHei"/>
                <a:cs typeface="Microsoft YaHei"/>
              </a:rPr>
              <a:t>结构、</a:t>
            </a:r>
            <a:r>
              <a:rPr dirty="0" sz="2600" spc="5">
                <a:latin typeface="Microsoft YaHei"/>
                <a:cs typeface="Microsoft YaHei"/>
              </a:rPr>
              <a:t>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[填空2]</a:t>
            </a:r>
            <a:r>
              <a:rPr dirty="0" sz="2600" spc="-5">
                <a:latin typeface="Microsoft YaHei"/>
                <a:cs typeface="Microsoft YaHei"/>
              </a:rPr>
              <a:t>结构、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[填空3]</a:t>
            </a:r>
            <a:r>
              <a:rPr dirty="0" sz="2600" spc="-5">
                <a:latin typeface="Microsoft YaHei"/>
                <a:cs typeface="Microsoft YaHei"/>
              </a:rPr>
              <a:t>结构、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 空4]</a:t>
            </a:r>
            <a:r>
              <a:rPr dirty="0" sz="2600" spc="-5">
                <a:latin typeface="Microsoft YaHei"/>
                <a:cs typeface="Microsoft YaHei"/>
              </a:rPr>
              <a:t>结构。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6199632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0" y="0"/>
                </a:moveTo>
                <a:lnTo>
                  <a:pt x="0" y="364998"/>
                </a:lnTo>
                <a:lnTo>
                  <a:pt x="9143999" y="36499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B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4分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83691" y="6262657"/>
            <a:ext cx="252666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5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973" y="1429004"/>
            <a:ext cx="6907530" cy="81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算法的五个重要特性是</a:t>
            </a:r>
            <a:r>
              <a:rPr dirty="0" sz="2600" spc="5">
                <a:latin typeface="Microsoft YaHei"/>
                <a:cs typeface="Microsoft YaHei"/>
              </a:rPr>
              <a:t> </a:t>
            </a:r>
            <a:r>
              <a:rPr dirty="0" sz="2600" spc="-5">
                <a:solidFill>
                  <a:srgbClr val="639EF4"/>
                </a:solidFill>
                <a:latin typeface="Microsoft YaHei"/>
                <a:cs typeface="Microsoft YaHei"/>
              </a:rPr>
              <a:t>[填空1]</a:t>
            </a:r>
            <a:r>
              <a:rPr dirty="0" sz="2600" spc="-20">
                <a:solidFill>
                  <a:srgbClr val="639EF4"/>
                </a:solidFill>
                <a:latin typeface="Microsoft YaHei"/>
                <a:cs typeface="Microsoft YaHei"/>
              </a:rPr>
              <a:t> </a:t>
            </a:r>
            <a:r>
              <a:rPr dirty="0" sz="2600" spc="-5">
                <a:latin typeface="Microsoft YaHei"/>
                <a:cs typeface="Microsoft YaHei"/>
              </a:rPr>
              <a:t>、正确性、可行 性、输入和输出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6199632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0" y="0"/>
                </a:moveTo>
                <a:lnTo>
                  <a:pt x="0" y="364998"/>
                </a:lnTo>
                <a:lnTo>
                  <a:pt x="9143999" y="36499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B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83691" y="6262657"/>
            <a:ext cx="252666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5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53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7973" y="1627124"/>
            <a:ext cx="420624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算法的时间复杂度取决于()。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85" y="3234191"/>
            <a:ext cx="167513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问题的规模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2385" y="4091457"/>
            <a:ext cx="266509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待处理数据的初态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2385" y="4948723"/>
            <a:ext cx="464502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问题的规模和待处理数据的初态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2385" y="5805989"/>
            <a:ext cx="167513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以上都不是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9645" y="3198876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57556"/>
                </a:moveTo>
                <a:lnTo>
                  <a:pt x="510208" y="211194"/>
                </a:lnTo>
                <a:lnTo>
                  <a:pt x="498265" y="167585"/>
                </a:lnTo>
                <a:lnTo>
                  <a:pt x="479241" y="127451"/>
                </a:lnTo>
                <a:lnTo>
                  <a:pt x="453858" y="91513"/>
                </a:lnTo>
                <a:lnTo>
                  <a:pt x="422836" y="60491"/>
                </a:lnTo>
                <a:lnTo>
                  <a:pt x="386898" y="35108"/>
                </a:lnTo>
                <a:lnTo>
                  <a:pt x="346764" y="16084"/>
                </a:lnTo>
                <a:lnTo>
                  <a:pt x="303155" y="4141"/>
                </a:lnTo>
                <a:lnTo>
                  <a:pt x="256794" y="0"/>
                </a:lnTo>
                <a:lnTo>
                  <a:pt x="210659" y="4141"/>
                </a:lnTo>
                <a:lnTo>
                  <a:pt x="167227" y="16084"/>
                </a:lnTo>
                <a:lnTo>
                  <a:pt x="127225" y="35108"/>
                </a:lnTo>
                <a:lnTo>
                  <a:pt x="91382" y="60491"/>
                </a:lnTo>
                <a:lnTo>
                  <a:pt x="60424" y="91513"/>
                </a:lnTo>
                <a:lnTo>
                  <a:pt x="35080" y="127451"/>
                </a:lnTo>
                <a:lnTo>
                  <a:pt x="16076" y="167585"/>
                </a:lnTo>
                <a:lnTo>
                  <a:pt x="4140" y="211194"/>
                </a:lnTo>
                <a:lnTo>
                  <a:pt x="0" y="257556"/>
                </a:lnTo>
                <a:lnTo>
                  <a:pt x="4140" y="303690"/>
                </a:lnTo>
                <a:lnTo>
                  <a:pt x="16076" y="347122"/>
                </a:lnTo>
                <a:lnTo>
                  <a:pt x="35080" y="387124"/>
                </a:lnTo>
                <a:lnTo>
                  <a:pt x="60424" y="422967"/>
                </a:lnTo>
                <a:lnTo>
                  <a:pt x="91382" y="453925"/>
                </a:lnTo>
                <a:lnTo>
                  <a:pt x="127225" y="479269"/>
                </a:lnTo>
                <a:lnTo>
                  <a:pt x="167227" y="498273"/>
                </a:lnTo>
                <a:lnTo>
                  <a:pt x="210659" y="510209"/>
                </a:lnTo>
                <a:lnTo>
                  <a:pt x="256794" y="514350"/>
                </a:lnTo>
                <a:lnTo>
                  <a:pt x="303155" y="510209"/>
                </a:lnTo>
                <a:lnTo>
                  <a:pt x="346764" y="498273"/>
                </a:lnTo>
                <a:lnTo>
                  <a:pt x="386898" y="479269"/>
                </a:lnTo>
                <a:lnTo>
                  <a:pt x="422836" y="453925"/>
                </a:lnTo>
                <a:lnTo>
                  <a:pt x="453858" y="422967"/>
                </a:lnTo>
                <a:lnTo>
                  <a:pt x="479241" y="387124"/>
                </a:lnTo>
                <a:lnTo>
                  <a:pt x="498265" y="347122"/>
                </a:lnTo>
                <a:lnTo>
                  <a:pt x="510208" y="303690"/>
                </a:lnTo>
                <a:lnTo>
                  <a:pt x="514350" y="257556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76691" y="3186941"/>
            <a:ext cx="540385" cy="538480"/>
          </a:xfrm>
          <a:custGeom>
            <a:avLst/>
            <a:gdLst/>
            <a:ahLst/>
            <a:cxnLst/>
            <a:rect l="l" t="t" r="r" b="b"/>
            <a:pathLst>
              <a:path w="540385" h="538479">
                <a:moveTo>
                  <a:pt x="540258" y="268728"/>
                </a:moveTo>
                <a:lnTo>
                  <a:pt x="530130" y="199366"/>
                </a:lnTo>
                <a:lnTo>
                  <a:pt x="516992" y="161436"/>
                </a:lnTo>
                <a:lnTo>
                  <a:pt x="478926" y="97576"/>
                </a:lnTo>
                <a:lnTo>
                  <a:pt x="428173" y="49712"/>
                </a:lnTo>
                <a:lnTo>
                  <a:pt x="368365" y="17838"/>
                </a:lnTo>
                <a:lnTo>
                  <a:pt x="303138" y="1950"/>
                </a:lnTo>
                <a:lnTo>
                  <a:pt x="269628" y="0"/>
                </a:lnTo>
                <a:lnTo>
                  <a:pt x="236127" y="2043"/>
                </a:lnTo>
                <a:lnTo>
                  <a:pt x="170966" y="18113"/>
                </a:lnTo>
                <a:lnTo>
                  <a:pt x="111291" y="50154"/>
                </a:lnTo>
                <a:lnTo>
                  <a:pt x="60736" y="98162"/>
                </a:lnTo>
                <a:lnTo>
                  <a:pt x="22935" y="162132"/>
                </a:lnTo>
                <a:lnTo>
                  <a:pt x="9953" y="200101"/>
                </a:lnTo>
                <a:lnTo>
                  <a:pt x="1523" y="242058"/>
                </a:lnTo>
                <a:lnTo>
                  <a:pt x="0" y="269490"/>
                </a:lnTo>
                <a:lnTo>
                  <a:pt x="1524" y="296922"/>
                </a:lnTo>
                <a:lnTo>
                  <a:pt x="3048" y="310638"/>
                </a:lnTo>
                <a:lnTo>
                  <a:pt x="14259" y="353065"/>
                </a:lnTo>
                <a:lnTo>
                  <a:pt x="25908" y="381356"/>
                </a:lnTo>
                <a:lnTo>
                  <a:pt x="25908" y="256536"/>
                </a:lnTo>
                <a:lnTo>
                  <a:pt x="26670" y="243582"/>
                </a:lnTo>
                <a:lnTo>
                  <a:pt x="35969" y="201092"/>
                </a:lnTo>
                <a:lnTo>
                  <a:pt x="50276" y="163234"/>
                </a:lnTo>
                <a:lnTo>
                  <a:pt x="69019" y="129992"/>
                </a:lnTo>
                <a:lnTo>
                  <a:pt x="117537" y="77298"/>
                </a:lnTo>
                <a:lnTo>
                  <a:pt x="176965" y="42889"/>
                </a:lnTo>
                <a:lnTo>
                  <a:pt x="242744" y="26643"/>
                </a:lnTo>
                <a:lnTo>
                  <a:pt x="276591" y="25293"/>
                </a:lnTo>
                <a:lnTo>
                  <a:pt x="310316" y="28439"/>
                </a:lnTo>
                <a:lnTo>
                  <a:pt x="375122" y="48156"/>
                </a:lnTo>
                <a:lnTo>
                  <a:pt x="432604" y="85672"/>
                </a:lnTo>
                <a:lnTo>
                  <a:pt x="478203" y="140865"/>
                </a:lnTo>
                <a:lnTo>
                  <a:pt x="495122" y="175053"/>
                </a:lnTo>
                <a:lnTo>
                  <a:pt x="507361" y="213615"/>
                </a:lnTo>
                <a:lnTo>
                  <a:pt x="514350" y="256536"/>
                </a:lnTo>
                <a:lnTo>
                  <a:pt x="514350" y="382728"/>
                </a:lnTo>
                <a:lnTo>
                  <a:pt x="526262" y="352227"/>
                </a:lnTo>
                <a:lnTo>
                  <a:pt x="535789" y="312338"/>
                </a:lnTo>
                <a:lnTo>
                  <a:pt x="540258" y="268728"/>
                </a:lnTo>
                <a:close/>
              </a:path>
              <a:path w="540385" h="538479">
                <a:moveTo>
                  <a:pt x="514350" y="382728"/>
                </a:moveTo>
                <a:lnTo>
                  <a:pt x="514350" y="282444"/>
                </a:lnTo>
                <a:lnTo>
                  <a:pt x="507626" y="324341"/>
                </a:lnTo>
                <a:lnTo>
                  <a:pt x="495780" y="362118"/>
                </a:lnTo>
                <a:lnTo>
                  <a:pt x="458904" y="425207"/>
                </a:lnTo>
                <a:lnTo>
                  <a:pt x="408083" y="471486"/>
                </a:lnTo>
                <a:lnTo>
                  <a:pt x="347678" y="500733"/>
                </a:lnTo>
                <a:lnTo>
                  <a:pt x="282049" y="512725"/>
                </a:lnTo>
                <a:lnTo>
                  <a:pt x="248639" y="512182"/>
                </a:lnTo>
                <a:lnTo>
                  <a:pt x="183352" y="497874"/>
                </a:lnTo>
                <a:lnTo>
                  <a:pt x="123745" y="465755"/>
                </a:lnTo>
                <a:lnTo>
                  <a:pt x="74178" y="415601"/>
                </a:lnTo>
                <a:lnTo>
                  <a:pt x="39013" y="347189"/>
                </a:lnTo>
                <a:lnTo>
                  <a:pt x="28194" y="306066"/>
                </a:lnTo>
                <a:lnTo>
                  <a:pt x="25908" y="281682"/>
                </a:lnTo>
                <a:lnTo>
                  <a:pt x="25908" y="381356"/>
                </a:lnTo>
                <a:lnTo>
                  <a:pt x="49456" y="424540"/>
                </a:lnTo>
                <a:lnTo>
                  <a:pt x="98526" y="478426"/>
                </a:lnTo>
                <a:lnTo>
                  <a:pt x="157679" y="515023"/>
                </a:lnTo>
                <a:lnTo>
                  <a:pt x="223126" y="534632"/>
                </a:lnTo>
                <a:lnTo>
                  <a:pt x="257026" y="538159"/>
                </a:lnTo>
                <a:lnTo>
                  <a:pt x="291079" y="537552"/>
                </a:lnTo>
                <a:lnTo>
                  <a:pt x="357747" y="524085"/>
                </a:lnTo>
                <a:lnTo>
                  <a:pt x="419341" y="494529"/>
                </a:lnTo>
                <a:lnTo>
                  <a:pt x="472073" y="449186"/>
                </a:lnTo>
                <a:lnTo>
                  <a:pt x="512151" y="388356"/>
                </a:lnTo>
                <a:lnTo>
                  <a:pt x="514350" y="382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62105" y="3314192"/>
            <a:ext cx="1689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89645" y="4056126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57556"/>
                </a:moveTo>
                <a:lnTo>
                  <a:pt x="510208" y="211194"/>
                </a:lnTo>
                <a:lnTo>
                  <a:pt x="498265" y="167585"/>
                </a:lnTo>
                <a:lnTo>
                  <a:pt x="479241" y="127451"/>
                </a:lnTo>
                <a:lnTo>
                  <a:pt x="453858" y="91513"/>
                </a:lnTo>
                <a:lnTo>
                  <a:pt x="422836" y="60491"/>
                </a:lnTo>
                <a:lnTo>
                  <a:pt x="386898" y="35108"/>
                </a:lnTo>
                <a:lnTo>
                  <a:pt x="346764" y="16084"/>
                </a:lnTo>
                <a:lnTo>
                  <a:pt x="303155" y="4141"/>
                </a:lnTo>
                <a:lnTo>
                  <a:pt x="256794" y="0"/>
                </a:lnTo>
                <a:lnTo>
                  <a:pt x="210659" y="4141"/>
                </a:lnTo>
                <a:lnTo>
                  <a:pt x="167227" y="16084"/>
                </a:lnTo>
                <a:lnTo>
                  <a:pt x="127225" y="35108"/>
                </a:lnTo>
                <a:lnTo>
                  <a:pt x="91382" y="60491"/>
                </a:lnTo>
                <a:lnTo>
                  <a:pt x="60424" y="91513"/>
                </a:lnTo>
                <a:lnTo>
                  <a:pt x="35080" y="127451"/>
                </a:lnTo>
                <a:lnTo>
                  <a:pt x="16076" y="167585"/>
                </a:lnTo>
                <a:lnTo>
                  <a:pt x="4140" y="211194"/>
                </a:lnTo>
                <a:lnTo>
                  <a:pt x="0" y="257556"/>
                </a:lnTo>
                <a:lnTo>
                  <a:pt x="4140" y="303690"/>
                </a:lnTo>
                <a:lnTo>
                  <a:pt x="16076" y="347122"/>
                </a:lnTo>
                <a:lnTo>
                  <a:pt x="35080" y="387124"/>
                </a:lnTo>
                <a:lnTo>
                  <a:pt x="60424" y="422967"/>
                </a:lnTo>
                <a:lnTo>
                  <a:pt x="91382" y="453925"/>
                </a:lnTo>
                <a:lnTo>
                  <a:pt x="127225" y="479269"/>
                </a:lnTo>
                <a:lnTo>
                  <a:pt x="167227" y="498273"/>
                </a:lnTo>
                <a:lnTo>
                  <a:pt x="210659" y="510209"/>
                </a:lnTo>
                <a:lnTo>
                  <a:pt x="256794" y="514350"/>
                </a:lnTo>
                <a:lnTo>
                  <a:pt x="303155" y="510209"/>
                </a:lnTo>
                <a:lnTo>
                  <a:pt x="346764" y="498273"/>
                </a:lnTo>
                <a:lnTo>
                  <a:pt x="386898" y="479269"/>
                </a:lnTo>
                <a:lnTo>
                  <a:pt x="422836" y="453925"/>
                </a:lnTo>
                <a:lnTo>
                  <a:pt x="453858" y="422967"/>
                </a:lnTo>
                <a:lnTo>
                  <a:pt x="479241" y="387124"/>
                </a:lnTo>
                <a:lnTo>
                  <a:pt x="498265" y="347122"/>
                </a:lnTo>
                <a:lnTo>
                  <a:pt x="510208" y="303690"/>
                </a:lnTo>
                <a:lnTo>
                  <a:pt x="514350" y="2575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83549" y="4051233"/>
            <a:ext cx="527050" cy="525145"/>
          </a:xfrm>
          <a:custGeom>
            <a:avLst/>
            <a:gdLst/>
            <a:ahLst/>
            <a:cxnLst/>
            <a:rect l="l" t="t" r="r" b="b"/>
            <a:pathLst>
              <a:path w="527050" h="525145">
                <a:moveTo>
                  <a:pt x="526542" y="261686"/>
                </a:moveTo>
                <a:lnTo>
                  <a:pt x="526542" y="248732"/>
                </a:lnTo>
                <a:lnTo>
                  <a:pt x="525018" y="235016"/>
                </a:lnTo>
                <a:lnTo>
                  <a:pt x="516345" y="192278"/>
                </a:lnTo>
                <a:lnTo>
                  <a:pt x="502801" y="153815"/>
                </a:lnTo>
                <a:lnTo>
                  <a:pt x="484899" y="119627"/>
                </a:lnTo>
                <a:lnTo>
                  <a:pt x="438065" y="64077"/>
                </a:lnTo>
                <a:lnTo>
                  <a:pt x="379938" y="25624"/>
                </a:lnTo>
                <a:lnTo>
                  <a:pt x="314612" y="4268"/>
                </a:lnTo>
                <a:lnTo>
                  <a:pt x="280529" y="0"/>
                </a:lnTo>
                <a:lnTo>
                  <a:pt x="246181" y="4"/>
                </a:lnTo>
                <a:lnTo>
                  <a:pt x="178740" y="12833"/>
                </a:lnTo>
                <a:lnTo>
                  <a:pt x="116383" y="42750"/>
                </a:lnTo>
                <a:lnTo>
                  <a:pt x="63205" y="89755"/>
                </a:lnTo>
                <a:lnTo>
                  <a:pt x="23300" y="153844"/>
                </a:lnTo>
                <a:lnTo>
                  <a:pt x="9604" y="192295"/>
                </a:lnTo>
                <a:lnTo>
                  <a:pt x="761" y="235016"/>
                </a:lnTo>
                <a:lnTo>
                  <a:pt x="0" y="248732"/>
                </a:lnTo>
                <a:lnTo>
                  <a:pt x="0" y="276164"/>
                </a:lnTo>
                <a:lnTo>
                  <a:pt x="762" y="289118"/>
                </a:lnTo>
                <a:lnTo>
                  <a:pt x="3048" y="302072"/>
                </a:lnTo>
                <a:lnTo>
                  <a:pt x="12192" y="337865"/>
                </a:lnTo>
                <a:lnTo>
                  <a:pt x="12192" y="261686"/>
                </a:lnTo>
                <a:lnTo>
                  <a:pt x="13715" y="236540"/>
                </a:lnTo>
                <a:lnTo>
                  <a:pt x="22425" y="194867"/>
                </a:lnTo>
                <a:lnTo>
                  <a:pt x="35885" y="157501"/>
                </a:lnTo>
                <a:lnTo>
                  <a:pt x="75011" y="95641"/>
                </a:lnTo>
                <a:lnTo>
                  <a:pt x="126999" y="50862"/>
                </a:lnTo>
                <a:lnTo>
                  <a:pt x="187755" y="23066"/>
                </a:lnTo>
                <a:lnTo>
                  <a:pt x="253183" y="12152"/>
                </a:lnTo>
                <a:lnTo>
                  <a:pt x="286370" y="12996"/>
                </a:lnTo>
                <a:lnTo>
                  <a:pt x="351130" y="27222"/>
                </a:lnTo>
                <a:lnTo>
                  <a:pt x="410327" y="58084"/>
                </a:lnTo>
                <a:lnTo>
                  <a:pt x="459865" y="105482"/>
                </a:lnTo>
                <a:lnTo>
                  <a:pt x="495650" y="169319"/>
                </a:lnTo>
                <a:lnTo>
                  <a:pt x="507106" y="207370"/>
                </a:lnTo>
                <a:lnTo>
                  <a:pt x="513588" y="249494"/>
                </a:lnTo>
                <a:lnTo>
                  <a:pt x="514350" y="262448"/>
                </a:lnTo>
                <a:lnTo>
                  <a:pt x="514350" y="338605"/>
                </a:lnTo>
                <a:lnTo>
                  <a:pt x="522402" y="304289"/>
                </a:lnTo>
                <a:lnTo>
                  <a:pt x="526542" y="261686"/>
                </a:lnTo>
                <a:close/>
              </a:path>
              <a:path w="527050" h="525145">
                <a:moveTo>
                  <a:pt x="514350" y="338605"/>
                </a:moveTo>
                <a:lnTo>
                  <a:pt x="514350" y="262448"/>
                </a:lnTo>
                <a:lnTo>
                  <a:pt x="513588" y="275402"/>
                </a:lnTo>
                <a:lnTo>
                  <a:pt x="506874" y="318431"/>
                </a:lnTo>
                <a:lnTo>
                  <a:pt x="494858" y="357230"/>
                </a:lnTo>
                <a:lnTo>
                  <a:pt x="478105" y="391768"/>
                </a:lnTo>
                <a:lnTo>
                  <a:pt x="432643" y="447955"/>
                </a:lnTo>
                <a:lnTo>
                  <a:pt x="375003" y="486764"/>
                </a:lnTo>
                <a:lnTo>
                  <a:pt x="309698" y="507969"/>
                </a:lnTo>
                <a:lnTo>
                  <a:pt x="275582" y="511899"/>
                </a:lnTo>
                <a:lnTo>
                  <a:pt x="241242" y="511342"/>
                </a:lnTo>
                <a:lnTo>
                  <a:pt x="174150" y="496659"/>
                </a:lnTo>
                <a:lnTo>
                  <a:pt x="112936" y="463690"/>
                </a:lnTo>
                <a:lnTo>
                  <a:pt x="62113" y="412211"/>
                </a:lnTo>
                <a:lnTo>
                  <a:pt x="42010" y="379458"/>
                </a:lnTo>
                <a:lnTo>
                  <a:pt x="26197" y="341993"/>
                </a:lnTo>
                <a:lnTo>
                  <a:pt x="15240" y="299786"/>
                </a:lnTo>
                <a:lnTo>
                  <a:pt x="12192" y="261686"/>
                </a:lnTo>
                <a:lnTo>
                  <a:pt x="12192" y="337865"/>
                </a:lnTo>
                <a:lnTo>
                  <a:pt x="28609" y="380594"/>
                </a:lnTo>
                <a:lnTo>
                  <a:pt x="69844" y="441816"/>
                </a:lnTo>
                <a:lnTo>
                  <a:pt x="122996" y="486026"/>
                </a:lnTo>
                <a:lnTo>
                  <a:pt x="184310" y="513510"/>
                </a:lnTo>
                <a:lnTo>
                  <a:pt x="250030" y="524557"/>
                </a:lnTo>
                <a:lnTo>
                  <a:pt x="283368" y="524005"/>
                </a:lnTo>
                <a:lnTo>
                  <a:pt x="348654" y="510931"/>
                </a:lnTo>
                <a:lnTo>
                  <a:pt x="408957" y="482136"/>
                </a:lnTo>
                <a:lnTo>
                  <a:pt x="460519" y="437906"/>
                </a:lnTo>
                <a:lnTo>
                  <a:pt x="499586" y="378528"/>
                </a:lnTo>
                <a:lnTo>
                  <a:pt x="513260" y="343248"/>
                </a:lnTo>
                <a:lnTo>
                  <a:pt x="514350" y="338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69725" y="4171441"/>
            <a:ext cx="1536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89645" y="4913376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57556"/>
                </a:moveTo>
                <a:lnTo>
                  <a:pt x="510208" y="211194"/>
                </a:lnTo>
                <a:lnTo>
                  <a:pt x="498265" y="167585"/>
                </a:lnTo>
                <a:lnTo>
                  <a:pt x="479241" y="127451"/>
                </a:lnTo>
                <a:lnTo>
                  <a:pt x="453858" y="91513"/>
                </a:lnTo>
                <a:lnTo>
                  <a:pt x="422836" y="60491"/>
                </a:lnTo>
                <a:lnTo>
                  <a:pt x="386898" y="35108"/>
                </a:lnTo>
                <a:lnTo>
                  <a:pt x="346764" y="16084"/>
                </a:lnTo>
                <a:lnTo>
                  <a:pt x="303155" y="4141"/>
                </a:lnTo>
                <a:lnTo>
                  <a:pt x="256794" y="0"/>
                </a:lnTo>
                <a:lnTo>
                  <a:pt x="210659" y="4141"/>
                </a:lnTo>
                <a:lnTo>
                  <a:pt x="167227" y="16084"/>
                </a:lnTo>
                <a:lnTo>
                  <a:pt x="127225" y="35108"/>
                </a:lnTo>
                <a:lnTo>
                  <a:pt x="91382" y="60491"/>
                </a:lnTo>
                <a:lnTo>
                  <a:pt x="60424" y="91513"/>
                </a:lnTo>
                <a:lnTo>
                  <a:pt x="35080" y="127451"/>
                </a:lnTo>
                <a:lnTo>
                  <a:pt x="16076" y="167585"/>
                </a:lnTo>
                <a:lnTo>
                  <a:pt x="4140" y="211194"/>
                </a:lnTo>
                <a:lnTo>
                  <a:pt x="0" y="257556"/>
                </a:lnTo>
                <a:lnTo>
                  <a:pt x="4140" y="303690"/>
                </a:lnTo>
                <a:lnTo>
                  <a:pt x="16076" y="347122"/>
                </a:lnTo>
                <a:lnTo>
                  <a:pt x="35080" y="387124"/>
                </a:lnTo>
                <a:lnTo>
                  <a:pt x="60424" y="422967"/>
                </a:lnTo>
                <a:lnTo>
                  <a:pt x="91382" y="453925"/>
                </a:lnTo>
                <a:lnTo>
                  <a:pt x="127225" y="479269"/>
                </a:lnTo>
                <a:lnTo>
                  <a:pt x="167227" y="498273"/>
                </a:lnTo>
                <a:lnTo>
                  <a:pt x="210659" y="510209"/>
                </a:lnTo>
                <a:lnTo>
                  <a:pt x="256794" y="514350"/>
                </a:lnTo>
                <a:lnTo>
                  <a:pt x="303155" y="510209"/>
                </a:lnTo>
                <a:lnTo>
                  <a:pt x="346764" y="498273"/>
                </a:lnTo>
                <a:lnTo>
                  <a:pt x="386898" y="479269"/>
                </a:lnTo>
                <a:lnTo>
                  <a:pt x="422836" y="453925"/>
                </a:lnTo>
                <a:lnTo>
                  <a:pt x="453858" y="422967"/>
                </a:lnTo>
                <a:lnTo>
                  <a:pt x="479241" y="387124"/>
                </a:lnTo>
                <a:lnTo>
                  <a:pt x="498265" y="347122"/>
                </a:lnTo>
                <a:lnTo>
                  <a:pt x="510208" y="303690"/>
                </a:lnTo>
                <a:lnTo>
                  <a:pt x="514350" y="2575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83549" y="4908483"/>
            <a:ext cx="527050" cy="525145"/>
          </a:xfrm>
          <a:custGeom>
            <a:avLst/>
            <a:gdLst/>
            <a:ahLst/>
            <a:cxnLst/>
            <a:rect l="l" t="t" r="r" b="b"/>
            <a:pathLst>
              <a:path w="527050" h="525145">
                <a:moveTo>
                  <a:pt x="526542" y="261686"/>
                </a:moveTo>
                <a:lnTo>
                  <a:pt x="526542" y="248732"/>
                </a:lnTo>
                <a:lnTo>
                  <a:pt x="525018" y="235016"/>
                </a:lnTo>
                <a:lnTo>
                  <a:pt x="516345" y="192278"/>
                </a:lnTo>
                <a:lnTo>
                  <a:pt x="502801" y="153815"/>
                </a:lnTo>
                <a:lnTo>
                  <a:pt x="484898" y="119627"/>
                </a:lnTo>
                <a:lnTo>
                  <a:pt x="438064" y="64077"/>
                </a:lnTo>
                <a:lnTo>
                  <a:pt x="379936" y="25624"/>
                </a:lnTo>
                <a:lnTo>
                  <a:pt x="314608" y="4268"/>
                </a:lnTo>
                <a:lnTo>
                  <a:pt x="280524" y="0"/>
                </a:lnTo>
                <a:lnTo>
                  <a:pt x="246176" y="4"/>
                </a:lnTo>
                <a:lnTo>
                  <a:pt x="178735" y="12833"/>
                </a:lnTo>
                <a:lnTo>
                  <a:pt x="116378" y="42750"/>
                </a:lnTo>
                <a:lnTo>
                  <a:pt x="63200" y="89755"/>
                </a:lnTo>
                <a:lnTo>
                  <a:pt x="23297" y="153844"/>
                </a:lnTo>
                <a:lnTo>
                  <a:pt x="9602" y="192295"/>
                </a:lnTo>
                <a:lnTo>
                  <a:pt x="761" y="235016"/>
                </a:lnTo>
                <a:lnTo>
                  <a:pt x="0" y="248732"/>
                </a:lnTo>
                <a:lnTo>
                  <a:pt x="0" y="276164"/>
                </a:lnTo>
                <a:lnTo>
                  <a:pt x="762" y="289118"/>
                </a:lnTo>
                <a:lnTo>
                  <a:pt x="3048" y="302072"/>
                </a:lnTo>
                <a:lnTo>
                  <a:pt x="12192" y="337865"/>
                </a:lnTo>
                <a:lnTo>
                  <a:pt x="12192" y="261686"/>
                </a:lnTo>
                <a:lnTo>
                  <a:pt x="13715" y="236540"/>
                </a:lnTo>
                <a:lnTo>
                  <a:pt x="22425" y="194867"/>
                </a:lnTo>
                <a:lnTo>
                  <a:pt x="35885" y="157501"/>
                </a:lnTo>
                <a:lnTo>
                  <a:pt x="75011" y="95641"/>
                </a:lnTo>
                <a:lnTo>
                  <a:pt x="126999" y="50862"/>
                </a:lnTo>
                <a:lnTo>
                  <a:pt x="187755" y="23066"/>
                </a:lnTo>
                <a:lnTo>
                  <a:pt x="253183" y="12152"/>
                </a:lnTo>
                <a:lnTo>
                  <a:pt x="286370" y="12996"/>
                </a:lnTo>
                <a:lnTo>
                  <a:pt x="351130" y="27222"/>
                </a:lnTo>
                <a:lnTo>
                  <a:pt x="410327" y="58084"/>
                </a:lnTo>
                <a:lnTo>
                  <a:pt x="459865" y="105482"/>
                </a:lnTo>
                <a:lnTo>
                  <a:pt x="495650" y="169319"/>
                </a:lnTo>
                <a:lnTo>
                  <a:pt x="507106" y="207370"/>
                </a:lnTo>
                <a:lnTo>
                  <a:pt x="513588" y="249494"/>
                </a:lnTo>
                <a:lnTo>
                  <a:pt x="514350" y="262448"/>
                </a:lnTo>
                <a:lnTo>
                  <a:pt x="514350" y="338605"/>
                </a:lnTo>
                <a:lnTo>
                  <a:pt x="522402" y="304289"/>
                </a:lnTo>
                <a:lnTo>
                  <a:pt x="526542" y="261686"/>
                </a:lnTo>
                <a:close/>
              </a:path>
              <a:path w="527050" h="525145">
                <a:moveTo>
                  <a:pt x="514350" y="338605"/>
                </a:moveTo>
                <a:lnTo>
                  <a:pt x="514350" y="262448"/>
                </a:lnTo>
                <a:lnTo>
                  <a:pt x="513588" y="275402"/>
                </a:lnTo>
                <a:lnTo>
                  <a:pt x="506874" y="318431"/>
                </a:lnTo>
                <a:lnTo>
                  <a:pt x="494858" y="357230"/>
                </a:lnTo>
                <a:lnTo>
                  <a:pt x="478105" y="391768"/>
                </a:lnTo>
                <a:lnTo>
                  <a:pt x="432643" y="447955"/>
                </a:lnTo>
                <a:lnTo>
                  <a:pt x="375003" y="486764"/>
                </a:lnTo>
                <a:lnTo>
                  <a:pt x="309698" y="507969"/>
                </a:lnTo>
                <a:lnTo>
                  <a:pt x="275582" y="511899"/>
                </a:lnTo>
                <a:lnTo>
                  <a:pt x="241242" y="511342"/>
                </a:lnTo>
                <a:lnTo>
                  <a:pt x="174150" y="496659"/>
                </a:lnTo>
                <a:lnTo>
                  <a:pt x="112936" y="463690"/>
                </a:lnTo>
                <a:lnTo>
                  <a:pt x="62113" y="412211"/>
                </a:lnTo>
                <a:lnTo>
                  <a:pt x="42010" y="379458"/>
                </a:lnTo>
                <a:lnTo>
                  <a:pt x="26197" y="341993"/>
                </a:lnTo>
                <a:lnTo>
                  <a:pt x="15240" y="299786"/>
                </a:lnTo>
                <a:lnTo>
                  <a:pt x="12192" y="261686"/>
                </a:lnTo>
                <a:lnTo>
                  <a:pt x="12192" y="337865"/>
                </a:lnTo>
                <a:lnTo>
                  <a:pt x="28609" y="380594"/>
                </a:lnTo>
                <a:lnTo>
                  <a:pt x="69844" y="441816"/>
                </a:lnTo>
                <a:lnTo>
                  <a:pt x="122996" y="486026"/>
                </a:lnTo>
                <a:lnTo>
                  <a:pt x="184310" y="513510"/>
                </a:lnTo>
                <a:lnTo>
                  <a:pt x="250030" y="524557"/>
                </a:lnTo>
                <a:lnTo>
                  <a:pt x="283368" y="524005"/>
                </a:lnTo>
                <a:lnTo>
                  <a:pt x="348654" y="510931"/>
                </a:lnTo>
                <a:lnTo>
                  <a:pt x="408957" y="482136"/>
                </a:lnTo>
                <a:lnTo>
                  <a:pt x="460519" y="437906"/>
                </a:lnTo>
                <a:lnTo>
                  <a:pt x="499586" y="378528"/>
                </a:lnTo>
                <a:lnTo>
                  <a:pt x="513260" y="343248"/>
                </a:lnTo>
                <a:lnTo>
                  <a:pt x="514350" y="338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065153" y="5028691"/>
            <a:ext cx="1619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89645" y="5770626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514350" y="257556"/>
                </a:moveTo>
                <a:lnTo>
                  <a:pt x="510208" y="211194"/>
                </a:lnTo>
                <a:lnTo>
                  <a:pt x="498265" y="167585"/>
                </a:lnTo>
                <a:lnTo>
                  <a:pt x="479241" y="127451"/>
                </a:lnTo>
                <a:lnTo>
                  <a:pt x="453858" y="91513"/>
                </a:lnTo>
                <a:lnTo>
                  <a:pt x="422836" y="60491"/>
                </a:lnTo>
                <a:lnTo>
                  <a:pt x="386898" y="35108"/>
                </a:lnTo>
                <a:lnTo>
                  <a:pt x="346764" y="16084"/>
                </a:lnTo>
                <a:lnTo>
                  <a:pt x="303155" y="4141"/>
                </a:lnTo>
                <a:lnTo>
                  <a:pt x="256794" y="0"/>
                </a:lnTo>
                <a:lnTo>
                  <a:pt x="210659" y="4141"/>
                </a:lnTo>
                <a:lnTo>
                  <a:pt x="167227" y="16084"/>
                </a:lnTo>
                <a:lnTo>
                  <a:pt x="127225" y="35108"/>
                </a:lnTo>
                <a:lnTo>
                  <a:pt x="91382" y="60491"/>
                </a:lnTo>
                <a:lnTo>
                  <a:pt x="60424" y="91513"/>
                </a:lnTo>
                <a:lnTo>
                  <a:pt x="35080" y="127451"/>
                </a:lnTo>
                <a:lnTo>
                  <a:pt x="16076" y="167585"/>
                </a:lnTo>
                <a:lnTo>
                  <a:pt x="4140" y="211194"/>
                </a:lnTo>
                <a:lnTo>
                  <a:pt x="0" y="257556"/>
                </a:lnTo>
                <a:lnTo>
                  <a:pt x="4140" y="303690"/>
                </a:lnTo>
                <a:lnTo>
                  <a:pt x="16076" y="347122"/>
                </a:lnTo>
                <a:lnTo>
                  <a:pt x="35080" y="387124"/>
                </a:lnTo>
                <a:lnTo>
                  <a:pt x="60424" y="422967"/>
                </a:lnTo>
                <a:lnTo>
                  <a:pt x="91382" y="453925"/>
                </a:lnTo>
                <a:lnTo>
                  <a:pt x="127225" y="479269"/>
                </a:lnTo>
                <a:lnTo>
                  <a:pt x="167227" y="498273"/>
                </a:lnTo>
                <a:lnTo>
                  <a:pt x="210659" y="510209"/>
                </a:lnTo>
                <a:lnTo>
                  <a:pt x="256794" y="514350"/>
                </a:lnTo>
                <a:lnTo>
                  <a:pt x="303155" y="510209"/>
                </a:lnTo>
                <a:lnTo>
                  <a:pt x="346764" y="498273"/>
                </a:lnTo>
                <a:lnTo>
                  <a:pt x="386898" y="479269"/>
                </a:lnTo>
                <a:lnTo>
                  <a:pt x="422836" y="453925"/>
                </a:lnTo>
                <a:lnTo>
                  <a:pt x="453858" y="422967"/>
                </a:lnTo>
                <a:lnTo>
                  <a:pt x="479241" y="387124"/>
                </a:lnTo>
                <a:lnTo>
                  <a:pt x="498265" y="347122"/>
                </a:lnTo>
                <a:lnTo>
                  <a:pt x="510208" y="303690"/>
                </a:lnTo>
                <a:lnTo>
                  <a:pt x="514350" y="2575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83549" y="5765733"/>
            <a:ext cx="527050" cy="525145"/>
          </a:xfrm>
          <a:custGeom>
            <a:avLst/>
            <a:gdLst/>
            <a:ahLst/>
            <a:cxnLst/>
            <a:rect l="l" t="t" r="r" b="b"/>
            <a:pathLst>
              <a:path w="527050" h="525145">
                <a:moveTo>
                  <a:pt x="526542" y="261686"/>
                </a:moveTo>
                <a:lnTo>
                  <a:pt x="526542" y="248732"/>
                </a:lnTo>
                <a:lnTo>
                  <a:pt x="525018" y="235016"/>
                </a:lnTo>
                <a:lnTo>
                  <a:pt x="516345" y="192278"/>
                </a:lnTo>
                <a:lnTo>
                  <a:pt x="502801" y="153815"/>
                </a:lnTo>
                <a:lnTo>
                  <a:pt x="484898" y="119627"/>
                </a:lnTo>
                <a:lnTo>
                  <a:pt x="438064" y="64077"/>
                </a:lnTo>
                <a:lnTo>
                  <a:pt x="379936" y="25624"/>
                </a:lnTo>
                <a:lnTo>
                  <a:pt x="314608" y="4268"/>
                </a:lnTo>
                <a:lnTo>
                  <a:pt x="280524" y="0"/>
                </a:lnTo>
                <a:lnTo>
                  <a:pt x="246176" y="4"/>
                </a:lnTo>
                <a:lnTo>
                  <a:pt x="178735" y="12833"/>
                </a:lnTo>
                <a:lnTo>
                  <a:pt x="116378" y="42750"/>
                </a:lnTo>
                <a:lnTo>
                  <a:pt x="63200" y="89755"/>
                </a:lnTo>
                <a:lnTo>
                  <a:pt x="23297" y="153844"/>
                </a:lnTo>
                <a:lnTo>
                  <a:pt x="9602" y="192295"/>
                </a:lnTo>
                <a:lnTo>
                  <a:pt x="761" y="235016"/>
                </a:lnTo>
                <a:lnTo>
                  <a:pt x="0" y="248732"/>
                </a:lnTo>
                <a:lnTo>
                  <a:pt x="0" y="276164"/>
                </a:lnTo>
                <a:lnTo>
                  <a:pt x="762" y="289118"/>
                </a:lnTo>
                <a:lnTo>
                  <a:pt x="3048" y="302072"/>
                </a:lnTo>
                <a:lnTo>
                  <a:pt x="12192" y="337864"/>
                </a:lnTo>
                <a:lnTo>
                  <a:pt x="12192" y="261686"/>
                </a:lnTo>
                <a:lnTo>
                  <a:pt x="13715" y="236540"/>
                </a:lnTo>
                <a:lnTo>
                  <a:pt x="22425" y="194867"/>
                </a:lnTo>
                <a:lnTo>
                  <a:pt x="35885" y="157501"/>
                </a:lnTo>
                <a:lnTo>
                  <a:pt x="75011" y="95641"/>
                </a:lnTo>
                <a:lnTo>
                  <a:pt x="126999" y="50862"/>
                </a:lnTo>
                <a:lnTo>
                  <a:pt x="187755" y="23066"/>
                </a:lnTo>
                <a:lnTo>
                  <a:pt x="253183" y="12152"/>
                </a:lnTo>
                <a:lnTo>
                  <a:pt x="286370" y="12996"/>
                </a:lnTo>
                <a:lnTo>
                  <a:pt x="351130" y="27222"/>
                </a:lnTo>
                <a:lnTo>
                  <a:pt x="410327" y="58084"/>
                </a:lnTo>
                <a:lnTo>
                  <a:pt x="459865" y="105482"/>
                </a:lnTo>
                <a:lnTo>
                  <a:pt x="495650" y="169319"/>
                </a:lnTo>
                <a:lnTo>
                  <a:pt x="507106" y="207370"/>
                </a:lnTo>
                <a:lnTo>
                  <a:pt x="513588" y="249494"/>
                </a:lnTo>
                <a:lnTo>
                  <a:pt x="514350" y="262448"/>
                </a:lnTo>
                <a:lnTo>
                  <a:pt x="514350" y="338605"/>
                </a:lnTo>
                <a:lnTo>
                  <a:pt x="522402" y="304289"/>
                </a:lnTo>
                <a:lnTo>
                  <a:pt x="526542" y="261686"/>
                </a:lnTo>
                <a:close/>
              </a:path>
              <a:path w="527050" h="525145">
                <a:moveTo>
                  <a:pt x="514350" y="338605"/>
                </a:moveTo>
                <a:lnTo>
                  <a:pt x="514350" y="262448"/>
                </a:lnTo>
                <a:lnTo>
                  <a:pt x="513588" y="275402"/>
                </a:lnTo>
                <a:lnTo>
                  <a:pt x="506874" y="318431"/>
                </a:lnTo>
                <a:lnTo>
                  <a:pt x="494858" y="357230"/>
                </a:lnTo>
                <a:lnTo>
                  <a:pt x="478105" y="391768"/>
                </a:lnTo>
                <a:lnTo>
                  <a:pt x="432643" y="447955"/>
                </a:lnTo>
                <a:lnTo>
                  <a:pt x="375003" y="486764"/>
                </a:lnTo>
                <a:lnTo>
                  <a:pt x="309698" y="507969"/>
                </a:lnTo>
                <a:lnTo>
                  <a:pt x="275582" y="511899"/>
                </a:lnTo>
                <a:lnTo>
                  <a:pt x="241242" y="511342"/>
                </a:lnTo>
                <a:lnTo>
                  <a:pt x="174150" y="496659"/>
                </a:lnTo>
                <a:lnTo>
                  <a:pt x="112936" y="463690"/>
                </a:lnTo>
                <a:lnTo>
                  <a:pt x="62113" y="412211"/>
                </a:lnTo>
                <a:lnTo>
                  <a:pt x="42010" y="379458"/>
                </a:lnTo>
                <a:lnTo>
                  <a:pt x="26197" y="341993"/>
                </a:lnTo>
                <a:lnTo>
                  <a:pt x="15240" y="299786"/>
                </a:lnTo>
                <a:lnTo>
                  <a:pt x="12192" y="261686"/>
                </a:lnTo>
                <a:lnTo>
                  <a:pt x="12192" y="337864"/>
                </a:lnTo>
                <a:lnTo>
                  <a:pt x="28609" y="380591"/>
                </a:lnTo>
                <a:lnTo>
                  <a:pt x="69844" y="441811"/>
                </a:lnTo>
                <a:lnTo>
                  <a:pt x="122996" y="486020"/>
                </a:lnTo>
                <a:lnTo>
                  <a:pt x="184310" y="513505"/>
                </a:lnTo>
                <a:lnTo>
                  <a:pt x="250030" y="524551"/>
                </a:lnTo>
                <a:lnTo>
                  <a:pt x="283368" y="524000"/>
                </a:lnTo>
                <a:lnTo>
                  <a:pt x="348654" y="510927"/>
                </a:lnTo>
                <a:lnTo>
                  <a:pt x="408957" y="482133"/>
                </a:lnTo>
                <a:lnTo>
                  <a:pt x="460519" y="437904"/>
                </a:lnTo>
                <a:lnTo>
                  <a:pt x="499586" y="378527"/>
                </a:lnTo>
                <a:lnTo>
                  <a:pt x="513260" y="343248"/>
                </a:lnTo>
                <a:lnTo>
                  <a:pt x="514350" y="338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56009" y="5885941"/>
            <a:ext cx="1809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单选题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提交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56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6199632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0" y="0"/>
                </a:moveTo>
                <a:lnTo>
                  <a:pt x="0" y="364998"/>
                </a:lnTo>
                <a:lnTo>
                  <a:pt x="9143999" y="36499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B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7973" y="1614931"/>
            <a:ext cx="6136005" cy="355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latin typeface="Microsoft YaHei"/>
                <a:cs typeface="Microsoft YaHei"/>
              </a:rPr>
              <a:t>下面程序段的时间复杂度是</a:t>
            </a:r>
            <a:r>
              <a:rPr dirty="0" sz="2800" spc="-10" b="1">
                <a:solidFill>
                  <a:srgbClr val="FF339A"/>
                </a:solidFill>
                <a:latin typeface="SimSun"/>
                <a:cs typeface="SimSun"/>
              </a:rPr>
              <a:t>O(</a:t>
            </a:r>
            <a:r>
              <a:rPr dirty="0" sz="2800" spc="10" b="1">
                <a:solidFill>
                  <a:srgbClr val="FF339A"/>
                </a:solidFill>
                <a:latin typeface="SimSun"/>
                <a:cs typeface="SimSun"/>
              </a:rPr>
              <a:t> </a:t>
            </a:r>
            <a:r>
              <a:rPr dirty="0" sz="2800" spc="-5" b="1">
                <a:solidFill>
                  <a:srgbClr val="639EF4"/>
                </a:solidFill>
                <a:latin typeface="SimSun"/>
                <a:cs typeface="SimSun"/>
              </a:rPr>
              <a:t>[</a:t>
            </a:r>
            <a:r>
              <a:rPr dirty="0" sz="2800" spc="-10" b="1">
                <a:solidFill>
                  <a:srgbClr val="639EF4"/>
                </a:solidFill>
                <a:latin typeface="SimSun"/>
                <a:cs typeface="SimSun"/>
              </a:rPr>
              <a:t>填空</a:t>
            </a:r>
            <a:r>
              <a:rPr dirty="0" sz="2800" spc="-5" b="1">
                <a:solidFill>
                  <a:srgbClr val="639EF4"/>
                </a:solidFill>
                <a:latin typeface="SimSun"/>
                <a:cs typeface="SimSun"/>
              </a:rPr>
              <a:t>1]</a:t>
            </a:r>
            <a:r>
              <a:rPr dirty="0" sz="2800" b="1">
                <a:solidFill>
                  <a:srgbClr val="639EF4"/>
                </a:solidFill>
                <a:latin typeface="SimSun"/>
                <a:cs typeface="SimSun"/>
              </a:rPr>
              <a:t> </a:t>
            </a:r>
            <a:r>
              <a:rPr dirty="0" sz="2800" spc="-10" b="1">
                <a:solidFill>
                  <a:srgbClr val="FF339A"/>
                </a:solidFill>
                <a:latin typeface="SimSun"/>
                <a:cs typeface="SimSun"/>
              </a:rPr>
              <a:t>)</a:t>
            </a:r>
            <a:endParaRPr sz="2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marL="1560195" marR="2009775">
              <a:lnSpc>
                <a:spcPts val="3460"/>
              </a:lnSpc>
            </a:pPr>
            <a:r>
              <a:rPr dirty="0" sz="3200" spc="-10" b="1">
                <a:solidFill>
                  <a:srgbClr val="FF0000"/>
                </a:solidFill>
                <a:latin typeface="Verdana"/>
                <a:cs typeface="Verdana"/>
              </a:rPr>
              <a:t>i=s=0;  </a:t>
            </a:r>
            <a:r>
              <a:rPr dirty="0" sz="3200" spc="-5" b="1">
                <a:solidFill>
                  <a:srgbClr val="FF0000"/>
                </a:solidFill>
                <a:latin typeface="Verdana"/>
                <a:cs typeface="Verdana"/>
              </a:rPr>
              <a:t>while(s&lt;n)</a:t>
            </a:r>
            <a:endParaRPr sz="3200">
              <a:latin typeface="Verdana"/>
              <a:cs typeface="Verdana"/>
            </a:endParaRPr>
          </a:p>
          <a:p>
            <a:pPr marL="1560195">
              <a:lnSpc>
                <a:spcPts val="3210"/>
              </a:lnSpc>
            </a:pPr>
            <a:r>
              <a:rPr dirty="0" sz="3200" spc="-5" b="1">
                <a:solidFill>
                  <a:srgbClr val="FF0000"/>
                </a:solidFill>
                <a:latin typeface="Verdana"/>
                <a:cs typeface="Verdana"/>
              </a:rPr>
              <a:t>{</a:t>
            </a:r>
            <a:endParaRPr sz="3200">
              <a:latin typeface="Verdana"/>
              <a:cs typeface="Verdana"/>
            </a:endParaRPr>
          </a:p>
          <a:p>
            <a:pPr marL="2474595" marR="2545080">
              <a:lnSpc>
                <a:spcPts val="3460"/>
              </a:lnSpc>
              <a:spcBef>
                <a:spcPts val="240"/>
              </a:spcBef>
            </a:pPr>
            <a:r>
              <a:rPr dirty="0" sz="3200" spc="-10" b="1">
                <a:solidFill>
                  <a:srgbClr val="FF0000"/>
                </a:solidFill>
                <a:latin typeface="Verdana"/>
                <a:cs typeface="Verdana"/>
              </a:rPr>
              <a:t>i++;  </a:t>
            </a:r>
            <a:r>
              <a:rPr dirty="0" sz="3200" spc="-10" b="1">
                <a:solidFill>
                  <a:srgbClr val="FF0000"/>
                </a:solidFill>
                <a:latin typeface="Verdana"/>
                <a:cs typeface="Verdana"/>
              </a:rPr>
              <a:t>s++;</a:t>
            </a:r>
            <a:endParaRPr sz="3200">
              <a:latin typeface="Verdana"/>
              <a:cs typeface="Verdana"/>
            </a:endParaRPr>
          </a:p>
          <a:p>
            <a:pPr marL="1560195">
              <a:lnSpc>
                <a:spcPts val="3400"/>
              </a:lnSpc>
            </a:pPr>
            <a:r>
              <a:rPr dirty="0" sz="3200" spc="-5" b="1">
                <a:solidFill>
                  <a:srgbClr val="FF0000"/>
                </a:solidFill>
                <a:latin typeface="Verdana"/>
                <a:cs typeface="Verdana"/>
              </a:rPr>
              <a:t>}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83691" y="6262657"/>
            <a:ext cx="252666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5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57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4439" y="984503"/>
            <a:ext cx="4655820" cy="95250"/>
          </a:xfrm>
          <a:custGeom>
            <a:avLst/>
            <a:gdLst/>
            <a:ahLst/>
            <a:cxnLst/>
            <a:rect l="l" t="t" r="r" b="b"/>
            <a:pathLst>
              <a:path w="4655820" h="95250">
                <a:moveTo>
                  <a:pt x="0" y="95250"/>
                </a:moveTo>
                <a:lnTo>
                  <a:pt x="4655820" y="95250"/>
                </a:lnTo>
                <a:lnTo>
                  <a:pt x="4655820" y="0"/>
                </a:lnTo>
                <a:lnTo>
                  <a:pt x="0" y="0"/>
                </a:lnTo>
                <a:lnTo>
                  <a:pt x="0" y="952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7973" y="1614931"/>
            <a:ext cx="613600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 b="0">
                <a:solidFill>
                  <a:srgbClr val="000000"/>
                </a:solidFill>
                <a:latin typeface="Microsoft YaHei"/>
                <a:cs typeface="Microsoft YaHei"/>
              </a:rPr>
              <a:t>下面程序段的时间复杂度是</a:t>
            </a:r>
            <a:r>
              <a:rPr dirty="0" sz="2800" spc="-10">
                <a:solidFill>
                  <a:srgbClr val="FF339A"/>
                </a:solidFill>
                <a:latin typeface="SimSun"/>
                <a:cs typeface="SimSun"/>
              </a:rPr>
              <a:t>O(</a:t>
            </a:r>
            <a:r>
              <a:rPr dirty="0" sz="2800" spc="10">
                <a:solidFill>
                  <a:srgbClr val="FF339A"/>
                </a:solidFill>
                <a:latin typeface="SimSun"/>
                <a:cs typeface="SimSun"/>
              </a:rPr>
              <a:t> </a:t>
            </a:r>
            <a:r>
              <a:rPr dirty="0" sz="2800" spc="-5">
                <a:solidFill>
                  <a:srgbClr val="639EF4"/>
                </a:solidFill>
                <a:latin typeface="SimSun"/>
                <a:cs typeface="SimSun"/>
              </a:rPr>
              <a:t>[</a:t>
            </a:r>
            <a:r>
              <a:rPr dirty="0" sz="2800" spc="-10">
                <a:solidFill>
                  <a:srgbClr val="639EF4"/>
                </a:solidFill>
                <a:latin typeface="SimSun"/>
                <a:cs typeface="SimSun"/>
              </a:rPr>
              <a:t>填空</a:t>
            </a:r>
            <a:r>
              <a:rPr dirty="0" sz="2800" spc="-5">
                <a:solidFill>
                  <a:srgbClr val="639EF4"/>
                </a:solidFill>
                <a:latin typeface="SimSun"/>
                <a:cs typeface="SimSun"/>
              </a:rPr>
              <a:t>1]</a:t>
            </a:r>
            <a:r>
              <a:rPr dirty="0" sz="2800">
                <a:solidFill>
                  <a:srgbClr val="639EF4"/>
                </a:solidFill>
                <a:latin typeface="SimSun"/>
                <a:cs typeface="SimSun"/>
              </a:rPr>
              <a:t> </a:t>
            </a:r>
            <a:r>
              <a:rPr dirty="0" sz="2800" spc="-10">
                <a:solidFill>
                  <a:srgbClr val="FF339A"/>
                </a:solidFill>
                <a:latin typeface="SimSun"/>
                <a:cs typeface="SimSun"/>
              </a:rPr>
              <a:t>)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47027" y="6564630"/>
            <a:ext cx="1543050" cy="410845"/>
          </a:xfrm>
          <a:custGeom>
            <a:avLst/>
            <a:gdLst/>
            <a:ahLst/>
            <a:cxnLst/>
            <a:rect l="l" t="t" r="r" b="b"/>
            <a:pathLst>
              <a:path w="1543050" h="410845">
                <a:moveTo>
                  <a:pt x="1543050" y="342137"/>
                </a:moveTo>
                <a:lnTo>
                  <a:pt x="1543050" y="68579"/>
                </a:lnTo>
                <a:lnTo>
                  <a:pt x="1537704" y="41790"/>
                </a:lnTo>
                <a:lnTo>
                  <a:pt x="1523142" y="20002"/>
                </a:lnTo>
                <a:lnTo>
                  <a:pt x="1501580" y="5357"/>
                </a:lnTo>
                <a:lnTo>
                  <a:pt x="1475232" y="0"/>
                </a:lnTo>
                <a:lnTo>
                  <a:pt x="68580" y="0"/>
                </a:lnTo>
                <a:lnTo>
                  <a:pt x="42112" y="5357"/>
                </a:lnTo>
                <a:lnTo>
                  <a:pt x="20288" y="20002"/>
                </a:lnTo>
                <a:lnTo>
                  <a:pt x="5464" y="41790"/>
                </a:lnTo>
                <a:lnTo>
                  <a:pt x="0" y="68579"/>
                </a:lnTo>
                <a:lnTo>
                  <a:pt x="0" y="342137"/>
                </a:lnTo>
                <a:lnTo>
                  <a:pt x="5464" y="368927"/>
                </a:lnTo>
                <a:lnTo>
                  <a:pt x="20288" y="390715"/>
                </a:lnTo>
                <a:lnTo>
                  <a:pt x="42112" y="405360"/>
                </a:lnTo>
                <a:lnTo>
                  <a:pt x="68580" y="410717"/>
                </a:lnTo>
                <a:lnTo>
                  <a:pt x="1475232" y="410717"/>
                </a:lnTo>
                <a:lnTo>
                  <a:pt x="1501580" y="405360"/>
                </a:lnTo>
                <a:lnTo>
                  <a:pt x="1523142" y="390715"/>
                </a:lnTo>
                <a:lnTo>
                  <a:pt x="1537704" y="368927"/>
                </a:lnTo>
                <a:lnTo>
                  <a:pt x="1543050" y="342137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27977" y="6545580"/>
            <a:ext cx="1581150" cy="448945"/>
          </a:xfrm>
          <a:custGeom>
            <a:avLst/>
            <a:gdLst/>
            <a:ahLst/>
            <a:cxnLst/>
            <a:rect l="l" t="t" r="r" b="b"/>
            <a:pathLst>
              <a:path w="1581150" h="448945">
                <a:moveTo>
                  <a:pt x="1581150" y="369569"/>
                </a:moveTo>
                <a:lnTo>
                  <a:pt x="1581150" y="77723"/>
                </a:lnTo>
                <a:lnTo>
                  <a:pt x="1579626" y="68579"/>
                </a:lnTo>
                <a:lnTo>
                  <a:pt x="1569069" y="42723"/>
                </a:lnTo>
                <a:lnTo>
                  <a:pt x="1551836" y="21831"/>
                </a:lnTo>
                <a:lnTo>
                  <a:pt x="1529067" y="7168"/>
                </a:lnTo>
                <a:lnTo>
                  <a:pt x="1501902" y="0"/>
                </a:lnTo>
                <a:lnTo>
                  <a:pt x="86868" y="0"/>
                </a:lnTo>
                <a:lnTo>
                  <a:pt x="35075" y="17430"/>
                </a:lnTo>
                <a:lnTo>
                  <a:pt x="3809" y="62483"/>
                </a:lnTo>
                <a:lnTo>
                  <a:pt x="0" y="87629"/>
                </a:lnTo>
                <a:lnTo>
                  <a:pt x="0" y="362711"/>
                </a:lnTo>
                <a:lnTo>
                  <a:pt x="12395" y="405611"/>
                </a:lnTo>
                <a:lnTo>
                  <a:pt x="38100" y="433323"/>
                </a:lnTo>
                <a:lnTo>
                  <a:pt x="38100" y="87629"/>
                </a:lnTo>
                <a:lnTo>
                  <a:pt x="38862" y="81533"/>
                </a:lnTo>
                <a:lnTo>
                  <a:pt x="39624" y="76199"/>
                </a:lnTo>
                <a:lnTo>
                  <a:pt x="42672" y="67055"/>
                </a:lnTo>
                <a:lnTo>
                  <a:pt x="47853" y="58131"/>
                </a:lnTo>
                <a:lnTo>
                  <a:pt x="47853" y="55816"/>
                </a:lnTo>
                <a:lnTo>
                  <a:pt x="57150" y="48767"/>
                </a:lnTo>
                <a:lnTo>
                  <a:pt x="60960" y="45719"/>
                </a:lnTo>
                <a:lnTo>
                  <a:pt x="65532" y="43433"/>
                </a:lnTo>
                <a:lnTo>
                  <a:pt x="69342" y="41147"/>
                </a:lnTo>
                <a:lnTo>
                  <a:pt x="73914" y="39623"/>
                </a:lnTo>
                <a:lnTo>
                  <a:pt x="79248" y="38861"/>
                </a:lnTo>
                <a:lnTo>
                  <a:pt x="83820" y="38099"/>
                </a:lnTo>
                <a:lnTo>
                  <a:pt x="1500378" y="38099"/>
                </a:lnTo>
                <a:lnTo>
                  <a:pt x="1539398" y="67933"/>
                </a:lnTo>
                <a:lnTo>
                  <a:pt x="1543050" y="83057"/>
                </a:lnTo>
                <a:lnTo>
                  <a:pt x="1543050" y="433297"/>
                </a:lnTo>
                <a:lnTo>
                  <a:pt x="1559518" y="419647"/>
                </a:lnTo>
                <a:lnTo>
                  <a:pt x="1574088" y="396718"/>
                </a:lnTo>
                <a:lnTo>
                  <a:pt x="1581150" y="369569"/>
                </a:lnTo>
                <a:close/>
              </a:path>
              <a:path w="1581150" h="448945">
                <a:moveTo>
                  <a:pt x="1543050" y="433297"/>
                </a:moveTo>
                <a:lnTo>
                  <a:pt x="1543050" y="367283"/>
                </a:lnTo>
                <a:lnTo>
                  <a:pt x="1542288" y="372617"/>
                </a:lnTo>
                <a:lnTo>
                  <a:pt x="1536259" y="387254"/>
                </a:lnTo>
                <a:lnTo>
                  <a:pt x="1526376" y="398992"/>
                </a:lnTo>
                <a:lnTo>
                  <a:pt x="1513400" y="407068"/>
                </a:lnTo>
                <a:lnTo>
                  <a:pt x="1498092" y="410717"/>
                </a:lnTo>
                <a:lnTo>
                  <a:pt x="86868" y="410614"/>
                </a:lnTo>
                <a:lnTo>
                  <a:pt x="47424" y="389727"/>
                </a:lnTo>
                <a:lnTo>
                  <a:pt x="38862" y="370331"/>
                </a:lnTo>
                <a:lnTo>
                  <a:pt x="38862" y="365759"/>
                </a:lnTo>
                <a:lnTo>
                  <a:pt x="38100" y="360425"/>
                </a:lnTo>
                <a:lnTo>
                  <a:pt x="38100" y="433323"/>
                </a:lnTo>
                <a:lnTo>
                  <a:pt x="78506" y="448602"/>
                </a:lnTo>
                <a:lnTo>
                  <a:pt x="1504188" y="448817"/>
                </a:lnTo>
                <a:lnTo>
                  <a:pt x="1512570" y="447293"/>
                </a:lnTo>
                <a:lnTo>
                  <a:pt x="1538619" y="436969"/>
                </a:lnTo>
                <a:lnTo>
                  <a:pt x="1543050" y="433297"/>
                </a:lnTo>
                <a:close/>
              </a:path>
              <a:path w="1581150" h="448945">
                <a:moveTo>
                  <a:pt x="48069" y="57759"/>
                </a:moveTo>
                <a:lnTo>
                  <a:pt x="47853" y="55816"/>
                </a:lnTo>
                <a:lnTo>
                  <a:pt x="47853" y="58131"/>
                </a:lnTo>
                <a:lnTo>
                  <a:pt x="48069" y="57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199632"/>
            <a:ext cx="9144000" cy="365125"/>
          </a:xfrm>
          <a:custGeom>
            <a:avLst/>
            <a:gdLst/>
            <a:ahLst/>
            <a:cxnLst/>
            <a:rect l="l" t="t" r="r" b="b"/>
            <a:pathLst>
              <a:path w="9144000" h="365125">
                <a:moveTo>
                  <a:pt x="0" y="0"/>
                </a:moveTo>
                <a:lnTo>
                  <a:pt x="0" y="364998"/>
                </a:lnTo>
                <a:lnTo>
                  <a:pt x="9143999" y="364998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BFA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87223" y="2944622"/>
            <a:ext cx="4473575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0000"/>
                </a:solidFill>
                <a:latin typeface="Verdana"/>
                <a:cs typeface="Verdana"/>
              </a:rPr>
              <a:t>s=0;</a:t>
            </a:r>
            <a:endParaRPr sz="2800">
              <a:latin typeface="Verdana"/>
              <a:cs typeface="Verdana"/>
            </a:endParaRPr>
          </a:p>
          <a:p>
            <a:pPr marL="927100" marR="5080" indent="-9144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Verdana"/>
                <a:cs typeface="Verdana"/>
              </a:rPr>
              <a:t>for(i=0;i&lt;n;i++)  </a:t>
            </a:r>
            <a:r>
              <a:rPr dirty="0" sz="2800" spc="-5" b="1">
                <a:solidFill>
                  <a:srgbClr val="FF0000"/>
                </a:solidFill>
                <a:latin typeface="Verdana"/>
                <a:cs typeface="Verdana"/>
              </a:rPr>
              <a:t>for(j=0;j&lt;m;j++)</a:t>
            </a:r>
            <a:endParaRPr sz="2800">
              <a:latin typeface="Verdana"/>
              <a:cs typeface="Verdana"/>
            </a:endParaRPr>
          </a:p>
          <a:p>
            <a:pPr marL="18415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Verdana"/>
                <a:cs typeface="Verdana"/>
              </a:rPr>
              <a:t>s+=a[i][j];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5339" y="348995"/>
            <a:ext cx="8953500" cy="635635"/>
          </a:xfrm>
          <a:custGeom>
            <a:avLst/>
            <a:gdLst/>
            <a:ahLst/>
            <a:cxnLst/>
            <a:rect l="l" t="t" r="r" b="b"/>
            <a:pathLst>
              <a:path w="8953500" h="635635">
                <a:moveTo>
                  <a:pt x="0" y="635508"/>
                </a:moveTo>
                <a:lnTo>
                  <a:pt x="8953500" y="635508"/>
                </a:lnTo>
                <a:lnTo>
                  <a:pt x="8953500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solidFill>
            <a:srgbClr val="F6F7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348995"/>
            <a:ext cx="190500" cy="635635"/>
          </a:xfrm>
          <a:custGeom>
            <a:avLst/>
            <a:gdLst/>
            <a:ahLst/>
            <a:cxnLst/>
            <a:rect l="l" t="t" r="r" b="b"/>
            <a:pathLst>
              <a:path w="190500" h="635635">
                <a:moveTo>
                  <a:pt x="0" y="0"/>
                </a:moveTo>
                <a:lnTo>
                  <a:pt x="0" y="635507"/>
                </a:lnTo>
                <a:lnTo>
                  <a:pt x="190499" y="635507"/>
                </a:lnTo>
                <a:lnTo>
                  <a:pt x="190499" y="0"/>
                </a:lnTo>
                <a:lnTo>
                  <a:pt x="0" y="0"/>
                </a:lnTo>
                <a:close/>
              </a:path>
            </a:pathLst>
          </a:custGeom>
          <a:solidFill>
            <a:srgbClr val="639E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20020" y="443737"/>
            <a:ext cx="100266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600" spc="-5">
                <a:latin typeface="Microsoft YaHei"/>
                <a:cs typeface="Microsoft YaHei"/>
              </a:rPr>
              <a:t>填空题</a:t>
            </a:r>
            <a:endParaRPr sz="26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2559" y="538225"/>
            <a:ext cx="4146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7F7F7F"/>
                </a:solidFill>
                <a:latin typeface="Microsoft YaHei"/>
                <a:cs typeface="Microsoft YaHei"/>
              </a:rPr>
              <a:t>1分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64359" y="406908"/>
            <a:ext cx="1430274" cy="5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83691" y="6262657"/>
            <a:ext cx="2526665" cy="2266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200" spc="-5">
                <a:solidFill>
                  <a:srgbClr val="F84F41"/>
                </a:solidFill>
                <a:latin typeface="Microsoft YaHei"/>
                <a:cs typeface="Microsoft YaHei"/>
              </a:rPr>
              <a:t>正常使用填空题需3.0以上版本雨课堂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02785" y="6616307"/>
            <a:ext cx="432434" cy="2940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1600">
                <a:solidFill>
                  <a:srgbClr val="FFFFFF"/>
                </a:solidFill>
                <a:latin typeface="Microsoft YaHei"/>
                <a:cs typeface="Microsoft YaHei"/>
              </a:rPr>
              <a:t>作答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57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3070" y="2840227"/>
            <a:ext cx="6612255" cy="681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b="1">
                <a:solidFill>
                  <a:srgbClr val="0000FF"/>
                </a:solidFill>
                <a:latin typeface="Verdana"/>
                <a:cs typeface="Verdana"/>
              </a:rPr>
              <a:t>Thank you very</a:t>
            </a:r>
            <a:r>
              <a:rPr dirty="0" sz="4300" spc="-9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4300" b="1">
                <a:solidFill>
                  <a:srgbClr val="0000FF"/>
                </a:solidFill>
                <a:latin typeface="Verdana"/>
                <a:cs typeface="Verdana"/>
              </a:rPr>
              <a:t>much</a:t>
            </a:r>
            <a:endParaRPr sz="43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0021" y="6919155"/>
            <a:ext cx="219075" cy="2108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-5">
                <a:latin typeface="Verdana"/>
                <a:cs typeface="Verdana"/>
              </a:rPr>
              <a:t>59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16890" marR="5080" indent="-470534">
              <a:lnSpc>
                <a:spcPct val="100000"/>
              </a:lnSpc>
              <a:spcBef>
                <a:spcPts val="100"/>
              </a:spcBef>
            </a:pPr>
            <a:r>
              <a:rPr dirty="0"/>
              <a:t>Any comments and</a:t>
            </a:r>
            <a:r>
              <a:rPr dirty="0" spc="-100"/>
              <a:t> </a:t>
            </a:r>
            <a:r>
              <a:rPr dirty="0"/>
              <a:t>suggestions  </a:t>
            </a:r>
            <a:r>
              <a:rPr dirty="0" i="1"/>
              <a:t>are </a:t>
            </a:r>
            <a:r>
              <a:rPr dirty="0" spc="-5" i="1"/>
              <a:t>beyond</a:t>
            </a:r>
            <a:r>
              <a:rPr dirty="0" spc="-25" i="1"/>
              <a:t> </a:t>
            </a:r>
            <a:r>
              <a:rPr dirty="0" spc="-10" i="1"/>
              <a:t>welcome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6795" y="6919974"/>
            <a:ext cx="122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6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83642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1.1解决问题的方法的效率和什么相关？（续）</a:t>
            </a:r>
          </a:p>
        </p:txBody>
      </p:sp>
      <p:sp>
        <p:nvSpPr>
          <p:cNvPr id="4" name="object 4"/>
          <p:cNvSpPr/>
          <p:nvPr/>
        </p:nvSpPr>
        <p:spPr>
          <a:xfrm>
            <a:off x="808367" y="4575047"/>
            <a:ext cx="6053455" cy="2589530"/>
          </a:xfrm>
          <a:custGeom>
            <a:avLst/>
            <a:gdLst/>
            <a:ahLst/>
            <a:cxnLst/>
            <a:rect l="l" t="t" r="r" b="b"/>
            <a:pathLst>
              <a:path w="6053455" h="2589529">
                <a:moveTo>
                  <a:pt x="6053327" y="2589276"/>
                </a:moveTo>
                <a:lnTo>
                  <a:pt x="6053327" y="0"/>
                </a:lnTo>
                <a:lnTo>
                  <a:pt x="0" y="0"/>
                </a:lnTo>
                <a:lnTo>
                  <a:pt x="0" y="2589276"/>
                </a:lnTo>
                <a:lnTo>
                  <a:pt x="1524" y="2589276"/>
                </a:lnTo>
                <a:lnTo>
                  <a:pt x="1523" y="3048"/>
                </a:lnTo>
                <a:lnTo>
                  <a:pt x="3047" y="1524"/>
                </a:lnTo>
                <a:lnTo>
                  <a:pt x="3047" y="3048"/>
                </a:lnTo>
                <a:lnTo>
                  <a:pt x="6050267" y="3048"/>
                </a:lnTo>
                <a:lnTo>
                  <a:pt x="6050267" y="1524"/>
                </a:lnTo>
                <a:lnTo>
                  <a:pt x="6051804" y="3048"/>
                </a:lnTo>
                <a:lnTo>
                  <a:pt x="6051804" y="2589276"/>
                </a:lnTo>
                <a:lnTo>
                  <a:pt x="6053327" y="2589276"/>
                </a:lnTo>
                <a:close/>
              </a:path>
              <a:path w="6053455" h="2589529">
                <a:moveTo>
                  <a:pt x="3047" y="3048"/>
                </a:moveTo>
                <a:lnTo>
                  <a:pt x="3047" y="1524"/>
                </a:lnTo>
                <a:lnTo>
                  <a:pt x="1523" y="3048"/>
                </a:lnTo>
                <a:lnTo>
                  <a:pt x="3047" y="3048"/>
                </a:lnTo>
                <a:close/>
              </a:path>
              <a:path w="6053455" h="2589529">
                <a:moveTo>
                  <a:pt x="3048" y="2586228"/>
                </a:moveTo>
                <a:lnTo>
                  <a:pt x="3047" y="3048"/>
                </a:lnTo>
                <a:lnTo>
                  <a:pt x="1523" y="3048"/>
                </a:lnTo>
                <a:lnTo>
                  <a:pt x="1524" y="2586228"/>
                </a:lnTo>
                <a:lnTo>
                  <a:pt x="3048" y="2586228"/>
                </a:lnTo>
                <a:close/>
              </a:path>
              <a:path w="6053455" h="2589529">
                <a:moveTo>
                  <a:pt x="6051804" y="2586228"/>
                </a:moveTo>
                <a:lnTo>
                  <a:pt x="1524" y="2586228"/>
                </a:lnTo>
                <a:lnTo>
                  <a:pt x="3048" y="2587752"/>
                </a:lnTo>
                <a:lnTo>
                  <a:pt x="3048" y="2589276"/>
                </a:lnTo>
                <a:lnTo>
                  <a:pt x="6050267" y="2589276"/>
                </a:lnTo>
                <a:lnTo>
                  <a:pt x="6050267" y="2587752"/>
                </a:lnTo>
                <a:lnTo>
                  <a:pt x="6051804" y="2586228"/>
                </a:lnTo>
                <a:close/>
              </a:path>
              <a:path w="6053455" h="2589529">
                <a:moveTo>
                  <a:pt x="3048" y="2589276"/>
                </a:moveTo>
                <a:lnTo>
                  <a:pt x="3048" y="2587752"/>
                </a:lnTo>
                <a:lnTo>
                  <a:pt x="1524" y="2586228"/>
                </a:lnTo>
                <a:lnTo>
                  <a:pt x="1524" y="2589276"/>
                </a:lnTo>
                <a:lnTo>
                  <a:pt x="3048" y="2589276"/>
                </a:lnTo>
                <a:close/>
              </a:path>
              <a:path w="6053455" h="2589529">
                <a:moveTo>
                  <a:pt x="6051804" y="3048"/>
                </a:moveTo>
                <a:lnTo>
                  <a:pt x="6050267" y="1524"/>
                </a:lnTo>
                <a:lnTo>
                  <a:pt x="6050267" y="3048"/>
                </a:lnTo>
                <a:lnTo>
                  <a:pt x="6051804" y="3048"/>
                </a:lnTo>
                <a:close/>
              </a:path>
              <a:path w="6053455" h="2589529">
                <a:moveTo>
                  <a:pt x="6051804" y="2586228"/>
                </a:moveTo>
                <a:lnTo>
                  <a:pt x="6051804" y="3048"/>
                </a:lnTo>
                <a:lnTo>
                  <a:pt x="6050267" y="3048"/>
                </a:lnTo>
                <a:lnTo>
                  <a:pt x="6050267" y="2586228"/>
                </a:lnTo>
                <a:lnTo>
                  <a:pt x="6051804" y="2586228"/>
                </a:lnTo>
                <a:close/>
              </a:path>
              <a:path w="6053455" h="2589529">
                <a:moveTo>
                  <a:pt x="6051804" y="2589276"/>
                </a:moveTo>
                <a:lnTo>
                  <a:pt x="6051804" y="2586228"/>
                </a:lnTo>
                <a:lnTo>
                  <a:pt x="6050267" y="2587752"/>
                </a:lnTo>
                <a:lnTo>
                  <a:pt x="6050267" y="2589276"/>
                </a:lnTo>
                <a:lnTo>
                  <a:pt x="6051804" y="2589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63225" y="4609592"/>
            <a:ext cx="6029325" cy="847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ts val="2155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SimSun"/>
                <a:cs typeface="SimSun"/>
              </a:rPr>
              <a:t>法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2——</a:t>
            </a:r>
            <a:r>
              <a:rPr dirty="0" sz="1800" spc="-5" b="1">
                <a:solidFill>
                  <a:srgbClr val="0000FF"/>
                </a:solidFill>
                <a:latin typeface="SimSun"/>
                <a:cs typeface="SimSun"/>
              </a:rPr>
              <a:t>秦九韶法</a:t>
            </a:r>
            <a:endParaRPr sz="1800">
              <a:latin typeface="SimSun"/>
              <a:cs typeface="SimSun"/>
            </a:endParaRPr>
          </a:p>
          <a:p>
            <a:pPr marL="38100" marR="30480" indent="934085">
              <a:lnSpc>
                <a:spcPts val="2160"/>
              </a:lnSpc>
              <a:spcBef>
                <a:spcPts val="65"/>
              </a:spcBef>
            </a:pPr>
            <a:r>
              <a:rPr dirty="0" sz="1800" spc="-5" b="1" i="1">
                <a:latin typeface="Verdana"/>
                <a:cs typeface="Verdana"/>
              </a:rPr>
              <a:t>f</a:t>
            </a:r>
            <a:r>
              <a:rPr dirty="0" sz="1800" spc="-5" b="1">
                <a:latin typeface="Verdana"/>
                <a:cs typeface="Verdana"/>
              </a:rPr>
              <a:t>(</a:t>
            </a:r>
            <a:r>
              <a:rPr dirty="0" sz="1800" spc="-5" b="1" i="1">
                <a:latin typeface="Verdana"/>
                <a:cs typeface="Verdana"/>
              </a:rPr>
              <a:t>x</a:t>
            </a:r>
            <a:r>
              <a:rPr dirty="0" sz="1800" spc="-5" b="1">
                <a:latin typeface="Verdana"/>
                <a:cs typeface="Verdana"/>
              </a:rPr>
              <a:t>) </a:t>
            </a:r>
            <a:r>
              <a:rPr dirty="0" sz="1800" spc="-5" b="1" i="1">
                <a:latin typeface="Verdana"/>
                <a:cs typeface="Verdana"/>
              </a:rPr>
              <a:t>= a</a:t>
            </a:r>
            <a:r>
              <a:rPr dirty="0" baseline="-20833" sz="1800" spc="-7" b="1">
                <a:latin typeface="Verdana"/>
                <a:cs typeface="Verdana"/>
              </a:rPr>
              <a:t>0 </a:t>
            </a:r>
            <a:r>
              <a:rPr dirty="0" sz="1800" spc="-5" b="1" i="1">
                <a:latin typeface="Verdana"/>
                <a:cs typeface="Verdana"/>
              </a:rPr>
              <a:t>+ </a:t>
            </a:r>
            <a:r>
              <a:rPr dirty="0" sz="1800" b="1" i="1">
                <a:latin typeface="Verdana"/>
                <a:cs typeface="Verdana"/>
              </a:rPr>
              <a:t>x </a:t>
            </a:r>
            <a:r>
              <a:rPr dirty="0" sz="1800" spc="-10" b="1">
                <a:latin typeface="Verdana"/>
                <a:cs typeface="Verdana"/>
              </a:rPr>
              <a:t>(</a:t>
            </a:r>
            <a:r>
              <a:rPr dirty="0" sz="1800" spc="-10" b="1" i="1">
                <a:latin typeface="Verdana"/>
                <a:cs typeface="Verdana"/>
              </a:rPr>
              <a:t>a</a:t>
            </a:r>
            <a:r>
              <a:rPr dirty="0" baseline="-20833" sz="1800" spc="-15" b="1">
                <a:latin typeface="Verdana"/>
                <a:cs typeface="Verdana"/>
              </a:rPr>
              <a:t>1</a:t>
            </a:r>
            <a:r>
              <a:rPr dirty="0" sz="1800" spc="-10" b="1" i="1">
                <a:latin typeface="Verdana"/>
                <a:cs typeface="Verdana"/>
              </a:rPr>
              <a:t>+ </a:t>
            </a:r>
            <a:r>
              <a:rPr dirty="0" sz="1800" b="1" i="1">
                <a:latin typeface="Verdana"/>
                <a:cs typeface="Verdana"/>
              </a:rPr>
              <a:t>x </a:t>
            </a:r>
            <a:r>
              <a:rPr dirty="0" sz="1800" spc="-5" b="1">
                <a:latin typeface="Verdana"/>
                <a:cs typeface="Verdana"/>
              </a:rPr>
              <a:t>(</a:t>
            </a:r>
            <a:r>
              <a:rPr dirty="0" sz="1800" spc="-5" b="1" i="1">
                <a:latin typeface="Verdana"/>
                <a:cs typeface="Verdana"/>
              </a:rPr>
              <a:t>a</a:t>
            </a:r>
            <a:r>
              <a:rPr dirty="0" baseline="-20833" sz="1800" spc="-7" b="1">
                <a:latin typeface="Verdana"/>
                <a:cs typeface="Verdana"/>
              </a:rPr>
              <a:t>2 </a:t>
            </a:r>
            <a:r>
              <a:rPr dirty="0" sz="1800" spc="-5" b="1" i="1">
                <a:latin typeface="Verdana"/>
                <a:cs typeface="Verdana"/>
              </a:rPr>
              <a:t>+… + </a:t>
            </a:r>
            <a:r>
              <a:rPr dirty="0" sz="1800" b="1" i="1">
                <a:latin typeface="Verdana"/>
                <a:cs typeface="Verdana"/>
              </a:rPr>
              <a:t>x </a:t>
            </a:r>
            <a:r>
              <a:rPr dirty="0" sz="1800" spc="-5" b="1">
                <a:latin typeface="Verdana"/>
                <a:cs typeface="Verdana"/>
              </a:rPr>
              <a:t>(</a:t>
            </a:r>
            <a:r>
              <a:rPr dirty="0" sz="1800" spc="-5" b="1" i="1">
                <a:latin typeface="Verdana"/>
                <a:cs typeface="Verdana"/>
              </a:rPr>
              <a:t>a</a:t>
            </a:r>
            <a:r>
              <a:rPr dirty="0" baseline="-20833" sz="1800" spc="-7" b="1">
                <a:latin typeface="Verdana"/>
                <a:cs typeface="Verdana"/>
              </a:rPr>
              <a:t>n</a:t>
            </a:r>
            <a:r>
              <a:rPr dirty="0" sz="1800" spc="-5" b="1">
                <a:latin typeface="Verdana"/>
                <a:cs typeface="Verdana"/>
              </a:rPr>
              <a:t>) </a:t>
            </a:r>
            <a:r>
              <a:rPr dirty="0" sz="1800" spc="-10" b="1">
                <a:latin typeface="Verdana"/>
                <a:cs typeface="Verdana"/>
              </a:rPr>
              <a:t>…) 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f(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int </a:t>
            </a:r>
            <a:r>
              <a:rPr dirty="0" sz="1800" spc="-5" b="1">
                <a:latin typeface="Verdana"/>
                <a:cs typeface="Verdana"/>
              </a:rPr>
              <a:t>n,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a[],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b="1">
                <a:latin typeface="Verdana"/>
                <a:cs typeface="Verdana"/>
              </a:rPr>
              <a:t>x</a:t>
            </a:r>
            <a:r>
              <a:rPr dirty="0" sz="1800" spc="25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602" y="5431028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{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3002" y="5431028"/>
            <a:ext cx="312483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int</a:t>
            </a:r>
            <a:r>
              <a:rPr dirty="0" sz="1800" spc="-1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i;</a:t>
            </a:r>
            <a:endParaRPr sz="1800">
              <a:latin typeface="Verdana"/>
              <a:cs typeface="Verdana"/>
            </a:endParaRPr>
          </a:p>
          <a:p>
            <a:pPr marL="12700" marR="89408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p = a[n]; 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for </a:t>
            </a:r>
            <a:r>
              <a:rPr dirty="0" sz="1800" spc="-5" b="1">
                <a:latin typeface="Verdana"/>
                <a:cs typeface="Verdana"/>
              </a:rPr>
              <a:t>(i=n; i&gt;0;</a:t>
            </a:r>
            <a:r>
              <a:rPr dirty="0" sz="1800" spc="-25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i--)</a:t>
            </a:r>
            <a:endParaRPr sz="1800">
              <a:latin typeface="Verdana"/>
              <a:cs typeface="Verdana"/>
            </a:endParaRPr>
          </a:p>
          <a:p>
            <a:pPr marL="12700" marR="5080" indent="914400">
              <a:lnSpc>
                <a:spcPct val="100000"/>
              </a:lnSpc>
            </a:pPr>
            <a:r>
              <a:rPr dirty="0" sz="1800" spc="-5" b="1">
                <a:latin typeface="Verdana"/>
                <a:cs typeface="Verdana"/>
              </a:rPr>
              <a:t>p = a[i-1] +</a:t>
            </a:r>
            <a:r>
              <a:rPr dirty="0" sz="1800" spc="-5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x*p; 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return</a:t>
            </a:r>
            <a:r>
              <a:rPr dirty="0" sz="1800" spc="25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p;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602" y="6802628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8367" y="2199132"/>
            <a:ext cx="6053455" cy="2312670"/>
          </a:xfrm>
          <a:custGeom>
            <a:avLst/>
            <a:gdLst/>
            <a:ahLst/>
            <a:cxnLst/>
            <a:rect l="l" t="t" r="r" b="b"/>
            <a:pathLst>
              <a:path w="6053455" h="2312670">
                <a:moveTo>
                  <a:pt x="6053327" y="2312669"/>
                </a:moveTo>
                <a:lnTo>
                  <a:pt x="6053327" y="0"/>
                </a:lnTo>
                <a:lnTo>
                  <a:pt x="0" y="0"/>
                </a:lnTo>
                <a:lnTo>
                  <a:pt x="0" y="2312670"/>
                </a:lnTo>
                <a:lnTo>
                  <a:pt x="1524" y="2312670"/>
                </a:lnTo>
                <a:lnTo>
                  <a:pt x="1523" y="3048"/>
                </a:lnTo>
                <a:lnTo>
                  <a:pt x="3047" y="1524"/>
                </a:lnTo>
                <a:lnTo>
                  <a:pt x="3048" y="3048"/>
                </a:lnTo>
                <a:lnTo>
                  <a:pt x="6050267" y="3048"/>
                </a:lnTo>
                <a:lnTo>
                  <a:pt x="6050267" y="1524"/>
                </a:lnTo>
                <a:lnTo>
                  <a:pt x="6051804" y="3048"/>
                </a:lnTo>
                <a:lnTo>
                  <a:pt x="6051804" y="2312669"/>
                </a:lnTo>
                <a:lnTo>
                  <a:pt x="6053327" y="2312669"/>
                </a:lnTo>
                <a:close/>
              </a:path>
              <a:path w="6053455" h="2312670">
                <a:moveTo>
                  <a:pt x="3047" y="3048"/>
                </a:moveTo>
                <a:lnTo>
                  <a:pt x="3047" y="1524"/>
                </a:lnTo>
                <a:lnTo>
                  <a:pt x="1523" y="3048"/>
                </a:lnTo>
                <a:lnTo>
                  <a:pt x="3047" y="3048"/>
                </a:lnTo>
                <a:close/>
              </a:path>
              <a:path w="6053455" h="2312670">
                <a:moveTo>
                  <a:pt x="3048" y="2309622"/>
                </a:moveTo>
                <a:lnTo>
                  <a:pt x="3047" y="3048"/>
                </a:lnTo>
                <a:lnTo>
                  <a:pt x="1523" y="3048"/>
                </a:lnTo>
                <a:lnTo>
                  <a:pt x="1524" y="2309622"/>
                </a:lnTo>
                <a:lnTo>
                  <a:pt x="3048" y="2309622"/>
                </a:lnTo>
                <a:close/>
              </a:path>
              <a:path w="6053455" h="2312670">
                <a:moveTo>
                  <a:pt x="6051804" y="2309621"/>
                </a:moveTo>
                <a:lnTo>
                  <a:pt x="1524" y="2309622"/>
                </a:lnTo>
                <a:lnTo>
                  <a:pt x="3048" y="2311146"/>
                </a:lnTo>
                <a:lnTo>
                  <a:pt x="3048" y="2312670"/>
                </a:lnTo>
                <a:lnTo>
                  <a:pt x="6050267" y="2312669"/>
                </a:lnTo>
                <a:lnTo>
                  <a:pt x="6050267" y="2311145"/>
                </a:lnTo>
                <a:lnTo>
                  <a:pt x="6051804" y="2309621"/>
                </a:lnTo>
                <a:close/>
              </a:path>
              <a:path w="6053455" h="2312670">
                <a:moveTo>
                  <a:pt x="3048" y="2312670"/>
                </a:moveTo>
                <a:lnTo>
                  <a:pt x="3048" y="2311146"/>
                </a:lnTo>
                <a:lnTo>
                  <a:pt x="1524" y="2309622"/>
                </a:lnTo>
                <a:lnTo>
                  <a:pt x="1524" y="2312670"/>
                </a:lnTo>
                <a:lnTo>
                  <a:pt x="3048" y="2312670"/>
                </a:lnTo>
                <a:close/>
              </a:path>
              <a:path w="6053455" h="2312670">
                <a:moveTo>
                  <a:pt x="6051804" y="3048"/>
                </a:moveTo>
                <a:lnTo>
                  <a:pt x="6050267" y="1524"/>
                </a:lnTo>
                <a:lnTo>
                  <a:pt x="6050267" y="3048"/>
                </a:lnTo>
                <a:lnTo>
                  <a:pt x="6051804" y="3048"/>
                </a:lnTo>
                <a:close/>
              </a:path>
              <a:path w="6053455" h="2312670">
                <a:moveTo>
                  <a:pt x="6051804" y="2309621"/>
                </a:moveTo>
                <a:lnTo>
                  <a:pt x="6051804" y="3048"/>
                </a:lnTo>
                <a:lnTo>
                  <a:pt x="6050267" y="3048"/>
                </a:lnTo>
                <a:lnTo>
                  <a:pt x="6050267" y="2309621"/>
                </a:lnTo>
                <a:lnTo>
                  <a:pt x="6051804" y="2309621"/>
                </a:lnTo>
                <a:close/>
              </a:path>
              <a:path w="6053455" h="2312670">
                <a:moveTo>
                  <a:pt x="6051804" y="2312669"/>
                </a:moveTo>
                <a:lnTo>
                  <a:pt x="6051804" y="2309621"/>
                </a:lnTo>
                <a:lnTo>
                  <a:pt x="6050267" y="2311145"/>
                </a:lnTo>
                <a:lnTo>
                  <a:pt x="6050267" y="2312669"/>
                </a:lnTo>
                <a:lnTo>
                  <a:pt x="6051804" y="2312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63226" y="1184737"/>
            <a:ext cx="8191500" cy="16211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69595">
              <a:lnSpc>
                <a:spcPts val="3450"/>
              </a:lnSpc>
              <a:spcBef>
                <a:spcPts val="110"/>
              </a:spcBef>
              <a:tabLst>
                <a:tab pos="1039494" algn="l"/>
              </a:tabLst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写程序计算给定多项式在给定点</a:t>
            </a:r>
            <a:r>
              <a:rPr dirty="0" sz="2950" spc="-95" b="1" i="1">
                <a:solidFill>
                  <a:srgbClr val="002060"/>
                </a:solidFill>
                <a:latin typeface="Microsoft YaHei"/>
                <a:cs typeface="Microsoft YaHei"/>
              </a:rPr>
              <a:t>x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处的值</a:t>
            </a:r>
            <a:endParaRPr sz="2800">
              <a:latin typeface="Microsoft YaHei"/>
              <a:cs typeface="Microsoft YaHei"/>
            </a:endParaRPr>
          </a:p>
          <a:p>
            <a:pPr marL="1039494">
              <a:lnSpc>
                <a:spcPts val="3450"/>
              </a:lnSpc>
            </a:pPr>
            <a:r>
              <a:rPr dirty="0" sz="2950" spc="-70" b="1" i="1">
                <a:solidFill>
                  <a:srgbClr val="002060"/>
                </a:solidFill>
                <a:latin typeface="Microsoft YaHei"/>
                <a:cs typeface="Microsoft YaHei"/>
              </a:rPr>
              <a:t>f(x) </a:t>
            </a:r>
            <a:r>
              <a:rPr dirty="0" sz="2950" spc="-114" b="1" i="1">
                <a:solidFill>
                  <a:srgbClr val="002060"/>
                </a:solidFill>
                <a:latin typeface="Microsoft YaHei"/>
                <a:cs typeface="Microsoft YaHei"/>
              </a:rPr>
              <a:t>= </a:t>
            </a:r>
            <a:r>
              <a:rPr dirty="0" sz="2950" spc="-40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021" sz="2775" spc="-60" b="1">
                <a:solidFill>
                  <a:srgbClr val="002060"/>
                </a:solidFill>
                <a:latin typeface="Microsoft YaHei"/>
                <a:cs typeface="Microsoft YaHei"/>
              </a:rPr>
              <a:t>0 </a:t>
            </a:r>
            <a:r>
              <a:rPr dirty="0" sz="2950" spc="-114" b="1" i="1">
                <a:solidFill>
                  <a:srgbClr val="002060"/>
                </a:solidFill>
                <a:latin typeface="Microsoft YaHei"/>
                <a:cs typeface="Microsoft YaHei"/>
              </a:rPr>
              <a:t>+ </a:t>
            </a:r>
            <a:r>
              <a:rPr dirty="0" sz="2950" spc="-55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021" sz="2775" spc="-82" b="1">
                <a:solidFill>
                  <a:srgbClr val="002060"/>
                </a:solidFill>
                <a:latin typeface="Microsoft YaHei"/>
                <a:cs typeface="Microsoft YaHei"/>
              </a:rPr>
              <a:t>1</a:t>
            </a:r>
            <a:r>
              <a:rPr dirty="0" sz="2950" spc="-55" b="1" i="1">
                <a:solidFill>
                  <a:srgbClr val="002060"/>
                </a:solidFill>
                <a:latin typeface="Microsoft YaHei"/>
                <a:cs typeface="Microsoft YaHei"/>
              </a:rPr>
              <a:t>x </a:t>
            </a:r>
            <a:r>
              <a:rPr dirty="0" sz="2950" spc="-114" b="1" i="1">
                <a:solidFill>
                  <a:srgbClr val="002060"/>
                </a:solidFill>
                <a:latin typeface="Microsoft YaHei"/>
                <a:cs typeface="Microsoft YaHei"/>
              </a:rPr>
              <a:t>+ </a:t>
            </a:r>
            <a:r>
              <a:rPr dirty="0" sz="2950" spc="-55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21021" sz="2775" spc="-82" b="1">
                <a:solidFill>
                  <a:srgbClr val="002060"/>
                </a:solidFill>
                <a:latin typeface="Microsoft YaHei"/>
                <a:cs typeface="Microsoft YaHei"/>
              </a:rPr>
              <a:t>2</a:t>
            </a:r>
            <a:r>
              <a:rPr dirty="0" sz="2950" spc="-55" b="1" i="1">
                <a:solidFill>
                  <a:srgbClr val="002060"/>
                </a:solidFill>
                <a:latin typeface="Microsoft YaHei"/>
                <a:cs typeface="Microsoft YaHei"/>
              </a:rPr>
              <a:t>x</a:t>
            </a:r>
            <a:r>
              <a:rPr dirty="0" baseline="24216" sz="2925" spc="-82" b="1" i="1">
                <a:solidFill>
                  <a:srgbClr val="002060"/>
                </a:solidFill>
                <a:latin typeface="Microsoft YaHei"/>
                <a:cs typeface="Microsoft YaHei"/>
              </a:rPr>
              <a:t>2 </a:t>
            </a:r>
            <a:r>
              <a:rPr dirty="0" sz="2950" spc="-130" b="1" i="1">
                <a:solidFill>
                  <a:srgbClr val="002060"/>
                </a:solidFill>
                <a:latin typeface="Microsoft YaHei"/>
                <a:cs typeface="Microsoft YaHei"/>
              </a:rPr>
              <a:t>+…+ </a:t>
            </a:r>
            <a:r>
              <a:rPr dirty="0" sz="2950" spc="-65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19943" sz="2925" spc="-97" b="1" i="1">
                <a:solidFill>
                  <a:srgbClr val="002060"/>
                </a:solidFill>
                <a:latin typeface="Microsoft YaHei"/>
                <a:cs typeface="Microsoft YaHei"/>
              </a:rPr>
              <a:t>n-1</a:t>
            </a:r>
            <a:r>
              <a:rPr dirty="0" sz="2950" spc="-65" b="1" i="1">
                <a:solidFill>
                  <a:srgbClr val="002060"/>
                </a:solidFill>
                <a:latin typeface="Microsoft YaHei"/>
                <a:cs typeface="Microsoft YaHei"/>
              </a:rPr>
              <a:t>x</a:t>
            </a:r>
            <a:r>
              <a:rPr dirty="0" baseline="24216" sz="2925" spc="-97" b="1" i="1">
                <a:solidFill>
                  <a:srgbClr val="002060"/>
                </a:solidFill>
                <a:latin typeface="Microsoft YaHei"/>
                <a:cs typeface="Microsoft YaHei"/>
              </a:rPr>
              <a:t>n-1</a:t>
            </a:r>
            <a:r>
              <a:rPr dirty="0" sz="2950" spc="-65" b="1" i="1">
                <a:solidFill>
                  <a:srgbClr val="002060"/>
                </a:solidFill>
                <a:latin typeface="Microsoft YaHei"/>
                <a:cs typeface="Microsoft YaHei"/>
              </a:rPr>
              <a:t>+</a:t>
            </a:r>
            <a:r>
              <a:rPr dirty="0" sz="2950" spc="-165" b="1" i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950" spc="-75" b="1" i="1">
                <a:solidFill>
                  <a:srgbClr val="002060"/>
                </a:solidFill>
                <a:latin typeface="Microsoft YaHei"/>
                <a:cs typeface="Microsoft YaHei"/>
              </a:rPr>
              <a:t>a</a:t>
            </a:r>
            <a:r>
              <a:rPr dirty="0" baseline="-19943" sz="2925" spc="-112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r>
              <a:rPr dirty="0" sz="2950" spc="-75" b="1" i="1">
                <a:solidFill>
                  <a:srgbClr val="002060"/>
                </a:solidFill>
                <a:latin typeface="Microsoft YaHei"/>
                <a:cs typeface="Microsoft YaHei"/>
              </a:rPr>
              <a:t>x</a:t>
            </a:r>
            <a:r>
              <a:rPr dirty="0" baseline="24216" sz="2925" spc="-112" b="1" i="1">
                <a:solidFill>
                  <a:srgbClr val="002060"/>
                </a:solidFill>
                <a:latin typeface="Microsoft YaHei"/>
                <a:cs typeface="Microsoft YaHei"/>
              </a:rPr>
              <a:t>n</a:t>
            </a:r>
            <a:endParaRPr baseline="24216" sz="2925">
              <a:latin typeface="Microsoft YaHei"/>
              <a:cs typeface="Microsoft YaHei"/>
            </a:endParaRPr>
          </a:p>
          <a:p>
            <a:pPr marL="38100">
              <a:lnSpc>
                <a:spcPts val="2155"/>
              </a:lnSpc>
              <a:spcBef>
                <a:spcPts val="1340"/>
              </a:spcBef>
            </a:pPr>
            <a:r>
              <a:rPr dirty="0" sz="1800" spc="-5" b="1">
                <a:solidFill>
                  <a:srgbClr val="0000FF"/>
                </a:solidFill>
                <a:latin typeface="SimSun"/>
                <a:cs typeface="SimSun"/>
              </a:rPr>
              <a:t>法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1——</a:t>
            </a:r>
            <a:r>
              <a:rPr dirty="0" sz="1800" spc="-5" b="1">
                <a:solidFill>
                  <a:srgbClr val="0000FF"/>
                </a:solidFill>
                <a:latin typeface="SimSun"/>
                <a:cs typeface="SimSun"/>
              </a:rPr>
              <a:t>直接法</a:t>
            </a:r>
            <a:endParaRPr sz="1800">
              <a:latin typeface="SimSun"/>
              <a:cs typeface="SimSun"/>
            </a:endParaRPr>
          </a:p>
          <a:p>
            <a:pPr marL="38100">
              <a:lnSpc>
                <a:spcPts val="2155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f(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int </a:t>
            </a:r>
            <a:r>
              <a:rPr dirty="0" sz="1800" spc="-5" b="1">
                <a:latin typeface="Verdana"/>
                <a:cs typeface="Verdana"/>
              </a:rPr>
              <a:t>n,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a[],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b="1">
                <a:latin typeface="Verdana"/>
                <a:cs typeface="Verdana"/>
              </a:rPr>
              <a:t>x</a:t>
            </a:r>
            <a:r>
              <a:rPr dirty="0" sz="1800" spc="2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8603" y="2780022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{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3003" y="2780022"/>
            <a:ext cx="373634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int</a:t>
            </a:r>
            <a:r>
              <a:rPr dirty="0" sz="1800" spc="-10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i;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double </a:t>
            </a:r>
            <a:r>
              <a:rPr dirty="0" sz="1800" spc="-5" b="1">
                <a:latin typeface="Verdana"/>
                <a:cs typeface="Verdana"/>
              </a:rPr>
              <a:t>p =</a:t>
            </a:r>
            <a:r>
              <a:rPr dirty="0" sz="1800" b="1">
                <a:latin typeface="Verdana"/>
                <a:cs typeface="Verdana"/>
              </a:rPr>
              <a:t> </a:t>
            </a:r>
            <a:r>
              <a:rPr dirty="0" sz="1800" spc="-10" b="1">
                <a:latin typeface="Verdana"/>
                <a:cs typeface="Verdana"/>
              </a:rPr>
              <a:t>a[0];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for </a:t>
            </a:r>
            <a:r>
              <a:rPr dirty="0" sz="1800" spc="-5" b="1">
                <a:latin typeface="Verdana"/>
                <a:cs typeface="Verdana"/>
              </a:rPr>
              <a:t>(i=1; i&lt;=n;</a:t>
            </a:r>
            <a:r>
              <a:rPr dirty="0" sz="1800" spc="-10" b="1"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i++)</a:t>
            </a:r>
            <a:endParaRPr sz="1800">
              <a:latin typeface="Verdana"/>
              <a:cs typeface="Verdana"/>
            </a:endParaRPr>
          </a:p>
          <a:p>
            <a:pPr marL="12700" marR="5080" indent="914400">
              <a:lnSpc>
                <a:spcPct val="100000"/>
              </a:lnSpc>
            </a:pPr>
            <a:r>
              <a:rPr dirty="0" sz="1800" spc="-5" b="1">
                <a:latin typeface="Verdana"/>
                <a:cs typeface="Verdana"/>
              </a:rPr>
              <a:t>p +=</a:t>
            </a:r>
            <a:r>
              <a:rPr dirty="0" sz="1800" spc="-75" b="1"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Verdana"/>
                <a:cs typeface="Verdana"/>
              </a:rPr>
              <a:t>(a[i]*pow(x,i))</a:t>
            </a:r>
            <a:r>
              <a:rPr dirty="0" sz="1800" spc="-5" b="1">
                <a:latin typeface="Verdana"/>
                <a:cs typeface="Verdana"/>
              </a:rPr>
              <a:t>;  </a:t>
            </a:r>
            <a:r>
              <a:rPr dirty="0" sz="1800" spc="-5" b="1">
                <a:solidFill>
                  <a:srgbClr val="0000FF"/>
                </a:solidFill>
                <a:latin typeface="Verdana"/>
                <a:cs typeface="Verdana"/>
              </a:rPr>
              <a:t>return</a:t>
            </a:r>
            <a:r>
              <a:rPr dirty="0" sz="1800" spc="25" b="1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latin typeface="Verdana"/>
                <a:cs typeface="Verdana"/>
              </a:rPr>
              <a:t>p;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603" y="4151622"/>
            <a:ext cx="18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Verdana"/>
                <a:cs typeface="Verdana"/>
              </a:rPr>
              <a:t>}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93686" y="2876550"/>
            <a:ext cx="3025152" cy="3343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36867" y="3127502"/>
            <a:ext cx="185737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解决问题 方法的效 率跟</a:t>
            </a:r>
            <a:r>
              <a:rPr dirty="0" sz="3600" spc="5" b="1">
                <a:solidFill>
                  <a:srgbClr val="FFFF00"/>
                </a:solidFill>
                <a:latin typeface="Microsoft JhengHei UI"/>
                <a:cs typeface="Microsoft JhengHei UI"/>
              </a:rPr>
              <a:t>算法 的巧妙程 度</a:t>
            </a:r>
            <a:r>
              <a:rPr dirty="0" sz="3600">
                <a:solidFill>
                  <a:srgbClr val="FFFFFF"/>
                </a:solidFill>
                <a:latin typeface="PMingLiU"/>
                <a:cs typeface="PMingLiU"/>
              </a:rPr>
              <a:t>有关</a:t>
            </a:r>
            <a:endParaRPr sz="3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51123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1.2如何得到程序的执行时间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06795" y="6919974"/>
            <a:ext cx="122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Verdana"/>
                <a:cs typeface="Verdana"/>
              </a:rPr>
              <a:t>7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2469" y="3392423"/>
            <a:ext cx="9027160" cy="3704590"/>
          </a:xfrm>
          <a:custGeom>
            <a:avLst/>
            <a:gdLst/>
            <a:ahLst/>
            <a:cxnLst/>
            <a:rect l="l" t="t" r="r" b="b"/>
            <a:pathLst>
              <a:path w="9027160" h="3704590">
                <a:moveTo>
                  <a:pt x="9026652" y="3704082"/>
                </a:moveTo>
                <a:lnTo>
                  <a:pt x="9026652" y="0"/>
                </a:lnTo>
                <a:lnTo>
                  <a:pt x="0" y="0"/>
                </a:lnTo>
                <a:lnTo>
                  <a:pt x="0" y="3704082"/>
                </a:lnTo>
                <a:lnTo>
                  <a:pt x="4571" y="3704082"/>
                </a:lnTo>
                <a:lnTo>
                  <a:pt x="4571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9016745" y="9906"/>
                </a:lnTo>
                <a:lnTo>
                  <a:pt x="9016745" y="4572"/>
                </a:lnTo>
                <a:lnTo>
                  <a:pt x="9022080" y="9906"/>
                </a:lnTo>
                <a:lnTo>
                  <a:pt x="9022080" y="3704082"/>
                </a:lnTo>
                <a:lnTo>
                  <a:pt x="9026652" y="3704082"/>
                </a:lnTo>
                <a:close/>
              </a:path>
              <a:path w="9027160" h="3704590">
                <a:moveTo>
                  <a:pt x="9906" y="9906"/>
                </a:moveTo>
                <a:lnTo>
                  <a:pt x="9906" y="4572"/>
                </a:lnTo>
                <a:lnTo>
                  <a:pt x="4571" y="9906"/>
                </a:lnTo>
                <a:lnTo>
                  <a:pt x="9906" y="9906"/>
                </a:lnTo>
                <a:close/>
              </a:path>
              <a:path w="9027160" h="3704590">
                <a:moveTo>
                  <a:pt x="9906" y="3694176"/>
                </a:moveTo>
                <a:lnTo>
                  <a:pt x="9906" y="9906"/>
                </a:lnTo>
                <a:lnTo>
                  <a:pt x="4571" y="9906"/>
                </a:lnTo>
                <a:lnTo>
                  <a:pt x="4572" y="3694176"/>
                </a:lnTo>
                <a:lnTo>
                  <a:pt x="9906" y="3694176"/>
                </a:lnTo>
                <a:close/>
              </a:path>
              <a:path w="9027160" h="3704590">
                <a:moveTo>
                  <a:pt x="9022080" y="3694176"/>
                </a:moveTo>
                <a:lnTo>
                  <a:pt x="4572" y="3694176"/>
                </a:lnTo>
                <a:lnTo>
                  <a:pt x="9906" y="3698748"/>
                </a:lnTo>
                <a:lnTo>
                  <a:pt x="9906" y="3704082"/>
                </a:lnTo>
                <a:lnTo>
                  <a:pt x="9016745" y="3704082"/>
                </a:lnTo>
                <a:lnTo>
                  <a:pt x="9016745" y="3698748"/>
                </a:lnTo>
                <a:lnTo>
                  <a:pt x="9022080" y="3694176"/>
                </a:lnTo>
                <a:close/>
              </a:path>
              <a:path w="9027160" h="3704590">
                <a:moveTo>
                  <a:pt x="9906" y="3704082"/>
                </a:moveTo>
                <a:lnTo>
                  <a:pt x="9906" y="3698748"/>
                </a:lnTo>
                <a:lnTo>
                  <a:pt x="4572" y="3694176"/>
                </a:lnTo>
                <a:lnTo>
                  <a:pt x="4571" y="3704082"/>
                </a:lnTo>
                <a:lnTo>
                  <a:pt x="9906" y="3704082"/>
                </a:lnTo>
                <a:close/>
              </a:path>
              <a:path w="9027160" h="3704590">
                <a:moveTo>
                  <a:pt x="9022080" y="9906"/>
                </a:moveTo>
                <a:lnTo>
                  <a:pt x="9016745" y="4572"/>
                </a:lnTo>
                <a:lnTo>
                  <a:pt x="9016745" y="9906"/>
                </a:lnTo>
                <a:lnTo>
                  <a:pt x="9022080" y="9906"/>
                </a:lnTo>
                <a:close/>
              </a:path>
              <a:path w="9027160" h="3704590">
                <a:moveTo>
                  <a:pt x="9022080" y="3694176"/>
                </a:moveTo>
                <a:lnTo>
                  <a:pt x="9022080" y="9906"/>
                </a:lnTo>
                <a:lnTo>
                  <a:pt x="9016745" y="9906"/>
                </a:lnTo>
                <a:lnTo>
                  <a:pt x="9016745" y="3694176"/>
                </a:lnTo>
                <a:lnTo>
                  <a:pt x="9022080" y="3694176"/>
                </a:lnTo>
                <a:close/>
              </a:path>
              <a:path w="9027160" h="3704590">
                <a:moveTo>
                  <a:pt x="9022080" y="3704082"/>
                </a:moveTo>
                <a:lnTo>
                  <a:pt x="9022080" y="3694176"/>
                </a:lnTo>
                <a:lnTo>
                  <a:pt x="9016745" y="3698748"/>
                </a:lnTo>
                <a:lnTo>
                  <a:pt x="9016745" y="3704082"/>
                </a:lnTo>
                <a:lnTo>
                  <a:pt x="9022080" y="3704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204975"/>
            <a:ext cx="8063230" cy="4170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0880" marR="347345" indent="-470534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690245" algn="l"/>
                <a:tab pos="690880" algn="l"/>
              </a:tabLst>
            </a:pP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clock()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：捕捉从程序开始运行到</a:t>
            </a:r>
            <a:r>
              <a:rPr dirty="0" sz="2800" spc="-5" b="1">
                <a:solidFill>
                  <a:srgbClr val="002060"/>
                </a:solidFill>
                <a:latin typeface="Microsoft YaHei"/>
                <a:cs typeface="Microsoft YaHei"/>
              </a:rPr>
              <a:t>clock()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被调 用时所耗费的时间。</a:t>
            </a:r>
            <a:endParaRPr sz="2800">
              <a:latin typeface="Microsoft YaHei"/>
              <a:cs typeface="Microsoft YaHei"/>
            </a:endParaRPr>
          </a:p>
          <a:p>
            <a:pPr lvl="1" marL="1129030" indent="-437515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Wingdings"/>
              <a:buChar char=""/>
              <a:tabLst>
                <a:tab pos="1128395" algn="l"/>
                <a:tab pos="1129030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这个时间单位是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clock</a:t>
            </a:r>
            <a:r>
              <a:rPr dirty="0" sz="2400" spc="-25" b="1">
                <a:solidFill>
                  <a:srgbClr val="002060"/>
                </a:solidFill>
                <a:latin typeface="Microsoft YaHei"/>
                <a:cs typeface="Microsoft YaHei"/>
              </a:rPr>
              <a:t> 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tick</a:t>
            </a:r>
            <a:r>
              <a:rPr dirty="0" sz="2400" spc="-5">
                <a:solidFill>
                  <a:srgbClr val="002060"/>
                </a:solidFill>
                <a:latin typeface="Microsoft YaHei"/>
                <a:cs typeface="Microsoft YaHei"/>
              </a:rPr>
              <a:t>，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即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“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时钟打点</a:t>
            </a:r>
            <a:r>
              <a:rPr dirty="0" sz="2400" b="1">
                <a:solidFill>
                  <a:srgbClr val="002060"/>
                </a:solidFill>
                <a:latin typeface="Microsoft YaHei"/>
                <a:cs typeface="Microsoft YaHei"/>
              </a:rPr>
              <a:t>”</a:t>
            </a:r>
            <a:endParaRPr sz="2400">
              <a:latin typeface="Microsoft YaHei"/>
              <a:cs typeface="Microsoft YaHei"/>
            </a:endParaRPr>
          </a:p>
          <a:p>
            <a:pPr lvl="1" marL="1128395" marR="280035" indent="-437515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Wingdings"/>
              <a:buChar char=""/>
              <a:tabLst>
                <a:tab pos="1128395" algn="l"/>
                <a:tab pos="1129030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常数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CLK_TCK</a:t>
            </a:r>
            <a:r>
              <a:rPr dirty="0" sz="2400" spc="5" b="1">
                <a:solidFill>
                  <a:srgbClr val="002060"/>
                </a:solidFill>
                <a:latin typeface="Microsoft YaHei"/>
                <a:cs typeface="Microsoft YaHei"/>
              </a:rPr>
              <a:t>(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或</a:t>
            </a:r>
            <a:r>
              <a:rPr dirty="0" sz="2400" spc="-5" b="1">
                <a:solidFill>
                  <a:srgbClr val="002060"/>
                </a:solidFill>
                <a:latin typeface="Microsoft YaHei"/>
                <a:cs typeface="Microsoft YaHei"/>
              </a:rPr>
              <a:t>CLOCKS_PER_SEC</a:t>
            </a:r>
            <a:r>
              <a:rPr dirty="0" sz="2400" spc="10" b="1">
                <a:solidFill>
                  <a:srgbClr val="002060"/>
                </a:solidFill>
                <a:latin typeface="Microsoft YaHei"/>
                <a:cs typeface="Microsoft YaHei"/>
              </a:rPr>
              <a:t>)</a:t>
            </a: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：机器时钟 每秒所走的时钟打点数。</a:t>
            </a:r>
            <a:endParaRPr sz="2400">
              <a:latin typeface="Microsoft YaHei"/>
              <a:cs typeface="Microsoft YaHei"/>
            </a:endParaRPr>
          </a:p>
          <a:p>
            <a:pPr marL="12700" marR="5584190">
              <a:lnSpc>
                <a:spcPct val="100000"/>
              </a:lnSpc>
              <a:spcBef>
                <a:spcPts val="925"/>
              </a:spcBef>
            </a:pPr>
            <a:r>
              <a:rPr dirty="0" sz="1800" spc="-10" b="1">
                <a:latin typeface="Courier New"/>
                <a:cs typeface="Courier New"/>
              </a:rPr>
              <a:t>#</a:t>
            </a:r>
            <a:r>
              <a:rPr dirty="0" sz="1800" spc="-10" b="1">
                <a:solidFill>
                  <a:srgbClr val="0000FF"/>
                </a:solidFill>
                <a:latin typeface="Courier New"/>
                <a:cs typeface="Courier New"/>
              </a:rPr>
              <a:t>include</a:t>
            </a:r>
            <a:r>
              <a:rPr dirty="0" sz="1800" spc="-3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&lt;stdio.h&gt;  #</a:t>
            </a:r>
            <a:r>
              <a:rPr dirty="0" sz="1800" spc="-10" b="1">
                <a:solidFill>
                  <a:srgbClr val="0000FF"/>
                </a:solidFill>
                <a:latin typeface="Courier New"/>
                <a:cs typeface="Courier New"/>
              </a:rPr>
              <a:t>include</a:t>
            </a:r>
            <a:r>
              <a:rPr dirty="0" sz="1800" spc="-3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&lt;time.h&gt;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55"/>
              </a:spcBef>
              <a:tabLst>
                <a:tab pos="1104900" algn="l"/>
                <a:tab pos="1242060" algn="l"/>
                <a:tab pos="2606675" algn="l"/>
              </a:tabLst>
            </a:pPr>
            <a:r>
              <a:rPr dirty="0" sz="1800" spc="-5" b="1">
                <a:latin typeface="Courier New"/>
                <a:cs typeface="Courier New"/>
              </a:rPr>
              <a:t>clock_t		start,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stop;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30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clock_t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是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clock()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函数返回的变量类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型</a:t>
            </a:r>
            <a:r>
              <a:rPr dirty="0" sz="1800" spc="200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  </a:t>
            </a:r>
            <a:r>
              <a:rPr dirty="0" sz="1800" spc="-5" b="1">
                <a:solidFill>
                  <a:srgbClr val="0000FF"/>
                </a:solidFill>
                <a:latin typeface="Courier New"/>
                <a:cs typeface="Courier New"/>
              </a:rPr>
              <a:t>double	</a:t>
            </a:r>
            <a:r>
              <a:rPr dirty="0" sz="1800" spc="-5" b="1">
                <a:latin typeface="Courier New"/>
                <a:cs typeface="Courier New"/>
              </a:rPr>
              <a:t>duration;	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25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B050"/>
                </a:solidFill>
                <a:latin typeface="SimSun"/>
                <a:cs typeface="SimSun"/>
              </a:rPr>
              <a:t>记录被测函数运行时间，以秒为单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位</a:t>
            </a:r>
            <a:r>
              <a:rPr dirty="0" sz="1800" spc="195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dirty="0" sz="1800" spc="-5" b="1">
                <a:solidFill>
                  <a:srgbClr val="0000FF"/>
                </a:solidFill>
                <a:latin typeface="Courier New"/>
                <a:cs typeface="Courier New"/>
              </a:rPr>
              <a:t>int </a:t>
            </a:r>
            <a:r>
              <a:rPr dirty="0" sz="1800" spc="-10" b="1">
                <a:latin typeface="Courier New"/>
                <a:cs typeface="Courier New"/>
              </a:rPr>
              <a:t>main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()</a:t>
            </a:r>
            <a:endParaRPr sz="1800">
              <a:latin typeface="Courier New"/>
              <a:cs typeface="Courier New"/>
            </a:endParaRPr>
          </a:p>
          <a:p>
            <a:pPr marL="285750" marR="1988820" indent="-273685">
              <a:lnSpc>
                <a:spcPct val="100000"/>
              </a:lnSpc>
              <a:spcBef>
                <a:spcPts val="60"/>
              </a:spcBef>
            </a:pPr>
            <a:r>
              <a:rPr dirty="0" sz="1800" spc="-5" b="1">
                <a:latin typeface="Courier New"/>
                <a:cs typeface="Courier New"/>
              </a:rPr>
              <a:t>{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25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B050"/>
                </a:solidFill>
                <a:latin typeface="SimSun"/>
                <a:cs typeface="SimSun"/>
              </a:rPr>
              <a:t>不在测试范围内的准备工作写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在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clock()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调用之前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  </a:t>
            </a:r>
            <a:r>
              <a:rPr dirty="0" sz="1800" spc="-5" b="1">
                <a:latin typeface="Courier New"/>
                <a:cs typeface="Courier New"/>
              </a:rPr>
              <a:t>start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clock();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15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开始计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时</a:t>
            </a:r>
            <a:r>
              <a:rPr dirty="0" sz="1800" spc="190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5996" y="5349486"/>
            <a:ext cx="207263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ourier New"/>
                <a:cs typeface="Courier New"/>
              </a:rPr>
              <a:t>MyFunction();  stop </a:t>
            </a:r>
            <a:r>
              <a:rPr dirty="0" sz="1800" spc="-5" b="1">
                <a:latin typeface="Courier New"/>
                <a:cs typeface="Courier New"/>
              </a:rPr>
              <a:t>=</a:t>
            </a:r>
            <a:r>
              <a:rPr dirty="0" sz="1800" spc="-60" b="1"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clock();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5328" y="5349486"/>
            <a:ext cx="31718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50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把被测函数</a:t>
            </a:r>
            <a:r>
              <a:rPr dirty="0" sz="1800" spc="5" b="1">
                <a:solidFill>
                  <a:srgbClr val="00B050"/>
                </a:solidFill>
                <a:latin typeface="SimSun"/>
                <a:cs typeface="SimSun"/>
              </a:rPr>
              <a:t>加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在这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里</a:t>
            </a:r>
            <a:r>
              <a:rPr dirty="0" sz="1800" spc="170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25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停止计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时</a:t>
            </a:r>
            <a:r>
              <a:rPr dirty="0" sz="1800" spc="190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2385" y="5898126"/>
            <a:ext cx="8507730" cy="1115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ourier New"/>
                <a:cs typeface="Courier New"/>
              </a:rPr>
              <a:t>duration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=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((double)(stop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-</a:t>
            </a:r>
            <a:r>
              <a:rPr dirty="0" sz="1800" spc="-10" b="1">
                <a:latin typeface="Courier New"/>
                <a:cs typeface="Courier New"/>
              </a:rPr>
              <a:t> start))/CLK_TCK;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30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计算运行时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间</a:t>
            </a:r>
            <a:r>
              <a:rPr dirty="0" sz="1800" spc="204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285750" marR="1236980">
              <a:lnSpc>
                <a:spcPts val="2100"/>
              </a:lnSpc>
              <a:spcBef>
                <a:spcPts val="120"/>
              </a:spcBef>
            </a:pP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/*</a:t>
            </a:r>
            <a:r>
              <a:rPr dirty="0" sz="1800" spc="-30" b="1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dirty="0" sz="1800" b="1">
                <a:solidFill>
                  <a:srgbClr val="00B050"/>
                </a:solidFill>
                <a:latin typeface="SimSun"/>
                <a:cs typeface="SimSun"/>
              </a:rPr>
              <a:t>其他不在测试范围的处理写在后面，例如输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出</a:t>
            </a:r>
            <a:r>
              <a:rPr dirty="0" sz="1800" spc="-5" b="1">
                <a:solidFill>
                  <a:srgbClr val="00B050"/>
                </a:solidFill>
                <a:latin typeface="Courier New"/>
                <a:cs typeface="Courier New"/>
              </a:rPr>
              <a:t>duration</a:t>
            </a:r>
            <a:r>
              <a:rPr dirty="0" sz="1800" spc="-5" b="1">
                <a:solidFill>
                  <a:srgbClr val="00B050"/>
                </a:solidFill>
                <a:latin typeface="SimSun"/>
                <a:cs typeface="SimSun"/>
              </a:rPr>
              <a:t>的</a:t>
            </a:r>
            <a:r>
              <a:rPr dirty="0" sz="1800" spc="-10" b="1">
                <a:solidFill>
                  <a:srgbClr val="00B050"/>
                </a:solidFill>
                <a:latin typeface="SimSun"/>
                <a:cs typeface="SimSun"/>
              </a:rPr>
              <a:t>值</a:t>
            </a:r>
            <a:r>
              <a:rPr dirty="0" sz="1800" spc="160" b="1">
                <a:solidFill>
                  <a:srgbClr val="00B050"/>
                </a:solidFill>
                <a:latin typeface="SimSun"/>
                <a:cs typeface="SimSun"/>
              </a:rPr>
              <a:t> </a:t>
            </a:r>
            <a:r>
              <a:rPr dirty="0" sz="1800" spc="-10" b="1">
                <a:solidFill>
                  <a:srgbClr val="00B050"/>
                </a:solidFill>
                <a:latin typeface="Courier New"/>
                <a:cs typeface="Courier New"/>
              </a:rPr>
              <a:t>*/  </a:t>
            </a:r>
            <a:r>
              <a:rPr dirty="0" sz="1800" spc="-5" b="1">
                <a:solidFill>
                  <a:srgbClr val="0000FF"/>
                </a:solidFill>
                <a:latin typeface="Courier New"/>
                <a:cs typeface="Courier New"/>
              </a:rPr>
              <a:t>return</a:t>
            </a:r>
            <a:r>
              <a:rPr dirty="0" sz="1800" spc="-2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1800" spc="-15" b="1">
                <a:latin typeface="Courier New"/>
                <a:cs typeface="Courier New"/>
              </a:rPr>
              <a:t>0;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00"/>
              </a:lnSpc>
            </a:pPr>
            <a:r>
              <a:rPr dirty="0" sz="1800" spc="-5" b="1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8121" y="408685"/>
            <a:ext cx="58356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" b="1">
                <a:solidFill>
                  <a:srgbClr val="002060"/>
                </a:solidFill>
                <a:latin typeface="Microsoft YaHei"/>
                <a:cs typeface="Microsoft YaHei"/>
              </a:rPr>
              <a:t>1.2如何得到程序的执行时间(续)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0502" y="1205737"/>
            <a:ext cx="7611109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82600" marR="5080" indent="-470534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dirty="0" sz="2800" spc="45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让被测函数重复运行充分多次，使得测出的总 的时钟打点间隔充分长，最后计算被测函数平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均每次运行的时间即可</a:t>
            </a:r>
            <a:r>
              <a:rPr dirty="0" sz="2800" b="1">
                <a:solidFill>
                  <a:srgbClr val="002060"/>
                </a:solidFill>
                <a:latin typeface="Microsoft YaHei"/>
                <a:cs typeface="Microsoft YaHei"/>
              </a:rPr>
              <a:t>!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5671" y="2692908"/>
            <a:ext cx="8383730" cy="3982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121" y="408685"/>
            <a:ext cx="34874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1.3什么是数据结构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0502" y="1204975"/>
            <a:ext cx="8407400" cy="2480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82600" marR="5080" indent="-470534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3234" algn="l"/>
              </a:tabLst>
            </a:pP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数据结构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是数据对象在计算机中的组织方式,形式定 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义为一个</a:t>
            </a:r>
            <a:r>
              <a:rPr dirty="0" sz="2800">
                <a:solidFill>
                  <a:srgbClr val="0000FF"/>
                </a:solidFill>
                <a:latin typeface="Microsoft YaHei"/>
                <a:cs typeface="Microsoft YaHei"/>
              </a:rPr>
              <a:t>二元组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Data_Structure=</a:t>
            </a:r>
            <a:r>
              <a:rPr dirty="0" sz="2800" spc="-5">
                <a:solidFill>
                  <a:srgbClr val="0000FF"/>
                </a:solidFill>
                <a:latin typeface="Microsoft YaHei"/>
                <a:cs typeface="Microsoft YaHei"/>
              </a:rPr>
              <a:t>(D,S)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,D</a:t>
            </a:r>
            <a:r>
              <a:rPr dirty="0" sz="2800">
                <a:solidFill>
                  <a:srgbClr val="002060"/>
                </a:solidFill>
                <a:latin typeface="Microsoft YaHei"/>
                <a:cs typeface="Microsoft YaHei"/>
              </a:rPr>
              <a:t>是数据元 </a:t>
            </a:r>
            <a:r>
              <a:rPr dirty="0" sz="2800" spc="-5">
                <a:solidFill>
                  <a:srgbClr val="002060"/>
                </a:solidFill>
                <a:latin typeface="Microsoft YaHei"/>
                <a:cs typeface="Microsoft YaHei"/>
              </a:rPr>
              <a:t>素的有限集即数据对象，S是D上关系的有限集。</a:t>
            </a:r>
            <a:endParaRPr sz="2800">
              <a:latin typeface="Microsoft YaHei"/>
              <a:cs typeface="Microsoft YaHei"/>
            </a:endParaRPr>
          </a:p>
          <a:p>
            <a:pPr algn="just" lvl="1" marL="920750" indent="-438150">
              <a:lnSpc>
                <a:spcPct val="100000"/>
              </a:lnSpc>
              <a:spcBef>
                <a:spcPts val="595"/>
              </a:spcBef>
              <a:buClr>
                <a:srgbClr val="CC0000"/>
              </a:buClr>
              <a:buFont typeface="Wingdings"/>
              <a:buChar char=""/>
              <a:tabLst>
                <a:tab pos="92138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逻辑结构</a:t>
            </a:r>
            <a:endParaRPr sz="2400">
              <a:latin typeface="Microsoft YaHei"/>
              <a:cs typeface="Microsoft YaHei"/>
            </a:endParaRPr>
          </a:p>
          <a:p>
            <a:pPr lvl="2" marL="1317625" indent="-396875">
              <a:lnSpc>
                <a:spcPct val="100000"/>
              </a:lnSpc>
              <a:spcBef>
                <a:spcPts val="495"/>
              </a:spcBef>
              <a:buClr>
                <a:srgbClr val="CC0000"/>
              </a:buClr>
              <a:buFont typeface="Wingdings"/>
              <a:buChar char=""/>
              <a:tabLst>
                <a:tab pos="1317625" algn="l"/>
                <a:tab pos="1318260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数据对象的逻辑组织关系。分为线性、树、图、集合。</a:t>
            </a:r>
            <a:endParaRPr sz="2000">
              <a:latin typeface="Microsoft YaHei"/>
              <a:cs typeface="Microsoft YaHei"/>
            </a:endParaRPr>
          </a:p>
          <a:p>
            <a:pPr lvl="2" marL="1317625" indent="-396875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Wingdings"/>
              <a:buChar char=""/>
              <a:tabLst>
                <a:tab pos="1317625" algn="l"/>
                <a:tab pos="1318260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如图书的随便摆放就是线性结构，分区摆放就是树形结构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417" y="4532858"/>
            <a:ext cx="7755255" cy="2164080"/>
          </a:xfrm>
          <a:prstGeom prst="rect">
            <a:avLst/>
          </a:prstGeom>
        </p:spPr>
        <p:txBody>
          <a:bodyPr wrap="square" lIns="0" tIns="88265" rIns="0" bIns="0" rtlCol="0" vert="horz">
            <a:spAutoFit/>
          </a:bodyPr>
          <a:lstStyle/>
          <a:p>
            <a:pPr marL="449580" indent="-437515">
              <a:lnSpc>
                <a:spcPct val="100000"/>
              </a:lnSpc>
              <a:spcBef>
                <a:spcPts val="695"/>
              </a:spcBef>
              <a:buClr>
                <a:srgbClr val="CC0000"/>
              </a:buClr>
              <a:buFont typeface="Wingdings"/>
              <a:buChar char=""/>
              <a:tabLst>
                <a:tab pos="449580" algn="l"/>
                <a:tab pos="450215" algn="l"/>
              </a:tabLst>
            </a:pPr>
            <a:r>
              <a:rPr dirty="0" sz="2400">
                <a:solidFill>
                  <a:srgbClr val="002060"/>
                </a:solidFill>
                <a:latin typeface="Microsoft YaHei"/>
                <a:cs typeface="Microsoft YaHei"/>
              </a:rPr>
              <a:t>物理存储结构</a:t>
            </a:r>
            <a:endParaRPr sz="2400">
              <a:latin typeface="Microsoft YaHei"/>
              <a:cs typeface="Microsoft YaHei"/>
            </a:endParaRPr>
          </a:p>
          <a:p>
            <a:pPr lvl="1" marL="847090" marR="5080" indent="-396875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Wingdings"/>
              <a:buChar char=""/>
              <a:tabLst>
                <a:tab pos="846455" algn="l"/>
                <a:tab pos="847725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数据对象在计算机内存中的存储组织关系——逻辑结构在存储 器中的映象。</a:t>
            </a:r>
            <a:endParaRPr sz="2000">
              <a:latin typeface="Microsoft YaHei"/>
              <a:cs typeface="Microsoft YaHei"/>
            </a:endParaRPr>
          </a:p>
          <a:p>
            <a:pPr lvl="2" marL="1235075" indent="-387350">
              <a:lnSpc>
                <a:spcPct val="100000"/>
              </a:lnSpc>
              <a:spcBef>
                <a:spcPts val="439"/>
              </a:spcBef>
              <a:buClr>
                <a:srgbClr val="CC0000"/>
              </a:buClr>
              <a:buFont typeface="Wingdings"/>
              <a:buChar char=""/>
              <a:tabLst>
                <a:tab pos="1235075" algn="l"/>
                <a:tab pos="1235710" algn="l"/>
              </a:tabLst>
            </a:pP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数据元素的映象：数据在内存中以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二进制</a:t>
            </a: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存储</a:t>
            </a:r>
            <a:endParaRPr sz="1800">
              <a:latin typeface="Microsoft YaHei"/>
              <a:cs typeface="Microsoft YaHei"/>
            </a:endParaRPr>
          </a:p>
          <a:p>
            <a:pPr lvl="2" marL="1235075" indent="-387350">
              <a:lnSpc>
                <a:spcPct val="100000"/>
              </a:lnSpc>
              <a:spcBef>
                <a:spcPts val="430"/>
              </a:spcBef>
              <a:buClr>
                <a:srgbClr val="CC0000"/>
              </a:buClr>
              <a:buFont typeface="Wingdings"/>
              <a:buChar char=""/>
              <a:tabLst>
                <a:tab pos="1235075" algn="l"/>
                <a:tab pos="1235710" algn="l"/>
              </a:tabLst>
            </a:pP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关系的映象：</a:t>
            </a:r>
            <a:r>
              <a:rPr dirty="0" sz="1800">
                <a:solidFill>
                  <a:srgbClr val="FF0000"/>
                </a:solidFill>
                <a:latin typeface="Microsoft YaHei"/>
                <a:cs typeface="Microsoft YaHei"/>
              </a:rPr>
              <a:t>有序对&lt;x,y&gt;</a:t>
            </a:r>
            <a:r>
              <a:rPr dirty="0" sz="1800">
                <a:solidFill>
                  <a:srgbClr val="002060"/>
                </a:solidFill>
                <a:latin typeface="Microsoft YaHei"/>
                <a:cs typeface="Microsoft YaHei"/>
              </a:rPr>
              <a:t>,所有关系都可表示为有序对的集合</a:t>
            </a:r>
            <a:endParaRPr sz="1800">
              <a:latin typeface="Microsoft YaHei"/>
              <a:cs typeface="Microsoft YaHei"/>
            </a:endParaRPr>
          </a:p>
          <a:p>
            <a:pPr lvl="1" marL="847090" indent="-396875">
              <a:lnSpc>
                <a:spcPct val="100000"/>
              </a:lnSpc>
              <a:spcBef>
                <a:spcPts val="470"/>
              </a:spcBef>
              <a:buClr>
                <a:srgbClr val="CC0000"/>
              </a:buClr>
              <a:buFont typeface="Wingdings"/>
              <a:buChar char=""/>
              <a:tabLst>
                <a:tab pos="846455" algn="l"/>
                <a:tab pos="847725" algn="l"/>
              </a:tabLst>
            </a:pPr>
            <a:r>
              <a:rPr dirty="0" sz="2000" spc="-5">
                <a:solidFill>
                  <a:srgbClr val="002060"/>
                </a:solidFill>
                <a:latin typeface="Microsoft YaHei"/>
                <a:cs typeface="Microsoft YaHei"/>
              </a:rPr>
              <a:t>分为顺序存储和链式存储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6171" y="4116429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002"/>
                </a:moveTo>
                <a:lnTo>
                  <a:pt x="237744" y="91334"/>
                </a:lnTo>
                <a:lnTo>
                  <a:pt x="224812" y="54754"/>
                </a:lnTo>
                <a:lnTo>
                  <a:pt x="201667" y="27338"/>
                </a:lnTo>
                <a:lnTo>
                  <a:pt x="171252" y="9086"/>
                </a:lnTo>
                <a:lnTo>
                  <a:pt x="136506" y="0"/>
                </a:lnTo>
                <a:lnTo>
                  <a:pt x="100371" y="80"/>
                </a:lnTo>
                <a:lnTo>
                  <a:pt x="35698" y="27747"/>
                </a:lnTo>
                <a:lnTo>
                  <a:pt x="761" y="92096"/>
                </a:lnTo>
                <a:lnTo>
                  <a:pt x="0" y="97430"/>
                </a:lnTo>
                <a:lnTo>
                  <a:pt x="0" y="108098"/>
                </a:lnTo>
                <a:lnTo>
                  <a:pt x="2286" y="124100"/>
                </a:lnTo>
                <a:lnTo>
                  <a:pt x="9144" y="138762"/>
                </a:lnTo>
                <a:lnTo>
                  <a:pt x="9144" y="102002"/>
                </a:lnTo>
                <a:lnTo>
                  <a:pt x="9906" y="97430"/>
                </a:lnTo>
                <a:lnTo>
                  <a:pt x="9906" y="92858"/>
                </a:lnTo>
                <a:lnTo>
                  <a:pt x="24082" y="55288"/>
                </a:lnTo>
                <a:lnTo>
                  <a:pt x="50090" y="28702"/>
                </a:lnTo>
                <a:lnTo>
                  <a:pt x="83894" y="13057"/>
                </a:lnTo>
                <a:lnTo>
                  <a:pt x="121458" y="8309"/>
                </a:lnTo>
                <a:lnTo>
                  <a:pt x="158746" y="14416"/>
                </a:lnTo>
                <a:lnTo>
                  <a:pt x="191723" y="31334"/>
                </a:lnTo>
                <a:lnTo>
                  <a:pt x="216353" y="59020"/>
                </a:lnTo>
                <a:lnTo>
                  <a:pt x="228600" y="97430"/>
                </a:lnTo>
                <a:lnTo>
                  <a:pt x="228600" y="142083"/>
                </a:lnTo>
                <a:lnTo>
                  <a:pt x="229836" y="140205"/>
                </a:lnTo>
                <a:lnTo>
                  <a:pt x="237744" y="102002"/>
                </a:lnTo>
                <a:close/>
              </a:path>
              <a:path w="238125" h="206375">
                <a:moveTo>
                  <a:pt x="228600" y="142083"/>
                </a:moveTo>
                <a:lnTo>
                  <a:pt x="228600" y="107336"/>
                </a:lnTo>
                <a:lnTo>
                  <a:pt x="216900" y="144648"/>
                </a:lnTo>
                <a:lnTo>
                  <a:pt x="193515" y="172040"/>
                </a:lnTo>
                <a:lnTo>
                  <a:pt x="162079" y="189389"/>
                </a:lnTo>
                <a:lnTo>
                  <a:pt x="126230" y="196566"/>
                </a:lnTo>
                <a:lnTo>
                  <a:pt x="89603" y="193447"/>
                </a:lnTo>
                <a:lnTo>
                  <a:pt x="55837" y="179906"/>
                </a:lnTo>
                <a:lnTo>
                  <a:pt x="28567" y="155816"/>
                </a:lnTo>
                <a:lnTo>
                  <a:pt x="11430" y="121052"/>
                </a:lnTo>
                <a:lnTo>
                  <a:pt x="9906" y="111908"/>
                </a:lnTo>
                <a:lnTo>
                  <a:pt x="9906" y="107336"/>
                </a:lnTo>
                <a:lnTo>
                  <a:pt x="9144" y="102002"/>
                </a:lnTo>
                <a:lnTo>
                  <a:pt x="18547" y="158864"/>
                </a:lnTo>
                <a:lnTo>
                  <a:pt x="76595" y="199532"/>
                </a:lnTo>
                <a:lnTo>
                  <a:pt x="112348" y="205751"/>
                </a:lnTo>
                <a:lnTo>
                  <a:pt x="148565" y="202770"/>
                </a:lnTo>
                <a:lnTo>
                  <a:pt x="182230" y="190747"/>
                </a:lnTo>
                <a:lnTo>
                  <a:pt x="210326" y="169839"/>
                </a:lnTo>
                <a:lnTo>
                  <a:pt x="228600" y="142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83371" y="4116429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002"/>
                </a:moveTo>
                <a:lnTo>
                  <a:pt x="237744" y="91334"/>
                </a:lnTo>
                <a:lnTo>
                  <a:pt x="224812" y="54754"/>
                </a:lnTo>
                <a:lnTo>
                  <a:pt x="201667" y="27338"/>
                </a:lnTo>
                <a:lnTo>
                  <a:pt x="171252" y="9086"/>
                </a:lnTo>
                <a:lnTo>
                  <a:pt x="136506" y="0"/>
                </a:lnTo>
                <a:lnTo>
                  <a:pt x="100371" y="80"/>
                </a:lnTo>
                <a:lnTo>
                  <a:pt x="35698" y="27747"/>
                </a:lnTo>
                <a:lnTo>
                  <a:pt x="761" y="92096"/>
                </a:lnTo>
                <a:lnTo>
                  <a:pt x="0" y="97430"/>
                </a:lnTo>
                <a:lnTo>
                  <a:pt x="0" y="108098"/>
                </a:lnTo>
                <a:lnTo>
                  <a:pt x="2286" y="124100"/>
                </a:lnTo>
                <a:lnTo>
                  <a:pt x="9144" y="138762"/>
                </a:lnTo>
                <a:lnTo>
                  <a:pt x="9144" y="102002"/>
                </a:lnTo>
                <a:lnTo>
                  <a:pt x="9906" y="97430"/>
                </a:lnTo>
                <a:lnTo>
                  <a:pt x="9906" y="92858"/>
                </a:lnTo>
                <a:lnTo>
                  <a:pt x="24082" y="55288"/>
                </a:lnTo>
                <a:lnTo>
                  <a:pt x="50090" y="28702"/>
                </a:lnTo>
                <a:lnTo>
                  <a:pt x="83894" y="13057"/>
                </a:lnTo>
                <a:lnTo>
                  <a:pt x="121458" y="8309"/>
                </a:lnTo>
                <a:lnTo>
                  <a:pt x="158746" y="14416"/>
                </a:lnTo>
                <a:lnTo>
                  <a:pt x="191723" y="31334"/>
                </a:lnTo>
                <a:lnTo>
                  <a:pt x="216353" y="59020"/>
                </a:lnTo>
                <a:lnTo>
                  <a:pt x="228600" y="97430"/>
                </a:lnTo>
                <a:lnTo>
                  <a:pt x="228600" y="142083"/>
                </a:lnTo>
                <a:lnTo>
                  <a:pt x="229836" y="140205"/>
                </a:lnTo>
                <a:lnTo>
                  <a:pt x="237744" y="102002"/>
                </a:lnTo>
                <a:close/>
              </a:path>
              <a:path w="238125" h="206375">
                <a:moveTo>
                  <a:pt x="228600" y="142083"/>
                </a:moveTo>
                <a:lnTo>
                  <a:pt x="228600" y="107336"/>
                </a:lnTo>
                <a:lnTo>
                  <a:pt x="216900" y="144648"/>
                </a:lnTo>
                <a:lnTo>
                  <a:pt x="193515" y="172040"/>
                </a:lnTo>
                <a:lnTo>
                  <a:pt x="162079" y="189389"/>
                </a:lnTo>
                <a:lnTo>
                  <a:pt x="126230" y="196566"/>
                </a:lnTo>
                <a:lnTo>
                  <a:pt x="89603" y="193447"/>
                </a:lnTo>
                <a:lnTo>
                  <a:pt x="55837" y="179906"/>
                </a:lnTo>
                <a:lnTo>
                  <a:pt x="28567" y="155816"/>
                </a:lnTo>
                <a:lnTo>
                  <a:pt x="11430" y="121052"/>
                </a:lnTo>
                <a:lnTo>
                  <a:pt x="9906" y="111908"/>
                </a:lnTo>
                <a:lnTo>
                  <a:pt x="9906" y="107336"/>
                </a:lnTo>
                <a:lnTo>
                  <a:pt x="9144" y="102002"/>
                </a:lnTo>
                <a:lnTo>
                  <a:pt x="18547" y="158864"/>
                </a:lnTo>
                <a:lnTo>
                  <a:pt x="76595" y="199532"/>
                </a:lnTo>
                <a:lnTo>
                  <a:pt x="112348" y="205751"/>
                </a:lnTo>
                <a:lnTo>
                  <a:pt x="148565" y="202770"/>
                </a:lnTo>
                <a:lnTo>
                  <a:pt x="182230" y="190747"/>
                </a:lnTo>
                <a:lnTo>
                  <a:pt x="210326" y="169839"/>
                </a:lnTo>
                <a:lnTo>
                  <a:pt x="228600" y="142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0571" y="4116429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002"/>
                </a:moveTo>
                <a:lnTo>
                  <a:pt x="237744" y="91334"/>
                </a:lnTo>
                <a:lnTo>
                  <a:pt x="224812" y="54754"/>
                </a:lnTo>
                <a:lnTo>
                  <a:pt x="201667" y="27338"/>
                </a:lnTo>
                <a:lnTo>
                  <a:pt x="171252" y="9086"/>
                </a:lnTo>
                <a:lnTo>
                  <a:pt x="136506" y="0"/>
                </a:lnTo>
                <a:lnTo>
                  <a:pt x="100371" y="80"/>
                </a:lnTo>
                <a:lnTo>
                  <a:pt x="35698" y="27747"/>
                </a:lnTo>
                <a:lnTo>
                  <a:pt x="761" y="92096"/>
                </a:lnTo>
                <a:lnTo>
                  <a:pt x="0" y="97430"/>
                </a:lnTo>
                <a:lnTo>
                  <a:pt x="0" y="108098"/>
                </a:lnTo>
                <a:lnTo>
                  <a:pt x="2286" y="124100"/>
                </a:lnTo>
                <a:lnTo>
                  <a:pt x="9144" y="138762"/>
                </a:lnTo>
                <a:lnTo>
                  <a:pt x="9144" y="102002"/>
                </a:lnTo>
                <a:lnTo>
                  <a:pt x="9906" y="97430"/>
                </a:lnTo>
                <a:lnTo>
                  <a:pt x="9906" y="92858"/>
                </a:lnTo>
                <a:lnTo>
                  <a:pt x="24082" y="55288"/>
                </a:lnTo>
                <a:lnTo>
                  <a:pt x="50090" y="28702"/>
                </a:lnTo>
                <a:lnTo>
                  <a:pt x="83894" y="13057"/>
                </a:lnTo>
                <a:lnTo>
                  <a:pt x="121458" y="8309"/>
                </a:lnTo>
                <a:lnTo>
                  <a:pt x="158746" y="14416"/>
                </a:lnTo>
                <a:lnTo>
                  <a:pt x="191723" y="31334"/>
                </a:lnTo>
                <a:lnTo>
                  <a:pt x="216353" y="59020"/>
                </a:lnTo>
                <a:lnTo>
                  <a:pt x="228600" y="97430"/>
                </a:lnTo>
                <a:lnTo>
                  <a:pt x="228600" y="142083"/>
                </a:lnTo>
                <a:lnTo>
                  <a:pt x="229836" y="140205"/>
                </a:lnTo>
                <a:lnTo>
                  <a:pt x="237744" y="102002"/>
                </a:lnTo>
                <a:close/>
              </a:path>
              <a:path w="238125" h="206375">
                <a:moveTo>
                  <a:pt x="228600" y="142083"/>
                </a:moveTo>
                <a:lnTo>
                  <a:pt x="228600" y="107336"/>
                </a:lnTo>
                <a:lnTo>
                  <a:pt x="216900" y="144648"/>
                </a:lnTo>
                <a:lnTo>
                  <a:pt x="193515" y="172040"/>
                </a:lnTo>
                <a:lnTo>
                  <a:pt x="162079" y="189389"/>
                </a:lnTo>
                <a:lnTo>
                  <a:pt x="126230" y="196566"/>
                </a:lnTo>
                <a:lnTo>
                  <a:pt x="89603" y="193447"/>
                </a:lnTo>
                <a:lnTo>
                  <a:pt x="55837" y="179906"/>
                </a:lnTo>
                <a:lnTo>
                  <a:pt x="28567" y="155816"/>
                </a:lnTo>
                <a:lnTo>
                  <a:pt x="11430" y="121052"/>
                </a:lnTo>
                <a:lnTo>
                  <a:pt x="9906" y="111908"/>
                </a:lnTo>
                <a:lnTo>
                  <a:pt x="9906" y="107336"/>
                </a:lnTo>
                <a:lnTo>
                  <a:pt x="9144" y="102002"/>
                </a:lnTo>
                <a:lnTo>
                  <a:pt x="18547" y="158864"/>
                </a:lnTo>
                <a:lnTo>
                  <a:pt x="76595" y="199532"/>
                </a:lnTo>
                <a:lnTo>
                  <a:pt x="112348" y="205751"/>
                </a:lnTo>
                <a:lnTo>
                  <a:pt x="148565" y="202770"/>
                </a:lnTo>
                <a:lnTo>
                  <a:pt x="182230" y="190747"/>
                </a:lnTo>
                <a:lnTo>
                  <a:pt x="210326" y="169839"/>
                </a:lnTo>
                <a:lnTo>
                  <a:pt x="228600" y="142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97771" y="4116429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002"/>
                </a:moveTo>
                <a:lnTo>
                  <a:pt x="237744" y="91334"/>
                </a:lnTo>
                <a:lnTo>
                  <a:pt x="224812" y="54754"/>
                </a:lnTo>
                <a:lnTo>
                  <a:pt x="201667" y="27338"/>
                </a:lnTo>
                <a:lnTo>
                  <a:pt x="171252" y="9086"/>
                </a:lnTo>
                <a:lnTo>
                  <a:pt x="136506" y="0"/>
                </a:lnTo>
                <a:lnTo>
                  <a:pt x="100371" y="80"/>
                </a:lnTo>
                <a:lnTo>
                  <a:pt x="35698" y="27747"/>
                </a:lnTo>
                <a:lnTo>
                  <a:pt x="761" y="92096"/>
                </a:lnTo>
                <a:lnTo>
                  <a:pt x="0" y="97430"/>
                </a:lnTo>
                <a:lnTo>
                  <a:pt x="0" y="108098"/>
                </a:lnTo>
                <a:lnTo>
                  <a:pt x="2286" y="124100"/>
                </a:lnTo>
                <a:lnTo>
                  <a:pt x="9144" y="138762"/>
                </a:lnTo>
                <a:lnTo>
                  <a:pt x="9144" y="102002"/>
                </a:lnTo>
                <a:lnTo>
                  <a:pt x="9906" y="97430"/>
                </a:lnTo>
                <a:lnTo>
                  <a:pt x="9906" y="92858"/>
                </a:lnTo>
                <a:lnTo>
                  <a:pt x="24082" y="55288"/>
                </a:lnTo>
                <a:lnTo>
                  <a:pt x="50090" y="28702"/>
                </a:lnTo>
                <a:lnTo>
                  <a:pt x="83894" y="13057"/>
                </a:lnTo>
                <a:lnTo>
                  <a:pt x="121458" y="8309"/>
                </a:lnTo>
                <a:lnTo>
                  <a:pt x="158746" y="14416"/>
                </a:lnTo>
                <a:lnTo>
                  <a:pt x="191723" y="31334"/>
                </a:lnTo>
                <a:lnTo>
                  <a:pt x="216353" y="59020"/>
                </a:lnTo>
                <a:lnTo>
                  <a:pt x="228600" y="97430"/>
                </a:lnTo>
                <a:lnTo>
                  <a:pt x="228600" y="142083"/>
                </a:lnTo>
                <a:lnTo>
                  <a:pt x="229836" y="140205"/>
                </a:lnTo>
                <a:lnTo>
                  <a:pt x="237744" y="102002"/>
                </a:lnTo>
                <a:close/>
              </a:path>
              <a:path w="238125" h="206375">
                <a:moveTo>
                  <a:pt x="228600" y="142083"/>
                </a:moveTo>
                <a:lnTo>
                  <a:pt x="228600" y="107336"/>
                </a:lnTo>
                <a:lnTo>
                  <a:pt x="216900" y="144648"/>
                </a:lnTo>
                <a:lnTo>
                  <a:pt x="193515" y="172040"/>
                </a:lnTo>
                <a:lnTo>
                  <a:pt x="162079" y="189389"/>
                </a:lnTo>
                <a:lnTo>
                  <a:pt x="126230" y="196566"/>
                </a:lnTo>
                <a:lnTo>
                  <a:pt x="89603" y="193447"/>
                </a:lnTo>
                <a:lnTo>
                  <a:pt x="55837" y="179906"/>
                </a:lnTo>
                <a:lnTo>
                  <a:pt x="28567" y="155816"/>
                </a:lnTo>
                <a:lnTo>
                  <a:pt x="11430" y="121052"/>
                </a:lnTo>
                <a:lnTo>
                  <a:pt x="9906" y="111908"/>
                </a:lnTo>
                <a:lnTo>
                  <a:pt x="9906" y="107336"/>
                </a:lnTo>
                <a:lnTo>
                  <a:pt x="9144" y="102002"/>
                </a:lnTo>
                <a:lnTo>
                  <a:pt x="18547" y="158864"/>
                </a:lnTo>
                <a:lnTo>
                  <a:pt x="76595" y="199532"/>
                </a:lnTo>
                <a:lnTo>
                  <a:pt x="112348" y="205751"/>
                </a:lnTo>
                <a:lnTo>
                  <a:pt x="148565" y="202770"/>
                </a:lnTo>
                <a:lnTo>
                  <a:pt x="182230" y="190747"/>
                </a:lnTo>
                <a:lnTo>
                  <a:pt x="210326" y="169839"/>
                </a:lnTo>
                <a:lnTo>
                  <a:pt x="228600" y="142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9343" y="4169664"/>
            <a:ext cx="231775" cy="100330"/>
          </a:xfrm>
          <a:custGeom>
            <a:avLst/>
            <a:gdLst/>
            <a:ahLst/>
            <a:cxnLst/>
            <a:rect l="l" t="t" r="r" b="b"/>
            <a:pathLst>
              <a:path w="231775" h="100329">
                <a:moveTo>
                  <a:pt x="213053" y="49946"/>
                </a:moveTo>
                <a:lnTo>
                  <a:pt x="204452" y="44958"/>
                </a:lnTo>
                <a:lnTo>
                  <a:pt x="0" y="44958"/>
                </a:lnTo>
                <a:lnTo>
                  <a:pt x="0" y="54863"/>
                </a:lnTo>
                <a:lnTo>
                  <a:pt x="204719" y="54863"/>
                </a:lnTo>
                <a:lnTo>
                  <a:pt x="213053" y="49946"/>
                </a:lnTo>
                <a:close/>
              </a:path>
              <a:path w="231775" h="100329">
                <a:moveTo>
                  <a:pt x="231647" y="50291"/>
                </a:moveTo>
                <a:lnTo>
                  <a:pt x="148589" y="1524"/>
                </a:lnTo>
                <a:lnTo>
                  <a:pt x="146303" y="0"/>
                </a:lnTo>
                <a:lnTo>
                  <a:pt x="143256" y="762"/>
                </a:lnTo>
                <a:lnTo>
                  <a:pt x="142494" y="3048"/>
                </a:lnTo>
                <a:lnTo>
                  <a:pt x="140969" y="5334"/>
                </a:lnTo>
                <a:lnTo>
                  <a:pt x="141731" y="8382"/>
                </a:lnTo>
                <a:lnTo>
                  <a:pt x="144018" y="9906"/>
                </a:lnTo>
                <a:lnTo>
                  <a:pt x="204452" y="44958"/>
                </a:lnTo>
                <a:lnTo>
                  <a:pt x="222504" y="44958"/>
                </a:lnTo>
                <a:lnTo>
                  <a:pt x="222504" y="55577"/>
                </a:lnTo>
                <a:lnTo>
                  <a:pt x="231647" y="50291"/>
                </a:lnTo>
                <a:close/>
              </a:path>
              <a:path w="231775" h="100329">
                <a:moveTo>
                  <a:pt x="222504" y="55577"/>
                </a:moveTo>
                <a:lnTo>
                  <a:pt x="222504" y="54863"/>
                </a:lnTo>
                <a:lnTo>
                  <a:pt x="204719" y="54863"/>
                </a:lnTo>
                <a:lnTo>
                  <a:pt x="144018" y="90677"/>
                </a:lnTo>
                <a:lnTo>
                  <a:pt x="141731" y="91439"/>
                </a:lnTo>
                <a:lnTo>
                  <a:pt x="140969" y="94487"/>
                </a:lnTo>
                <a:lnTo>
                  <a:pt x="142494" y="96774"/>
                </a:lnTo>
                <a:lnTo>
                  <a:pt x="143256" y="99060"/>
                </a:lnTo>
                <a:lnTo>
                  <a:pt x="146303" y="99822"/>
                </a:lnTo>
                <a:lnTo>
                  <a:pt x="148589" y="98298"/>
                </a:lnTo>
                <a:lnTo>
                  <a:pt x="222504" y="55577"/>
                </a:lnTo>
                <a:close/>
              </a:path>
              <a:path w="231775" h="100329">
                <a:moveTo>
                  <a:pt x="222504" y="54863"/>
                </a:moveTo>
                <a:lnTo>
                  <a:pt x="222504" y="44958"/>
                </a:lnTo>
                <a:lnTo>
                  <a:pt x="204452" y="44958"/>
                </a:lnTo>
                <a:lnTo>
                  <a:pt x="213053" y="49946"/>
                </a:lnTo>
                <a:lnTo>
                  <a:pt x="220218" y="45720"/>
                </a:lnTo>
                <a:lnTo>
                  <a:pt x="220218" y="54863"/>
                </a:lnTo>
                <a:lnTo>
                  <a:pt x="222504" y="54863"/>
                </a:lnTo>
                <a:close/>
              </a:path>
              <a:path w="231775" h="100329">
                <a:moveTo>
                  <a:pt x="220218" y="54863"/>
                </a:moveTo>
                <a:lnTo>
                  <a:pt x="220218" y="54101"/>
                </a:lnTo>
                <a:lnTo>
                  <a:pt x="213053" y="49946"/>
                </a:lnTo>
                <a:lnTo>
                  <a:pt x="204719" y="54863"/>
                </a:lnTo>
                <a:lnTo>
                  <a:pt x="220218" y="54863"/>
                </a:lnTo>
                <a:close/>
              </a:path>
              <a:path w="231775" h="100329">
                <a:moveTo>
                  <a:pt x="220218" y="54101"/>
                </a:moveTo>
                <a:lnTo>
                  <a:pt x="220218" y="45720"/>
                </a:lnTo>
                <a:lnTo>
                  <a:pt x="213053" y="49946"/>
                </a:lnTo>
                <a:lnTo>
                  <a:pt x="220218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16543" y="4169664"/>
            <a:ext cx="228600" cy="100330"/>
          </a:xfrm>
          <a:custGeom>
            <a:avLst/>
            <a:gdLst/>
            <a:ahLst/>
            <a:cxnLst/>
            <a:rect l="l" t="t" r="r" b="b"/>
            <a:pathLst>
              <a:path w="228600" h="100329">
                <a:moveTo>
                  <a:pt x="210005" y="49946"/>
                </a:moveTo>
                <a:lnTo>
                  <a:pt x="201404" y="44958"/>
                </a:lnTo>
                <a:lnTo>
                  <a:pt x="0" y="44958"/>
                </a:lnTo>
                <a:lnTo>
                  <a:pt x="0" y="54863"/>
                </a:lnTo>
                <a:lnTo>
                  <a:pt x="201671" y="54863"/>
                </a:lnTo>
                <a:lnTo>
                  <a:pt x="210005" y="49946"/>
                </a:lnTo>
                <a:close/>
              </a:path>
              <a:path w="228600" h="100329">
                <a:moveTo>
                  <a:pt x="228600" y="50291"/>
                </a:moveTo>
                <a:lnTo>
                  <a:pt x="145542" y="1524"/>
                </a:lnTo>
                <a:lnTo>
                  <a:pt x="143256" y="0"/>
                </a:lnTo>
                <a:lnTo>
                  <a:pt x="140207" y="762"/>
                </a:lnTo>
                <a:lnTo>
                  <a:pt x="138683" y="3048"/>
                </a:lnTo>
                <a:lnTo>
                  <a:pt x="137921" y="5334"/>
                </a:lnTo>
                <a:lnTo>
                  <a:pt x="138683" y="8382"/>
                </a:lnTo>
                <a:lnTo>
                  <a:pt x="140969" y="9906"/>
                </a:lnTo>
                <a:lnTo>
                  <a:pt x="201404" y="44958"/>
                </a:lnTo>
                <a:lnTo>
                  <a:pt x="219456" y="44958"/>
                </a:lnTo>
                <a:lnTo>
                  <a:pt x="219456" y="55577"/>
                </a:lnTo>
                <a:lnTo>
                  <a:pt x="228600" y="50291"/>
                </a:lnTo>
                <a:close/>
              </a:path>
              <a:path w="228600" h="100329">
                <a:moveTo>
                  <a:pt x="219456" y="55577"/>
                </a:moveTo>
                <a:lnTo>
                  <a:pt x="219456" y="54863"/>
                </a:lnTo>
                <a:lnTo>
                  <a:pt x="201671" y="54863"/>
                </a:lnTo>
                <a:lnTo>
                  <a:pt x="140969" y="90677"/>
                </a:lnTo>
                <a:lnTo>
                  <a:pt x="138683" y="91439"/>
                </a:lnTo>
                <a:lnTo>
                  <a:pt x="137921" y="94487"/>
                </a:lnTo>
                <a:lnTo>
                  <a:pt x="138683" y="96774"/>
                </a:lnTo>
                <a:lnTo>
                  <a:pt x="140207" y="99060"/>
                </a:lnTo>
                <a:lnTo>
                  <a:pt x="143256" y="99822"/>
                </a:lnTo>
                <a:lnTo>
                  <a:pt x="145542" y="98298"/>
                </a:lnTo>
                <a:lnTo>
                  <a:pt x="219456" y="55577"/>
                </a:lnTo>
                <a:close/>
              </a:path>
              <a:path w="228600" h="100329">
                <a:moveTo>
                  <a:pt x="219456" y="54863"/>
                </a:moveTo>
                <a:lnTo>
                  <a:pt x="219456" y="44958"/>
                </a:lnTo>
                <a:lnTo>
                  <a:pt x="201404" y="44958"/>
                </a:lnTo>
                <a:lnTo>
                  <a:pt x="210005" y="49946"/>
                </a:lnTo>
                <a:lnTo>
                  <a:pt x="217169" y="45720"/>
                </a:lnTo>
                <a:lnTo>
                  <a:pt x="217169" y="54863"/>
                </a:lnTo>
                <a:lnTo>
                  <a:pt x="219456" y="54863"/>
                </a:lnTo>
                <a:close/>
              </a:path>
              <a:path w="228600" h="100329">
                <a:moveTo>
                  <a:pt x="217169" y="54863"/>
                </a:moveTo>
                <a:lnTo>
                  <a:pt x="217169" y="54101"/>
                </a:lnTo>
                <a:lnTo>
                  <a:pt x="210005" y="49946"/>
                </a:lnTo>
                <a:lnTo>
                  <a:pt x="201671" y="54863"/>
                </a:lnTo>
                <a:lnTo>
                  <a:pt x="217169" y="54863"/>
                </a:lnTo>
                <a:close/>
              </a:path>
              <a:path w="228600" h="100329">
                <a:moveTo>
                  <a:pt x="217169" y="54101"/>
                </a:moveTo>
                <a:lnTo>
                  <a:pt x="217169" y="45720"/>
                </a:lnTo>
                <a:lnTo>
                  <a:pt x="210005" y="49946"/>
                </a:lnTo>
                <a:lnTo>
                  <a:pt x="217169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73743" y="4169664"/>
            <a:ext cx="228600" cy="100330"/>
          </a:xfrm>
          <a:custGeom>
            <a:avLst/>
            <a:gdLst/>
            <a:ahLst/>
            <a:cxnLst/>
            <a:rect l="l" t="t" r="r" b="b"/>
            <a:pathLst>
              <a:path w="228600" h="100329">
                <a:moveTo>
                  <a:pt x="210005" y="49946"/>
                </a:moveTo>
                <a:lnTo>
                  <a:pt x="201404" y="44958"/>
                </a:lnTo>
                <a:lnTo>
                  <a:pt x="0" y="44958"/>
                </a:lnTo>
                <a:lnTo>
                  <a:pt x="0" y="54863"/>
                </a:lnTo>
                <a:lnTo>
                  <a:pt x="201671" y="54863"/>
                </a:lnTo>
                <a:lnTo>
                  <a:pt x="210005" y="49946"/>
                </a:lnTo>
                <a:close/>
              </a:path>
              <a:path w="228600" h="100329">
                <a:moveTo>
                  <a:pt x="228600" y="50291"/>
                </a:moveTo>
                <a:lnTo>
                  <a:pt x="145542" y="1524"/>
                </a:lnTo>
                <a:lnTo>
                  <a:pt x="143256" y="0"/>
                </a:lnTo>
                <a:lnTo>
                  <a:pt x="140207" y="762"/>
                </a:lnTo>
                <a:lnTo>
                  <a:pt x="138683" y="3048"/>
                </a:lnTo>
                <a:lnTo>
                  <a:pt x="137921" y="5334"/>
                </a:lnTo>
                <a:lnTo>
                  <a:pt x="138683" y="8382"/>
                </a:lnTo>
                <a:lnTo>
                  <a:pt x="140969" y="9906"/>
                </a:lnTo>
                <a:lnTo>
                  <a:pt x="201404" y="44958"/>
                </a:lnTo>
                <a:lnTo>
                  <a:pt x="219456" y="44958"/>
                </a:lnTo>
                <a:lnTo>
                  <a:pt x="219456" y="55577"/>
                </a:lnTo>
                <a:lnTo>
                  <a:pt x="228600" y="50291"/>
                </a:lnTo>
                <a:close/>
              </a:path>
              <a:path w="228600" h="100329">
                <a:moveTo>
                  <a:pt x="219456" y="55577"/>
                </a:moveTo>
                <a:lnTo>
                  <a:pt x="219456" y="54863"/>
                </a:lnTo>
                <a:lnTo>
                  <a:pt x="201671" y="54863"/>
                </a:lnTo>
                <a:lnTo>
                  <a:pt x="140969" y="90677"/>
                </a:lnTo>
                <a:lnTo>
                  <a:pt x="138683" y="91439"/>
                </a:lnTo>
                <a:lnTo>
                  <a:pt x="137921" y="94487"/>
                </a:lnTo>
                <a:lnTo>
                  <a:pt x="138683" y="96774"/>
                </a:lnTo>
                <a:lnTo>
                  <a:pt x="140207" y="99060"/>
                </a:lnTo>
                <a:lnTo>
                  <a:pt x="143256" y="99822"/>
                </a:lnTo>
                <a:lnTo>
                  <a:pt x="145542" y="98298"/>
                </a:lnTo>
                <a:lnTo>
                  <a:pt x="219456" y="55577"/>
                </a:lnTo>
                <a:close/>
              </a:path>
              <a:path w="228600" h="100329">
                <a:moveTo>
                  <a:pt x="219456" y="54863"/>
                </a:moveTo>
                <a:lnTo>
                  <a:pt x="219456" y="44958"/>
                </a:lnTo>
                <a:lnTo>
                  <a:pt x="201404" y="44958"/>
                </a:lnTo>
                <a:lnTo>
                  <a:pt x="210005" y="49946"/>
                </a:lnTo>
                <a:lnTo>
                  <a:pt x="217169" y="45720"/>
                </a:lnTo>
                <a:lnTo>
                  <a:pt x="217169" y="54863"/>
                </a:lnTo>
                <a:lnTo>
                  <a:pt x="219456" y="54863"/>
                </a:lnTo>
                <a:close/>
              </a:path>
              <a:path w="228600" h="100329">
                <a:moveTo>
                  <a:pt x="217169" y="54863"/>
                </a:moveTo>
                <a:lnTo>
                  <a:pt x="217169" y="54101"/>
                </a:lnTo>
                <a:lnTo>
                  <a:pt x="210005" y="49946"/>
                </a:lnTo>
                <a:lnTo>
                  <a:pt x="201671" y="54863"/>
                </a:lnTo>
                <a:lnTo>
                  <a:pt x="217169" y="54863"/>
                </a:lnTo>
                <a:close/>
              </a:path>
              <a:path w="228600" h="100329">
                <a:moveTo>
                  <a:pt x="217169" y="54101"/>
                </a:moveTo>
                <a:lnTo>
                  <a:pt x="217169" y="45720"/>
                </a:lnTo>
                <a:lnTo>
                  <a:pt x="210005" y="49946"/>
                </a:lnTo>
                <a:lnTo>
                  <a:pt x="217169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05769" y="4117918"/>
            <a:ext cx="238506" cy="206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72875" y="3720822"/>
            <a:ext cx="237743" cy="206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06225" y="4117763"/>
            <a:ext cx="237743" cy="206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39169" y="4513343"/>
            <a:ext cx="238506" cy="205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39625" y="3919752"/>
            <a:ext cx="237743" cy="205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44375" y="4373440"/>
            <a:ext cx="237743" cy="206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96825" y="3912919"/>
            <a:ext cx="237743" cy="206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7041" y="4169664"/>
            <a:ext cx="342900" cy="100330"/>
          </a:xfrm>
          <a:custGeom>
            <a:avLst/>
            <a:gdLst/>
            <a:ahLst/>
            <a:cxnLst/>
            <a:rect l="l" t="t" r="r" b="b"/>
            <a:pathLst>
              <a:path w="342900" h="100329">
                <a:moveTo>
                  <a:pt x="324305" y="49946"/>
                </a:moveTo>
                <a:lnTo>
                  <a:pt x="315704" y="44958"/>
                </a:lnTo>
                <a:lnTo>
                  <a:pt x="0" y="44958"/>
                </a:lnTo>
                <a:lnTo>
                  <a:pt x="0" y="54863"/>
                </a:lnTo>
                <a:lnTo>
                  <a:pt x="315971" y="54863"/>
                </a:lnTo>
                <a:lnTo>
                  <a:pt x="324305" y="49946"/>
                </a:lnTo>
                <a:close/>
              </a:path>
              <a:path w="342900" h="100329">
                <a:moveTo>
                  <a:pt x="342900" y="50291"/>
                </a:moveTo>
                <a:lnTo>
                  <a:pt x="259841" y="1524"/>
                </a:lnTo>
                <a:lnTo>
                  <a:pt x="257555" y="0"/>
                </a:lnTo>
                <a:lnTo>
                  <a:pt x="254507" y="762"/>
                </a:lnTo>
                <a:lnTo>
                  <a:pt x="253745" y="3048"/>
                </a:lnTo>
                <a:lnTo>
                  <a:pt x="252221" y="5334"/>
                </a:lnTo>
                <a:lnTo>
                  <a:pt x="252983" y="8382"/>
                </a:lnTo>
                <a:lnTo>
                  <a:pt x="255269" y="9906"/>
                </a:lnTo>
                <a:lnTo>
                  <a:pt x="315704" y="44958"/>
                </a:lnTo>
                <a:lnTo>
                  <a:pt x="333756" y="44958"/>
                </a:lnTo>
                <a:lnTo>
                  <a:pt x="333756" y="55577"/>
                </a:lnTo>
                <a:lnTo>
                  <a:pt x="342900" y="50291"/>
                </a:lnTo>
                <a:close/>
              </a:path>
              <a:path w="342900" h="100329">
                <a:moveTo>
                  <a:pt x="333756" y="55577"/>
                </a:moveTo>
                <a:lnTo>
                  <a:pt x="333756" y="54863"/>
                </a:lnTo>
                <a:lnTo>
                  <a:pt x="315971" y="54863"/>
                </a:lnTo>
                <a:lnTo>
                  <a:pt x="255269" y="90677"/>
                </a:lnTo>
                <a:lnTo>
                  <a:pt x="252983" y="91439"/>
                </a:lnTo>
                <a:lnTo>
                  <a:pt x="252221" y="94487"/>
                </a:lnTo>
                <a:lnTo>
                  <a:pt x="253745" y="96774"/>
                </a:lnTo>
                <a:lnTo>
                  <a:pt x="254507" y="99060"/>
                </a:lnTo>
                <a:lnTo>
                  <a:pt x="257555" y="99822"/>
                </a:lnTo>
                <a:lnTo>
                  <a:pt x="259841" y="98298"/>
                </a:lnTo>
                <a:lnTo>
                  <a:pt x="333756" y="55577"/>
                </a:lnTo>
                <a:close/>
              </a:path>
              <a:path w="342900" h="100329">
                <a:moveTo>
                  <a:pt x="333756" y="54863"/>
                </a:moveTo>
                <a:lnTo>
                  <a:pt x="333756" y="44958"/>
                </a:lnTo>
                <a:lnTo>
                  <a:pt x="315704" y="44958"/>
                </a:lnTo>
                <a:lnTo>
                  <a:pt x="324305" y="49946"/>
                </a:lnTo>
                <a:lnTo>
                  <a:pt x="331469" y="45720"/>
                </a:lnTo>
                <a:lnTo>
                  <a:pt x="331469" y="54863"/>
                </a:lnTo>
                <a:lnTo>
                  <a:pt x="333756" y="54863"/>
                </a:lnTo>
                <a:close/>
              </a:path>
              <a:path w="342900" h="100329">
                <a:moveTo>
                  <a:pt x="331469" y="54863"/>
                </a:moveTo>
                <a:lnTo>
                  <a:pt x="331469" y="54101"/>
                </a:lnTo>
                <a:lnTo>
                  <a:pt x="324305" y="49946"/>
                </a:lnTo>
                <a:lnTo>
                  <a:pt x="315971" y="54863"/>
                </a:lnTo>
                <a:lnTo>
                  <a:pt x="331469" y="54863"/>
                </a:lnTo>
                <a:close/>
              </a:path>
              <a:path w="342900" h="100329">
                <a:moveTo>
                  <a:pt x="331469" y="54101"/>
                </a:moveTo>
                <a:lnTo>
                  <a:pt x="331469" y="45720"/>
                </a:lnTo>
                <a:lnTo>
                  <a:pt x="324305" y="49946"/>
                </a:lnTo>
                <a:lnTo>
                  <a:pt x="331469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40643" y="3824478"/>
            <a:ext cx="346075" cy="300355"/>
          </a:xfrm>
          <a:custGeom>
            <a:avLst/>
            <a:gdLst/>
            <a:ahLst/>
            <a:cxnLst/>
            <a:rect l="l" t="t" r="r" b="b"/>
            <a:pathLst>
              <a:path w="346075" h="300354">
                <a:moveTo>
                  <a:pt x="331979" y="12118"/>
                </a:moveTo>
                <a:lnTo>
                  <a:pt x="322722" y="13823"/>
                </a:lnTo>
                <a:lnTo>
                  <a:pt x="0" y="293369"/>
                </a:lnTo>
                <a:lnTo>
                  <a:pt x="6096" y="300227"/>
                </a:lnTo>
                <a:lnTo>
                  <a:pt x="328867" y="21371"/>
                </a:lnTo>
                <a:lnTo>
                  <a:pt x="331979" y="12118"/>
                </a:lnTo>
                <a:close/>
              </a:path>
              <a:path w="346075" h="300354">
                <a:moveTo>
                  <a:pt x="345948" y="0"/>
                </a:moveTo>
                <a:lnTo>
                  <a:pt x="251460" y="17525"/>
                </a:lnTo>
                <a:lnTo>
                  <a:pt x="249174" y="18287"/>
                </a:lnTo>
                <a:lnTo>
                  <a:pt x="246888" y="20573"/>
                </a:lnTo>
                <a:lnTo>
                  <a:pt x="247650" y="22859"/>
                </a:lnTo>
                <a:lnTo>
                  <a:pt x="248412" y="25907"/>
                </a:lnTo>
                <a:lnTo>
                  <a:pt x="250698" y="27431"/>
                </a:lnTo>
                <a:lnTo>
                  <a:pt x="252984" y="26669"/>
                </a:lnTo>
                <a:lnTo>
                  <a:pt x="322722" y="13823"/>
                </a:lnTo>
                <a:lnTo>
                  <a:pt x="336042" y="2285"/>
                </a:lnTo>
                <a:lnTo>
                  <a:pt x="342138" y="9905"/>
                </a:lnTo>
                <a:lnTo>
                  <a:pt x="342138" y="11151"/>
                </a:lnTo>
                <a:lnTo>
                  <a:pt x="345948" y="0"/>
                </a:lnTo>
                <a:close/>
              </a:path>
              <a:path w="346075" h="300354">
                <a:moveTo>
                  <a:pt x="342138" y="11151"/>
                </a:moveTo>
                <a:lnTo>
                  <a:pt x="342138" y="9905"/>
                </a:lnTo>
                <a:lnTo>
                  <a:pt x="328867" y="21371"/>
                </a:lnTo>
                <a:lnTo>
                  <a:pt x="306324" y="88391"/>
                </a:lnTo>
                <a:lnTo>
                  <a:pt x="304800" y="90677"/>
                </a:lnTo>
                <a:lnTo>
                  <a:pt x="306324" y="92963"/>
                </a:lnTo>
                <a:lnTo>
                  <a:pt x="309372" y="93725"/>
                </a:lnTo>
                <a:lnTo>
                  <a:pt x="311658" y="95249"/>
                </a:lnTo>
                <a:lnTo>
                  <a:pt x="313944" y="93725"/>
                </a:lnTo>
                <a:lnTo>
                  <a:pt x="342138" y="11151"/>
                </a:lnTo>
                <a:close/>
              </a:path>
              <a:path w="346075" h="300354">
                <a:moveTo>
                  <a:pt x="342138" y="9905"/>
                </a:moveTo>
                <a:lnTo>
                  <a:pt x="336042" y="2285"/>
                </a:lnTo>
                <a:lnTo>
                  <a:pt x="322722" y="13823"/>
                </a:lnTo>
                <a:lnTo>
                  <a:pt x="331979" y="12118"/>
                </a:lnTo>
                <a:lnTo>
                  <a:pt x="334518" y="4571"/>
                </a:lnTo>
                <a:lnTo>
                  <a:pt x="339852" y="10667"/>
                </a:lnTo>
                <a:lnTo>
                  <a:pt x="339852" y="11880"/>
                </a:lnTo>
                <a:lnTo>
                  <a:pt x="342138" y="9905"/>
                </a:lnTo>
                <a:close/>
              </a:path>
              <a:path w="346075" h="300354">
                <a:moveTo>
                  <a:pt x="339852" y="11880"/>
                </a:moveTo>
                <a:lnTo>
                  <a:pt x="339852" y="10667"/>
                </a:lnTo>
                <a:lnTo>
                  <a:pt x="331979" y="12118"/>
                </a:lnTo>
                <a:lnTo>
                  <a:pt x="328867" y="21371"/>
                </a:lnTo>
                <a:lnTo>
                  <a:pt x="339852" y="11880"/>
                </a:lnTo>
                <a:close/>
              </a:path>
              <a:path w="346075" h="300354">
                <a:moveTo>
                  <a:pt x="339852" y="10667"/>
                </a:moveTo>
                <a:lnTo>
                  <a:pt x="334518" y="4571"/>
                </a:lnTo>
                <a:lnTo>
                  <a:pt x="331979" y="12118"/>
                </a:lnTo>
                <a:lnTo>
                  <a:pt x="339852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26749" y="4295394"/>
            <a:ext cx="327025" cy="285115"/>
          </a:xfrm>
          <a:custGeom>
            <a:avLst/>
            <a:gdLst/>
            <a:ahLst/>
            <a:cxnLst/>
            <a:rect l="l" t="t" r="r" b="b"/>
            <a:pathLst>
              <a:path w="327025" h="285114">
                <a:moveTo>
                  <a:pt x="312830" y="272089"/>
                </a:moveTo>
                <a:lnTo>
                  <a:pt x="309877" y="263618"/>
                </a:lnTo>
                <a:lnTo>
                  <a:pt x="6096" y="0"/>
                </a:lnTo>
                <a:lnTo>
                  <a:pt x="0" y="7620"/>
                </a:lnTo>
                <a:lnTo>
                  <a:pt x="302729" y="270228"/>
                </a:lnTo>
                <a:lnTo>
                  <a:pt x="312830" y="272089"/>
                </a:lnTo>
                <a:close/>
              </a:path>
              <a:path w="327025" h="285114">
                <a:moveTo>
                  <a:pt x="323088" y="284250"/>
                </a:moveTo>
                <a:lnTo>
                  <a:pt x="323088" y="275082"/>
                </a:lnTo>
                <a:lnTo>
                  <a:pt x="316230" y="281940"/>
                </a:lnTo>
                <a:lnTo>
                  <a:pt x="302729" y="270228"/>
                </a:lnTo>
                <a:lnTo>
                  <a:pt x="233934" y="257556"/>
                </a:lnTo>
                <a:lnTo>
                  <a:pt x="230886" y="256794"/>
                </a:lnTo>
                <a:lnTo>
                  <a:pt x="228600" y="258318"/>
                </a:lnTo>
                <a:lnTo>
                  <a:pt x="228600" y="261365"/>
                </a:lnTo>
                <a:lnTo>
                  <a:pt x="227838" y="263652"/>
                </a:lnTo>
                <a:lnTo>
                  <a:pt x="229362" y="265938"/>
                </a:lnTo>
                <a:lnTo>
                  <a:pt x="232410" y="266700"/>
                </a:lnTo>
                <a:lnTo>
                  <a:pt x="323088" y="284250"/>
                </a:lnTo>
                <a:close/>
              </a:path>
              <a:path w="327025" h="285114">
                <a:moveTo>
                  <a:pt x="326898" y="284988"/>
                </a:moveTo>
                <a:lnTo>
                  <a:pt x="294894" y="191261"/>
                </a:lnTo>
                <a:lnTo>
                  <a:pt x="291846" y="189737"/>
                </a:lnTo>
                <a:lnTo>
                  <a:pt x="287274" y="191261"/>
                </a:lnTo>
                <a:lnTo>
                  <a:pt x="285750" y="194310"/>
                </a:lnTo>
                <a:lnTo>
                  <a:pt x="286512" y="196595"/>
                </a:lnTo>
                <a:lnTo>
                  <a:pt x="309877" y="263618"/>
                </a:lnTo>
                <a:lnTo>
                  <a:pt x="323088" y="275082"/>
                </a:lnTo>
                <a:lnTo>
                  <a:pt x="323088" y="284250"/>
                </a:lnTo>
                <a:lnTo>
                  <a:pt x="326898" y="284988"/>
                </a:lnTo>
                <a:close/>
              </a:path>
              <a:path w="327025" h="285114">
                <a:moveTo>
                  <a:pt x="320802" y="277368"/>
                </a:moveTo>
                <a:lnTo>
                  <a:pt x="320802" y="273558"/>
                </a:lnTo>
                <a:lnTo>
                  <a:pt x="315468" y="279654"/>
                </a:lnTo>
                <a:lnTo>
                  <a:pt x="312830" y="272089"/>
                </a:lnTo>
                <a:lnTo>
                  <a:pt x="302729" y="270228"/>
                </a:lnTo>
                <a:lnTo>
                  <a:pt x="316230" y="281940"/>
                </a:lnTo>
                <a:lnTo>
                  <a:pt x="320802" y="277368"/>
                </a:lnTo>
                <a:close/>
              </a:path>
              <a:path w="327025" h="285114">
                <a:moveTo>
                  <a:pt x="323088" y="275082"/>
                </a:moveTo>
                <a:lnTo>
                  <a:pt x="309877" y="263618"/>
                </a:lnTo>
                <a:lnTo>
                  <a:pt x="312830" y="272089"/>
                </a:lnTo>
                <a:lnTo>
                  <a:pt x="320802" y="273558"/>
                </a:lnTo>
                <a:lnTo>
                  <a:pt x="320802" y="277368"/>
                </a:lnTo>
                <a:lnTo>
                  <a:pt x="323088" y="275082"/>
                </a:lnTo>
                <a:close/>
              </a:path>
              <a:path w="327025" h="285114">
                <a:moveTo>
                  <a:pt x="320802" y="273558"/>
                </a:moveTo>
                <a:lnTo>
                  <a:pt x="312830" y="272089"/>
                </a:lnTo>
                <a:lnTo>
                  <a:pt x="315468" y="279654"/>
                </a:lnTo>
                <a:lnTo>
                  <a:pt x="320802" y="273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09679" y="3998214"/>
            <a:ext cx="334645" cy="127635"/>
          </a:xfrm>
          <a:custGeom>
            <a:avLst/>
            <a:gdLst/>
            <a:ahLst/>
            <a:cxnLst/>
            <a:rect l="l" t="t" r="r" b="b"/>
            <a:pathLst>
              <a:path w="334645" h="127635">
                <a:moveTo>
                  <a:pt x="316144" y="28622"/>
                </a:moveTo>
                <a:lnTo>
                  <a:pt x="306913" y="26397"/>
                </a:lnTo>
                <a:lnTo>
                  <a:pt x="0" y="118109"/>
                </a:lnTo>
                <a:lnTo>
                  <a:pt x="2286" y="127253"/>
                </a:lnTo>
                <a:lnTo>
                  <a:pt x="309527" y="35658"/>
                </a:lnTo>
                <a:lnTo>
                  <a:pt x="316144" y="28622"/>
                </a:lnTo>
                <a:close/>
              </a:path>
              <a:path w="334645" h="127635">
                <a:moveTo>
                  <a:pt x="334518" y="22859"/>
                </a:moveTo>
                <a:lnTo>
                  <a:pt x="240792" y="761"/>
                </a:lnTo>
                <a:lnTo>
                  <a:pt x="238506" y="0"/>
                </a:lnTo>
                <a:lnTo>
                  <a:pt x="235458" y="1523"/>
                </a:lnTo>
                <a:lnTo>
                  <a:pt x="234696" y="3809"/>
                </a:lnTo>
                <a:lnTo>
                  <a:pt x="234696" y="6857"/>
                </a:lnTo>
                <a:lnTo>
                  <a:pt x="236220" y="9143"/>
                </a:lnTo>
                <a:lnTo>
                  <a:pt x="238506" y="9905"/>
                </a:lnTo>
                <a:lnTo>
                  <a:pt x="306913" y="26397"/>
                </a:lnTo>
                <a:lnTo>
                  <a:pt x="323850" y="21335"/>
                </a:lnTo>
                <a:lnTo>
                  <a:pt x="326898" y="30479"/>
                </a:lnTo>
                <a:lnTo>
                  <a:pt x="326898" y="31005"/>
                </a:lnTo>
                <a:lnTo>
                  <a:pt x="334518" y="22859"/>
                </a:lnTo>
                <a:close/>
              </a:path>
              <a:path w="334645" h="127635">
                <a:moveTo>
                  <a:pt x="326898" y="31005"/>
                </a:moveTo>
                <a:lnTo>
                  <a:pt x="326898" y="30479"/>
                </a:lnTo>
                <a:lnTo>
                  <a:pt x="309527" y="35658"/>
                </a:lnTo>
                <a:lnTo>
                  <a:pt x="261366" y="86867"/>
                </a:lnTo>
                <a:lnTo>
                  <a:pt x="259842" y="89153"/>
                </a:lnTo>
                <a:lnTo>
                  <a:pt x="259842" y="92201"/>
                </a:lnTo>
                <a:lnTo>
                  <a:pt x="262128" y="93725"/>
                </a:lnTo>
                <a:lnTo>
                  <a:pt x="263652" y="95249"/>
                </a:lnTo>
                <a:lnTo>
                  <a:pt x="266700" y="95249"/>
                </a:lnTo>
                <a:lnTo>
                  <a:pt x="268224" y="93725"/>
                </a:lnTo>
                <a:lnTo>
                  <a:pt x="326898" y="31005"/>
                </a:lnTo>
                <a:close/>
              </a:path>
              <a:path w="334645" h="127635">
                <a:moveTo>
                  <a:pt x="326898" y="30479"/>
                </a:moveTo>
                <a:lnTo>
                  <a:pt x="323850" y="21335"/>
                </a:lnTo>
                <a:lnTo>
                  <a:pt x="306913" y="26397"/>
                </a:lnTo>
                <a:lnTo>
                  <a:pt x="316144" y="28622"/>
                </a:lnTo>
                <a:lnTo>
                  <a:pt x="321564" y="22859"/>
                </a:lnTo>
                <a:lnTo>
                  <a:pt x="323850" y="30479"/>
                </a:lnTo>
                <a:lnTo>
                  <a:pt x="323850" y="31388"/>
                </a:lnTo>
                <a:lnTo>
                  <a:pt x="326898" y="30479"/>
                </a:lnTo>
                <a:close/>
              </a:path>
              <a:path w="334645" h="127635">
                <a:moveTo>
                  <a:pt x="323850" y="31388"/>
                </a:moveTo>
                <a:lnTo>
                  <a:pt x="323850" y="30479"/>
                </a:lnTo>
                <a:lnTo>
                  <a:pt x="316144" y="28622"/>
                </a:lnTo>
                <a:lnTo>
                  <a:pt x="309527" y="35658"/>
                </a:lnTo>
                <a:lnTo>
                  <a:pt x="323850" y="31388"/>
                </a:lnTo>
                <a:close/>
              </a:path>
              <a:path w="334645" h="127635">
                <a:moveTo>
                  <a:pt x="323850" y="30479"/>
                </a:moveTo>
                <a:lnTo>
                  <a:pt x="321564" y="22859"/>
                </a:lnTo>
                <a:lnTo>
                  <a:pt x="316144" y="28622"/>
                </a:lnTo>
                <a:lnTo>
                  <a:pt x="323850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80723" y="4315205"/>
            <a:ext cx="296545" cy="123825"/>
          </a:xfrm>
          <a:custGeom>
            <a:avLst/>
            <a:gdLst/>
            <a:ahLst/>
            <a:cxnLst/>
            <a:rect l="l" t="t" r="r" b="b"/>
            <a:pathLst>
              <a:path w="296545" h="123825">
                <a:moveTo>
                  <a:pt x="278910" y="96864"/>
                </a:moveTo>
                <a:lnTo>
                  <a:pt x="272446" y="89560"/>
                </a:lnTo>
                <a:lnTo>
                  <a:pt x="3048" y="0"/>
                </a:lnTo>
                <a:lnTo>
                  <a:pt x="0" y="9144"/>
                </a:lnTo>
                <a:lnTo>
                  <a:pt x="269728" y="98814"/>
                </a:lnTo>
                <a:lnTo>
                  <a:pt x="278910" y="96864"/>
                </a:lnTo>
                <a:close/>
              </a:path>
              <a:path w="296545" h="123825">
                <a:moveTo>
                  <a:pt x="289560" y="104319"/>
                </a:moveTo>
                <a:lnTo>
                  <a:pt x="289560" y="95249"/>
                </a:lnTo>
                <a:lnTo>
                  <a:pt x="286512" y="104393"/>
                </a:lnTo>
                <a:lnTo>
                  <a:pt x="269728" y="98814"/>
                </a:lnTo>
                <a:lnTo>
                  <a:pt x="200406" y="113537"/>
                </a:lnTo>
                <a:lnTo>
                  <a:pt x="198120" y="113537"/>
                </a:lnTo>
                <a:lnTo>
                  <a:pt x="195834" y="116585"/>
                </a:lnTo>
                <a:lnTo>
                  <a:pt x="196596" y="118871"/>
                </a:lnTo>
                <a:lnTo>
                  <a:pt x="197358" y="121919"/>
                </a:lnTo>
                <a:lnTo>
                  <a:pt x="199644" y="123443"/>
                </a:lnTo>
                <a:lnTo>
                  <a:pt x="202692" y="122681"/>
                </a:lnTo>
                <a:lnTo>
                  <a:pt x="289560" y="104319"/>
                </a:lnTo>
                <a:close/>
              </a:path>
              <a:path w="296545" h="123825">
                <a:moveTo>
                  <a:pt x="296418" y="102869"/>
                </a:moveTo>
                <a:lnTo>
                  <a:pt x="233172" y="30479"/>
                </a:lnTo>
                <a:lnTo>
                  <a:pt x="231648" y="28193"/>
                </a:lnTo>
                <a:lnTo>
                  <a:pt x="228600" y="28193"/>
                </a:lnTo>
                <a:lnTo>
                  <a:pt x="226314" y="29717"/>
                </a:lnTo>
                <a:lnTo>
                  <a:pt x="224028" y="32003"/>
                </a:lnTo>
                <a:lnTo>
                  <a:pt x="224028" y="35051"/>
                </a:lnTo>
                <a:lnTo>
                  <a:pt x="225552" y="36575"/>
                </a:lnTo>
                <a:lnTo>
                  <a:pt x="272446" y="89560"/>
                </a:lnTo>
                <a:lnTo>
                  <a:pt x="289560" y="95249"/>
                </a:lnTo>
                <a:lnTo>
                  <a:pt x="289560" y="104319"/>
                </a:lnTo>
                <a:lnTo>
                  <a:pt x="296418" y="102869"/>
                </a:lnTo>
                <a:close/>
              </a:path>
              <a:path w="296545" h="123825">
                <a:moveTo>
                  <a:pt x="286512" y="104393"/>
                </a:moveTo>
                <a:lnTo>
                  <a:pt x="286512" y="95249"/>
                </a:lnTo>
                <a:lnTo>
                  <a:pt x="284226" y="102869"/>
                </a:lnTo>
                <a:lnTo>
                  <a:pt x="278910" y="96864"/>
                </a:lnTo>
                <a:lnTo>
                  <a:pt x="269728" y="98814"/>
                </a:lnTo>
                <a:lnTo>
                  <a:pt x="286512" y="104393"/>
                </a:lnTo>
                <a:close/>
              </a:path>
              <a:path w="296545" h="123825">
                <a:moveTo>
                  <a:pt x="289560" y="95249"/>
                </a:moveTo>
                <a:lnTo>
                  <a:pt x="272446" y="89560"/>
                </a:lnTo>
                <a:lnTo>
                  <a:pt x="278910" y="96864"/>
                </a:lnTo>
                <a:lnTo>
                  <a:pt x="286512" y="95249"/>
                </a:lnTo>
                <a:lnTo>
                  <a:pt x="286512" y="104393"/>
                </a:lnTo>
                <a:lnTo>
                  <a:pt x="289560" y="95249"/>
                </a:lnTo>
                <a:close/>
              </a:path>
              <a:path w="296545" h="123825">
                <a:moveTo>
                  <a:pt x="286512" y="95249"/>
                </a:moveTo>
                <a:lnTo>
                  <a:pt x="278910" y="96864"/>
                </a:lnTo>
                <a:lnTo>
                  <a:pt x="284226" y="102869"/>
                </a:lnTo>
                <a:lnTo>
                  <a:pt x="286512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72797" y="3971544"/>
            <a:ext cx="228600" cy="99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55586" y="4363993"/>
            <a:ext cx="237744" cy="206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74636" y="3868693"/>
            <a:ext cx="237744" cy="206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55293" y="4364039"/>
            <a:ext cx="238505" cy="2061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46136" y="3868693"/>
            <a:ext cx="237744" cy="206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22386" y="4165420"/>
            <a:ext cx="237744" cy="2062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26871" y="4415790"/>
            <a:ext cx="342900" cy="100330"/>
          </a:xfrm>
          <a:custGeom>
            <a:avLst/>
            <a:gdLst/>
            <a:ahLst/>
            <a:cxnLst/>
            <a:rect l="l" t="t" r="r" b="b"/>
            <a:pathLst>
              <a:path w="342900" h="100329">
                <a:moveTo>
                  <a:pt x="323482" y="49911"/>
                </a:moveTo>
                <a:lnTo>
                  <a:pt x="314942" y="44958"/>
                </a:lnTo>
                <a:lnTo>
                  <a:pt x="0" y="44958"/>
                </a:lnTo>
                <a:lnTo>
                  <a:pt x="0" y="54863"/>
                </a:lnTo>
                <a:lnTo>
                  <a:pt x="314942" y="54863"/>
                </a:lnTo>
                <a:lnTo>
                  <a:pt x="323482" y="49911"/>
                </a:lnTo>
                <a:close/>
              </a:path>
              <a:path w="342900" h="100329">
                <a:moveTo>
                  <a:pt x="342900" y="50292"/>
                </a:moveTo>
                <a:lnTo>
                  <a:pt x="259829" y="1524"/>
                </a:lnTo>
                <a:lnTo>
                  <a:pt x="257555" y="0"/>
                </a:lnTo>
                <a:lnTo>
                  <a:pt x="254507" y="762"/>
                </a:lnTo>
                <a:lnTo>
                  <a:pt x="251459" y="5334"/>
                </a:lnTo>
                <a:lnTo>
                  <a:pt x="252221" y="8382"/>
                </a:lnTo>
                <a:lnTo>
                  <a:pt x="254507" y="9906"/>
                </a:lnTo>
                <a:lnTo>
                  <a:pt x="314942" y="44958"/>
                </a:lnTo>
                <a:lnTo>
                  <a:pt x="333755" y="44958"/>
                </a:lnTo>
                <a:lnTo>
                  <a:pt x="333755" y="55576"/>
                </a:lnTo>
                <a:lnTo>
                  <a:pt x="342900" y="50292"/>
                </a:lnTo>
                <a:close/>
              </a:path>
              <a:path w="342900" h="100329">
                <a:moveTo>
                  <a:pt x="333755" y="55576"/>
                </a:moveTo>
                <a:lnTo>
                  <a:pt x="333755" y="54863"/>
                </a:lnTo>
                <a:lnTo>
                  <a:pt x="314942" y="54863"/>
                </a:lnTo>
                <a:lnTo>
                  <a:pt x="254507" y="89915"/>
                </a:lnTo>
                <a:lnTo>
                  <a:pt x="252221" y="91439"/>
                </a:lnTo>
                <a:lnTo>
                  <a:pt x="251459" y="94487"/>
                </a:lnTo>
                <a:lnTo>
                  <a:pt x="254507" y="99060"/>
                </a:lnTo>
                <a:lnTo>
                  <a:pt x="257555" y="99822"/>
                </a:lnTo>
                <a:lnTo>
                  <a:pt x="259829" y="98298"/>
                </a:lnTo>
                <a:lnTo>
                  <a:pt x="333755" y="55576"/>
                </a:lnTo>
                <a:close/>
              </a:path>
              <a:path w="342900" h="100329">
                <a:moveTo>
                  <a:pt x="333755" y="54863"/>
                </a:moveTo>
                <a:lnTo>
                  <a:pt x="333755" y="44958"/>
                </a:lnTo>
                <a:lnTo>
                  <a:pt x="314942" y="44958"/>
                </a:lnTo>
                <a:lnTo>
                  <a:pt x="323482" y="49911"/>
                </a:lnTo>
                <a:lnTo>
                  <a:pt x="330707" y="45720"/>
                </a:lnTo>
                <a:lnTo>
                  <a:pt x="330707" y="54863"/>
                </a:lnTo>
                <a:lnTo>
                  <a:pt x="333755" y="54863"/>
                </a:lnTo>
                <a:close/>
              </a:path>
              <a:path w="342900" h="100329">
                <a:moveTo>
                  <a:pt x="330707" y="54863"/>
                </a:moveTo>
                <a:lnTo>
                  <a:pt x="330707" y="54101"/>
                </a:lnTo>
                <a:lnTo>
                  <a:pt x="323482" y="49911"/>
                </a:lnTo>
                <a:lnTo>
                  <a:pt x="314942" y="54863"/>
                </a:lnTo>
                <a:lnTo>
                  <a:pt x="330707" y="54863"/>
                </a:lnTo>
                <a:close/>
              </a:path>
              <a:path w="342900" h="100329">
                <a:moveTo>
                  <a:pt x="330707" y="54101"/>
                </a:moveTo>
                <a:lnTo>
                  <a:pt x="330707" y="45720"/>
                </a:lnTo>
                <a:lnTo>
                  <a:pt x="323482" y="49911"/>
                </a:lnTo>
                <a:lnTo>
                  <a:pt x="330707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07821" y="3920490"/>
            <a:ext cx="342900" cy="100330"/>
          </a:xfrm>
          <a:custGeom>
            <a:avLst/>
            <a:gdLst/>
            <a:ahLst/>
            <a:cxnLst/>
            <a:rect l="l" t="t" r="r" b="b"/>
            <a:pathLst>
              <a:path w="342900" h="100329">
                <a:moveTo>
                  <a:pt x="323482" y="49911"/>
                </a:moveTo>
                <a:lnTo>
                  <a:pt x="314942" y="44958"/>
                </a:lnTo>
                <a:lnTo>
                  <a:pt x="0" y="44958"/>
                </a:lnTo>
                <a:lnTo>
                  <a:pt x="0" y="54863"/>
                </a:lnTo>
                <a:lnTo>
                  <a:pt x="314942" y="54863"/>
                </a:lnTo>
                <a:lnTo>
                  <a:pt x="323482" y="49911"/>
                </a:lnTo>
                <a:close/>
              </a:path>
              <a:path w="342900" h="100329">
                <a:moveTo>
                  <a:pt x="342900" y="50292"/>
                </a:moveTo>
                <a:lnTo>
                  <a:pt x="259829" y="1524"/>
                </a:lnTo>
                <a:lnTo>
                  <a:pt x="257555" y="0"/>
                </a:lnTo>
                <a:lnTo>
                  <a:pt x="254507" y="762"/>
                </a:lnTo>
                <a:lnTo>
                  <a:pt x="251459" y="5334"/>
                </a:lnTo>
                <a:lnTo>
                  <a:pt x="252221" y="8382"/>
                </a:lnTo>
                <a:lnTo>
                  <a:pt x="254507" y="9906"/>
                </a:lnTo>
                <a:lnTo>
                  <a:pt x="314942" y="44958"/>
                </a:lnTo>
                <a:lnTo>
                  <a:pt x="333755" y="44958"/>
                </a:lnTo>
                <a:lnTo>
                  <a:pt x="333755" y="55576"/>
                </a:lnTo>
                <a:lnTo>
                  <a:pt x="342900" y="50292"/>
                </a:lnTo>
                <a:close/>
              </a:path>
              <a:path w="342900" h="100329">
                <a:moveTo>
                  <a:pt x="333755" y="55576"/>
                </a:moveTo>
                <a:lnTo>
                  <a:pt x="333755" y="54863"/>
                </a:lnTo>
                <a:lnTo>
                  <a:pt x="314942" y="54863"/>
                </a:lnTo>
                <a:lnTo>
                  <a:pt x="254507" y="89915"/>
                </a:lnTo>
                <a:lnTo>
                  <a:pt x="252221" y="91439"/>
                </a:lnTo>
                <a:lnTo>
                  <a:pt x="251459" y="94487"/>
                </a:lnTo>
                <a:lnTo>
                  <a:pt x="254507" y="99060"/>
                </a:lnTo>
                <a:lnTo>
                  <a:pt x="257555" y="99822"/>
                </a:lnTo>
                <a:lnTo>
                  <a:pt x="259829" y="98298"/>
                </a:lnTo>
                <a:lnTo>
                  <a:pt x="333755" y="55576"/>
                </a:lnTo>
                <a:close/>
              </a:path>
              <a:path w="342900" h="100329">
                <a:moveTo>
                  <a:pt x="333755" y="54863"/>
                </a:moveTo>
                <a:lnTo>
                  <a:pt x="333755" y="44958"/>
                </a:lnTo>
                <a:lnTo>
                  <a:pt x="314942" y="44958"/>
                </a:lnTo>
                <a:lnTo>
                  <a:pt x="323482" y="49911"/>
                </a:lnTo>
                <a:lnTo>
                  <a:pt x="330707" y="45720"/>
                </a:lnTo>
                <a:lnTo>
                  <a:pt x="330707" y="54863"/>
                </a:lnTo>
                <a:lnTo>
                  <a:pt x="333755" y="54863"/>
                </a:lnTo>
                <a:close/>
              </a:path>
              <a:path w="342900" h="100329">
                <a:moveTo>
                  <a:pt x="330707" y="54863"/>
                </a:moveTo>
                <a:lnTo>
                  <a:pt x="330707" y="54101"/>
                </a:lnTo>
                <a:lnTo>
                  <a:pt x="323482" y="49911"/>
                </a:lnTo>
                <a:lnTo>
                  <a:pt x="314942" y="54863"/>
                </a:lnTo>
                <a:lnTo>
                  <a:pt x="330707" y="54863"/>
                </a:lnTo>
                <a:close/>
              </a:path>
              <a:path w="342900" h="100329">
                <a:moveTo>
                  <a:pt x="330707" y="54101"/>
                </a:moveTo>
                <a:lnTo>
                  <a:pt x="330707" y="45720"/>
                </a:lnTo>
                <a:lnTo>
                  <a:pt x="323482" y="49911"/>
                </a:lnTo>
                <a:lnTo>
                  <a:pt x="330707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43229" y="4070603"/>
            <a:ext cx="100330" cy="296545"/>
          </a:xfrm>
          <a:custGeom>
            <a:avLst/>
            <a:gdLst/>
            <a:ahLst/>
            <a:cxnLst/>
            <a:rect l="l" t="t" r="r" b="b"/>
            <a:pathLst>
              <a:path w="100329" h="296545">
                <a:moveTo>
                  <a:pt x="49940" y="277815"/>
                </a:moveTo>
                <a:lnTo>
                  <a:pt x="9893" y="208787"/>
                </a:lnTo>
                <a:lnTo>
                  <a:pt x="8369" y="206501"/>
                </a:lnTo>
                <a:lnTo>
                  <a:pt x="5321" y="205740"/>
                </a:lnTo>
                <a:lnTo>
                  <a:pt x="3048" y="207263"/>
                </a:lnTo>
                <a:lnTo>
                  <a:pt x="761" y="208025"/>
                </a:lnTo>
                <a:lnTo>
                  <a:pt x="0" y="211074"/>
                </a:lnTo>
                <a:lnTo>
                  <a:pt x="1524" y="213360"/>
                </a:lnTo>
                <a:lnTo>
                  <a:pt x="45707" y="288609"/>
                </a:lnTo>
                <a:lnTo>
                  <a:pt x="45719" y="284967"/>
                </a:lnTo>
                <a:lnTo>
                  <a:pt x="49940" y="277815"/>
                </a:lnTo>
                <a:close/>
              </a:path>
              <a:path w="100329" h="296545">
                <a:moveTo>
                  <a:pt x="54101" y="284988"/>
                </a:moveTo>
                <a:lnTo>
                  <a:pt x="49940" y="277815"/>
                </a:lnTo>
                <a:lnTo>
                  <a:pt x="45707" y="284988"/>
                </a:lnTo>
                <a:lnTo>
                  <a:pt x="54101" y="284988"/>
                </a:lnTo>
                <a:close/>
              </a:path>
              <a:path w="100329" h="296545">
                <a:moveTo>
                  <a:pt x="54101" y="287274"/>
                </a:moveTo>
                <a:lnTo>
                  <a:pt x="54101" y="284988"/>
                </a:lnTo>
                <a:lnTo>
                  <a:pt x="45707" y="284988"/>
                </a:lnTo>
                <a:lnTo>
                  <a:pt x="45719" y="288630"/>
                </a:lnTo>
                <a:lnTo>
                  <a:pt x="45719" y="287274"/>
                </a:lnTo>
                <a:lnTo>
                  <a:pt x="54101" y="287274"/>
                </a:lnTo>
                <a:close/>
              </a:path>
              <a:path w="100329" h="296545">
                <a:moveTo>
                  <a:pt x="54863" y="269472"/>
                </a:moveTo>
                <a:lnTo>
                  <a:pt x="54863" y="0"/>
                </a:lnTo>
                <a:lnTo>
                  <a:pt x="45719" y="0"/>
                </a:lnTo>
                <a:lnTo>
                  <a:pt x="45719" y="270539"/>
                </a:lnTo>
                <a:lnTo>
                  <a:pt x="49940" y="277815"/>
                </a:lnTo>
                <a:lnTo>
                  <a:pt x="54863" y="269472"/>
                </a:lnTo>
                <a:close/>
              </a:path>
              <a:path w="100329" h="296545">
                <a:moveTo>
                  <a:pt x="54863" y="288629"/>
                </a:moveTo>
                <a:lnTo>
                  <a:pt x="54863" y="287274"/>
                </a:lnTo>
                <a:lnTo>
                  <a:pt x="45719" y="287274"/>
                </a:lnTo>
                <a:lnTo>
                  <a:pt x="45719" y="288630"/>
                </a:lnTo>
                <a:lnTo>
                  <a:pt x="50292" y="296418"/>
                </a:lnTo>
                <a:lnTo>
                  <a:pt x="54863" y="288629"/>
                </a:lnTo>
                <a:close/>
              </a:path>
              <a:path w="100329" h="296545">
                <a:moveTo>
                  <a:pt x="99809" y="211074"/>
                </a:moveTo>
                <a:lnTo>
                  <a:pt x="99047" y="208025"/>
                </a:lnTo>
                <a:lnTo>
                  <a:pt x="96774" y="207263"/>
                </a:lnTo>
                <a:lnTo>
                  <a:pt x="94487" y="205740"/>
                </a:lnTo>
                <a:lnTo>
                  <a:pt x="92201" y="206501"/>
                </a:lnTo>
                <a:lnTo>
                  <a:pt x="90677" y="208787"/>
                </a:lnTo>
                <a:lnTo>
                  <a:pt x="49940" y="277815"/>
                </a:lnTo>
                <a:lnTo>
                  <a:pt x="54101" y="284988"/>
                </a:lnTo>
                <a:lnTo>
                  <a:pt x="54101" y="287274"/>
                </a:lnTo>
                <a:lnTo>
                  <a:pt x="54863" y="287274"/>
                </a:lnTo>
                <a:lnTo>
                  <a:pt x="54863" y="288629"/>
                </a:lnTo>
                <a:lnTo>
                  <a:pt x="99047" y="213360"/>
                </a:lnTo>
                <a:lnTo>
                  <a:pt x="99809" y="2110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543672" y="4070603"/>
            <a:ext cx="100330" cy="296545"/>
          </a:xfrm>
          <a:custGeom>
            <a:avLst/>
            <a:gdLst/>
            <a:ahLst/>
            <a:cxnLst/>
            <a:rect l="l" t="t" r="r" b="b"/>
            <a:pathLst>
              <a:path w="100329" h="296545">
                <a:moveTo>
                  <a:pt x="99834" y="85344"/>
                </a:moveTo>
                <a:lnTo>
                  <a:pt x="98298" y="83058"/>
                </a:lnTo>
                <a:lnTo>
                  <a:pt x="49542" y="0"/>
                </a:lnTo>
                <a:lnTo>
                  <a:pt x="1524" y="83058"/>
                </a:lnTo>
                <a:lnTo>
                  <a:pt x="0" y="85344"/>
                </a:lnTo>
                <a:lnTo>
                  <a:pt x="774" y="88392"/>
                </a:lnTo>
                <a:lnTo>
                  <a:pt x="3048" y="89916"/>
                </a:lnTo>
                <a:lnTo>
                  <a:pt x="5346" y="90678"/>
                </a:lnTo>
                <a:lnTo>
                  <a:pt x="8394" y="89916"/>
                </a:lnTo>
                <a:lnTo>
                  <a:pt x="9156" y="87630"/>
                </a:lnTo>
                <a:lnTo>
                  <a:pt x="44958" y="26932"/>
                </a:lnTo>
                <a:lnTo>
                  <a:pt x="44958" y="9144"/>
                </a:lnTo>
                <a:lnTo>
                  <a:pt x="54863" y="9144"/>
                </a:lnTo>
                <a:lnTo>
                  <a:pt x="54863" y="27178"/>
                </a:lnTo>
                <a:lnTo>
                  <a:pt x="89916" y="87630"/>
                </a:lnTo>
                <a:lnTo>
                  <a:pt x="91440" y="89916"/>
                </a:lnTo>
                <a:lnTo>
                  <a:pt x="94500" y="90678"/>
                </a:lnTo>
                <a:lnTo>
                  <a:pt x="96774" y="89916"/>
                </a:lnTo>
                <a:lnTo>
                  <a:pt x="99072" y="88392"/>
                </a:lnTo>
                <a:lnTo>
                  <a:pt x="99834" y="85344"/>
                </a:lnTo>
                <a:close/>
              </a:path>
              <a:path w="100329" h="296545">
                <a:moveTo>
                  <a:pt x="54863" y="27178"/>
                </a:moveTo>
                <a:lnTo>
                  <a:pt x="54863" y="9144"/>
                </a:lnTo>
                <a:lnTo>
                  <a:pt x="44958" y="9144"/>
                </a:lnTo>
                <a:lnTo>
                  <a:pt x="44958" y="26932"/>
                </a:lnTo>
                <a:lnTo>
                  <a:pt x="45732" y="25619"/>
                </a:lnTo>
                <a:lnTo>
                  <a:pt x="45732" y="11430"/>
                </a:lnTo>
                <a:lnTo>
                  <a:pt x="54101" y="11430"/>
                </a:lnTo>
                <a:lnTo>
                  <a:pt x="54101" y="25863"/>
                </a:lnTo>
                <a:lnTo>
                  <a:pt x="54863" y="27178"/>
                </a:lnTo>
                <a:close/>
              </a:path>
              <a:path w="100329" h="296545">
                <a:moveTo>
                  <a:pt x="54863" y="296418"/>
                </a:moveTo>
                <a:lnTo>
                  <a:pt x="54863" y="27178"/>
                </a:lnTo>
                <a:lnTo>
                  <a:pt x="49881" y="18585"/>
                </a:lnTo>
                <a:lnTo>
                  <a:pt x="44958" y="26932"/>
                </a:lnTo>
                <a:lnTo>
                  <a:pt x="44958" y="296418"/>
                </a:lnTo>
                <a:lnTo>
                  <a:pt x="54863" y="296418"/>
                </a:lnTo>
                <a:close/>
              </a:path>
              <a:path w="100329" h="296545">
                <a:moveTo>
                  <a:pt x="54101" y="11430"/>
                </a:moveTo>
                <a:lnTo>
                  <a:pt x="45732" y="11430"/>
                </a:lnTo>
                <a:lnTo>
                  <a:pt x="49881" y="18585"/>
                </a:lnTo>
                <a:lnTo>
                  <a:pt x="54101" y="11430"/>
                </a:lnTo>
                <a:close/>
              </a:path>
              <a:path w="100329" h="296545">
                <a:moveTo>
                  <a:pt x="49881" y="18585"/>
                </a:moveTo>
                <a:lnTo>
                  <a:pt x="45732" y="11430"/>
                </a:lnTo>
                <a:lnTo>
                  <a:pt x="45732" y="25619"/>
                </a:lnTo>
                <a:lnTo>
                  <a:pt x="49881" y="18585"/>
                </a:lnTo>
                <a:close/>
              </a:path>
              <a:path w="100329" h="296545">
                <a:moveTo>
                  <a:pt x="54101" y="25863"/>
                </a:moveTo>
                <a:lnTo>
                  <a:pt x="54101" y="11430"/>
                </a:lnTo>
                <a:lnTo>
                  <a:pt x="49881" y="18585"/>
                </a:lnTo>
                <a:lnTo>
                  <a:pt x="54101" y="25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79308" y="3970020"/>
            <a:ext cx="345440" cy="203200"/>
          </a:xfrm>
          <a:custGeom>
            <a:avLst/>
            <a:gdLst/>
            <a:ahLst/>
            <a:cxnLst/>
            <a:rect l="l" t="t" r="r" b="b"/>
            <a:pathLst>
              <a:path w="345440" h="203200">
                <a:moveTo>
                  <a:pt x="101346" y="7619"/>
                </a:moveTo>
                <a:lnTo>
                  <a:pt x="101346" y="2285"/>
                </a:lnTo>
                <a:lnTo>
                  <a:pt x="99060" y="0"/>
                </a:lnTo>
                <a:lnTo>
                  <a:pt x="96012" y="0"/>
                </a:lnTo>
                <a:lnTo>
                  <a:pt x="0" y="761"/>
                </a:lnTo>
                <a:lnTo>
                  <a:pt x="5334" y="9990"/>
                </a:lnTo>
                <a:lnTo>
                  <a:pt x="5334" y="9143"/>
                </a:lnTo>
                <a:lnTo>
                  <a:pt x="10668" y="761"/>
                </a:lnTo>
                <a:lnTo>
                  <a:pt x="26410" y="9905"/>
                </a:lnTo>
                <a:lnTo>
                  <a:pt x="99060" y="9905"/>
                </a:lnTo>
                <a:lnTo>
                  <a:pt x="101346" y="7619"/>
                </a:lnTo>
                <a:close/>
              </a:path>
              <a:path w="345440" h="203200">
                <a:moveTo>
                  <a:pt x="26410" y="9905"/>
                </a:moveTo>
                <a:lnTo>
                  <a:pt x="10668" y="761"/>
                </a:lnTo>
                <a:lnTo>
                  <a:pt x="5334" y="9143"/>
                </a:lnTo>
                <a:lnTo>
                  <a:pt x="8382" y="10903"/>
                </a:lnTo>
                <a:lnTo>
                  <a:pt x="8382" y="9905"/>
                </a:lnTo>
                <a:lnTo>
                  <a:pt x="12192" y="3047"/>
                </a:lnTo>
                <a:lnTo>
                  <a:pt x="16101" y="9905"/>
                </a:lnTo>
                <a:lnTo>
                  <a:pt x="26410" y="9905"/>
                </a:lnTo>
                <a:close/>
              </a:path>
              <a:path w="345440" h="203200">
                <a:moveTo>
                  <a:pt x="57150" y="81533"/>
                </a:moveTo>
                <a:lnTo>
                  <a:pt x="55626" y="79247"/>
                </a:lnTo>
                <a:lnTo>
                  <a:pt x="20734" y="18034"/>
                </a:lnTo>
                <a:lnTo>
                  <a:pt x="5334" y="9143"/>
                </a:lnTo>
                <a:lnTo>
                  <a:pt x="5334" y="9990"/>
                </a:lnTo>
                <a:lnTo>
                  <a:pt x="48006" y="83819"/>
                </a:lnTo>
                <a:lnTo>
                  <a:pt x="48768" y="86105"/>
                </a:lnTo>
                <a:lnTo>
                  <a:pt x="51816" y="86867"/>
                </a:lnTo>
                <a:lnTo>
                  <a:pt x="54102" y="86105"/>
                </a:lnTo>
                <a:lnTo>
                  <a:pt x="56388" y="84581"/>
                </a:lnTo>
                <a:lnTo>
                  <a:pt x="57150" y="81533"/>
                </a:lnTo>
                <a:close/>
              </a:path>
              <a:path w="345440" h="203200">
                <a:moveTo>
                  <a:pt x="16101" y="9905"/>
                </a:moveTo>
                <a:lnTo>
                  <a:pt x="12192" y="3047"/>
                </a:lnTo>
                <a:lnTo>
                  <a:pt x="8382" y="9905"/>
                </a:lnTo>
                <a:lnTo>
                  <a:pt x="16101" y="9905"/>
                </a:lnTo>
                <a:close/>
              </a:path>
              <a:path w="345440" h="203200">
                <a:moveTo>
                  <a:pt x="20734" y="18034"/>
                </a:moveTo>
                <a:lnTo>
                  <a:pt x="16101" y="9905"/>
                </a:lnTo>
                <a:lnTo>
                  <a:pt x="8382" y="9905"/>
                </a:lnTo>
                <a:lnTo>
                  <a:pt x="8382" y="10903"/>
                </a:lnTo>
                <a:lnTo>
                  <a:pt x="20734" y="18034"/>
                </a:lnTo>
                <a:close/>
              </a:path>
              <a:path w="345440" h="203200">
                <a:moveTo>
                  <a:pt x="345186" y="195071"/>
                </a:moveTo>
                <a:lnTo>
                  <a:pt x="26410" y="9905"/>
                </a:lnTo>
                <a:lnTo>
                  <a:pt x="16101" y="9905"/>
                </a:lnTo>
                <a:lnTo>
                  <a:pt x="20734" y="18034"/>
                </a:lnTo>
                <a:lnTo>
                  <a:pt x="340614" y="202691"/>
                </a:lnTo>
                <a:lnTo>
                  <a:pt x="345186" y="195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85567" y="4165370"/>
            <a:ext cx="238760" cy="206375"/>
          </a:xfrm>
          <a:custGeom>
            <a:avLst/>
            <a:gdLst/>
            <a:ahLst/>
            <a:cxnLst/>
            <a:rect l="l" t="t" r="r" b="b"/>
            <a:pathLst>
              <a:path w="238759" h="206375">
                <a:moveTo>
                  <a:pt x="238506" y="102591"/>
                </a:moveTo>
                <a:lnTo>
                  <a:pt x="238506" y="97257"/>
                </a:lnTo>
                <a:lnTo>
                  <a:pt x="237744" y="91923"/>
                </a:lnTo>
                <a:lnTo>
                  <a:pt x="224845" y="55167"/>
                </a:lnTo>
                <a:lnTo>
                  <a:pt x="171664" y="9207"/>
                </a:lnTo>
                <a:lnTo>
                  <a:pt x="101203" y="0"/>
                </a:lnTo>
                <a:lnTo>
                  <a:pt x="66706" y="9184"/>
                </a:lnTo>
                <a:lnTo>
                  <a:pt x="36543" y="27565"/>
                </a:lnTo>
                <a:lnTo>
                  <a:pt x="13600" y="55144"/>
                </a:lnTo>
                <a:lnTo>
                  <a:pt x="761" y="91923"/>
                </a:lnTo>
                <a:lnTo>
                  <a:pt x="0" y="97257"/>
                </a:lnTo>
                <a:lnTo>
                  <a:pt x="0" y="107925"/>
                </a:lnTo>
                <a:lnTo>
                  <a:pt x="762" y="114021"/>
                </a:lnTo>
                <a:lnTo>
                  <a:pt x="3048" y="123927"/>
                </a:lnTo>
                <a:lnTo>
                  <a:pt x="9906" y="138880"/>
                </a:lnTo>
                <a:lnTo>
                  <a:pt x="9906" y="92685"/>
                </a:lnTo>
                <a:lnTo>
                  <a:pt x="24504" y="55247"/>
                </a:lnTo>
                <a:lnTo>
                  <a:pt x="50717" y="28768"/>
                </a:lnTo>
                <a:lnTo>
                  <a:pt x="84555" y="13211"/>
                </a:lnTo>
                <a:lnTo>
                  <a:pt x="122034" y="8542"/>
                </a:lnTo>
                <a:lnTo>
                  <a:pt x="159164" y="14723"/>
                </a:lnTo>
                <a:lnTo>
                  <a:pt x="191960" y="31721"/>
                </a:lnTo>
                <a:lnTo>
                  <a:pt x="216434" y="59498"/>
                </a:lnTo>
                <a:lnTo>
                  <a:pt x="228600" y="98019"/>
                </a:lnTo>
                <a:lnTo>
                  <a:pt x="228600" y="142840"/>
                </a:lnTo>
                <a:lnTo>
                  <a:pt x="229954" y="140820"/>
                </a:lnTo>
                <a:lnTo>
                  <a:pt x="238506" y="102591"/>
                </a:lnTo>
                <a:close/>
              </a:path>
              <a:path w="238759" h="206375">
                <a:moveTo>
                  <a:pt x="228600" y="142840"/>
                </a:moveTo>
                <a:lnTo>
                  <a:pt x="228600" y="107925"/>
                </a:lnTo>
                <a:lnTo>
                  <a:pt x="216923" y="145109"/>
                </a:lnTo>
                <a:lnTo>
                  <a:pt x="193571" y="172400"/>
                </a:lnTo>
                <a:lnTo>
                  <a:pt x="162185" y="189676"/>
                </a:lnTo>
                <a:lnTo>
                  <a:pt x="126406" y="196818"/>
                </a:lnTo>
                <a:lnTo>
                  <a:pt x="89875" y="193705"/>
                </a:lnTo>
                <a:lnTo>
                  <a:pt x="56235" y="180218"/>
                </a:lnTo>
                <a:lnTo>
                  <a:pt x="29127" y="156237"/>
                </a:lnTo>
                <a:lnTo>
                  <a:pt x="12192" y="121641"/>
                </a:lnTo>
                <a:lnTo>
                  <a:pt x="9906" y="111735"/>
                </a:lnTo>
                <a:lnTo>
                  <a:pt x="9906" y="138880"/>
                </a:lnTo>
                <a:lnTo>
                  <a:pt x="19110" y="158949"/>
                </a:lnTo>
                <a:lnTo>
                  <a:pt x="44624" y="184238"/>
                </a:lnTo>
                <a:lnTo>
                  <a:pt x="76623" y="199961"/>
                </a:lnTo>
                <a:lnTo>
                  <a:pt x="112136" y="206281"/>
                </a:lnTo>
                <a:lnTo>
                  <a:pt x="148194" y="203363"/>
                </a:lnTo>
                <a:lnTo>
                  <a:pt x="181830" y="191370"/>
                </a:lnTo>
                <a:lnTo>
                  <a:pt x="210073" y="170468"/>
                </a:lnTo>
                <a:lnTo>
                  <a:pt x="228600" y="142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85924" y="4363996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086"/>
                </a:moveTo>
                <a:lnTo>
                  <a:pt x="237744" y="96752"/>
                </a:lnTo>
                <a:lnTo>
                  <a:pt x="236982" y="91418"/>
                </a:lnTo>
                <a:lnTo>
                  <a:pt x="224441" y="54739"/>
                </a:lnTo>
                <a:lnTo>
                  <a:pt x="201571" y="27287"/>
                </a:lnTo>
                <a:lnTo>
                  <a:pt x="171320" y="9045"/>
                </a:lnTo>
                <a:lnTo>
                  <a:pt x="136638" y="0"/>
                </a:lnTo>
                <a:lnTo>
                  <a:pt x="100475" y="134"/>
                </a:lnTo>
                <a:lnTo>
                  <a:pt x="65780" y="9435"/>
                </a:lnTo>
                <a:lnTo>
                  <a:pt x="35503" y="27886"/>
                </a:lnTo>
                <a:lnTo>
                  <a:pt x="12593" y="55472"/>
                </a:lnTo>
                <a:lnTo>
                  <a:pt x="0" y="92180"/>
                </a:lnTo>
                <a:lnTo>
                  <a:pt x="0" y="108182"/>
                </a:lnTo>
                <a:lnTo>
                  <a:pt x="2286" y="124184"/>
                </a:lnTo>
                <a:lnTo>
                  <a:pt x="9144" y="138623"/>
                </a:lnTo>
                <a:lnTo>
                  <a:pt x="9144" y="97514"/>
                </a:lnTo>
                <a:lnTo>
                  <a:pt x="9906" y="92942"/>
                </a:lnTo>
                <a:lnTo>
                  <a:pt x="24079" y="55309"/>
                </a:lnTo>
                <a:lnTo>
                  <a:pt x="50045" y="28707"/>
                </a:lnTo>
                <a:lnTo>
                  <a:pt x="83788" y="13078"/>
                </a:lnTo>
                <a:lnTo>
                  <a:pt x="121291" y="8364"/>
                </a:lnTo>
                <a:lnTo>
                  <a:pt x="158539" y="14509"/>
                </a:lnTo>
                <a:lnTo>
                  <a:pt x="191517" y="31454"/>
                </a:lnTo>
                <a:lnTo>
                  <a:pt x="216209" y="59141"/>
                </a:lnTo>
                <a:lnTo>
                  <a:pt x="228600" y="97514"/>
                </a:lnTo>
                <a:lnTo>
                  <a:pt x="228600" y="141525"/>
                </a:lnTo>
                <a:lnTo>
                  <a:pt x="229395" y="140323"/>
                </a:lnTo>
                <a:lnTo>
                  <a:pt x="237744" y="102086"/>
                </a:lnTo>
                <a:close/>
              </a:path>
              <a:path w="238125" h="206375">
                <a:moveTo>
                  <a:pt x="228600" y="141525"/>
                </a:moveTo>
                <a:lnTo>
                  <a:pt x="228600" y="107420"/>
                </a:lnTo>
                <a:lnTo>
                  <a:pt x="216761" y="144730"/>
                </a:lnTo>
                <a:lnTo>
                  <a:pt x="193279" y="172120"/>
                </a:lnTo>
                <a:lnTo>
                  <a:pt x="161789" y="189466"/>
                </a:lnTo>
                <a:lnTo>
                  <a:pt x="125925" y="196640"/>
                </a:lnTo>
                <a:lnTo>
                  <a:pt x="89322" y="193520"/>
                </a:lnTo>
                <a:lnTo>
                  <a:pt x="55615" y="179979"/>
                </a:lnTo>
                <a:lnTo>
                  <a:pt x="28440" y="155892"/>
                </a:lnTo>
                <a:lnTo>
                  <a:pt x="11430" y="121136"/>
                </a:lnTo>
                <a:lnTo>
                  <a:pt x="9144" y="107420"/>
                </a:lnTo>
                <a:lnTo>
                  <a:pt x="9144" y="138623"/>
                </a:lnTo>
                <a:lnTo>
                  <a:pt x="18841" y="159041"/>
                </a:lnTo>
                <a:lnTo>
                  <a:pt x="44653" y="184188"/>
                </a:lnTo>
                <a:lnTo>
                  <a:pt x="76784" y="199788"/>
                </a:lnTo>
                <a:lnTo>
                  <a:pt x="112296" y="206005"/>
                </a:lnTo>
                <a:lnTo>
                  <a:pt x="148251" y="203003"/>
                </a:lnTo>
                <a:lnTo>
                  <a:pt x="181711" y="190946"/>
                </a:lnTo>
                <a:lnTo>
                  <a:pt x="209739" y="169998"/>
                </a:lnTo>
                <a:lnTo>
                  <a:pt x="228600" y="141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438274" y="4179750"/>
            <a:ext cx="238125" cy="206375"/>
          </a:xfrm>
          <a:custGeom>
            <a:avLst/>
            <a:gdLst/>
            <a:ahLst/>
            <a:cxnLst/>
            <a:rect l="l" t="t" r="r" b="b"/>
            <a:pathLst>
              <a:path w="238125" h="206375">
                <a:moveTo>
                  <a:pt x="237744" y="102689"/>
                </a:moveTo>
                <a:lnTo>
                  <a:pt x="237744" y="97355"/>
                </a:lnTo>
                <a:lnTo>
                  <a:pt x="236982" y="92021"/>
                </a:lnTo>
                <a:lnTo>
                  <a:pt x="224576" y="55138"/>
                </a:lnTo>
                <a:lnTo>
                  <a:pt x="201846" y="27520"/>
                </a:lnTo>
                <a:lnTo>
                  <a:pt x="171723" y="9146"/>
                </a:lnTo>
                <a:lnTo>
                  <a:pt x="137142" y="0"/>
                </a:lnTo>
                <a:lnTo>
                  <a:pt x="101034" y="61"/>
                </a:lnTo>
                <a:lnTo>
                  <a:pt x="66333" y="9313"/>
                </a:lnTo>
                <a:lnTo>
                  <a:pt x="35972" y="27735"/>
                </a:lnTo>
                <a:lnTo>
                  <a:pt x="12883" y="55311"/>
                </a:lnTo>
                <a:lnTo>
                  <a:pt x="0" y="92021"/>
                </a:lnTo>
                <a:lnTo>
                  <a:pt x="0" y="108023"/>
                </a:lnTo>
                <a:lnTo>
                  <a:pt x="2286" y="124025"/>
                </a:lnTo>
                <a:lnTo>
                  <a:pt x="9144" y="138525"/>
                </a:lnTo>
                <a:lnTo>
                  <a:pt x="9144" y="97355"/>
                </a:lnTo>
                <a:lnTo>
                  <a:pt x="9906" y="92783"/>
                </a:lnTo>
                <a:lnTo>
                  <a:pt x="24562" y="54864"/>
                </a:lnTo>
                <a:lnTo>
                  <a:pt x="50815" y="28295"/>
                </a:lnTo>
                <a:lnTo>
                  <a:pt x="84677" y="12914"/>
                </a:lnTo>
                <a:lnTo>
                  <a:pt x="122162" y="8558"/>
                </a:lnTo>
                <a:lnTo>
                  <a:pt x="159284" y="15063"/>
                </a:lnTo>
                <a:lnTo>
                  <a:pt x="192055" y="32266"/>
                </a:lnTo>
                <a:lnTo>
                  <a:pt x="216489" y="60005"/>
                </a:lnTo>
                <a:lnTo>
                  <a:pt x="228600" y="98117"/>
                </a:lnTo>
                <a:lnTo>
                  <a:pt x="228600" y="141585"/>
                </a:lnTo>
                <a:lnTo>
                  <a:pt x="229042" y="140925"/>
                </a:lnTo>
                <a:lnTo>
                  <a:pt x="237744" y="102689"/>
                </a:lnTo>
                <a:close/>
              </a:path>
              <a:path w="238125" h="206375">
                <a:moveTo>
                  <a:pt x="228600" y="141585"/>
                </a:moveTo>
                <a:lnTo>
                  <a:pt x="228600" y="107261"/>
                </a:lnTo>
                <a:lnTo>
                  <a:pt x="216936" y="144646"/>
                </a:lnTo>
                <a:lnTo>
                  <a:pt x="193472" y="172062"/>
                </a:lnTo>
                <a:lnTo>
                  <a:pt x="161896" y="189396"/>
                </a:lnTo>
                <a:lnTo>
                  <a:pt x="125896" y="196538"/>
                </a:lnTo>
                <a:lnTo>
                  <a:pt x="89161" y="193379"/>
                </a:lnTo>
                <a:lnTo>
                  <a:pt x="55380" y="179805"/>
                </a:lnTo>
                <a:lnTo>
                  <a:pt x="28240" y="155708"/>
                </a:lnTo>
                <a:lnTo>
                  <a:pt x="11430" y="120977"/>
                </a:lnTo>
                <a:lnTo>
                  <a:pt x="9144" y="107261"/>
                </a:lnTo>
                <a:lnTo>
                  <a:pt x="9144" y="138525"/>
                </a:lnTo>
                <a:lnTo>
                  <a:pt x="18803" y="158948"/>
                </a:lnTo>
                <a:lnTo>
                  <a:pt x="44508" y="184191"/>
                </a:lnTo>
                <a:lnTo>
                  <a:pt x="76496" y="199906"/>
                </a:lnTo>
                <a:lnTo>
                  <a:pt x="111863" y="206246"/>
                </a:lnTo>
                <a:lnTo>
                  <a:pt x="147705" y="203366"/>
                </a:lnTo>
                <a:lnTo>
                  <a:pt x="181118" y="191417"/>
                </a:lnTo>
                <a:lnTo>
                  <a:pt x="209199" y="170552"/>
                </a:lnTo>
                <a:lnTo>
                  <a:pt x="228600" y="141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219324" y="4364423"/>
            <a:ext cx="209550" cy="2045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19324" y="4067418"/>
            <a:ext cx="209550" cy="203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819274" y="3869123"/>
            <a:ext cx="209550" cy="2045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20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zhou</dc:creator>
  <dc:title>Microsoft PowerPoint - 01chap001.ppt [兼容模式]</dc:title>
  <dcterms:created xsi:type="dcterms:W3CDTF">2019-12-21T01:52:01Z</dcterms:created>
  <dcterms:modified xsi:type="dcterms:W3CDTF">2019-12-21T01:52:01Z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2019-12-21T00:00:00Z</vt:filetime>
  </property>
</Properties>
</file>